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9"/>
  </p:notesMasterIdLst>
  <p:sldIdLst>
    <p:sldId id="256" r:id="rId2"/>
    <p:sldId id="536" r:id="rId3"/>
    <p:sldId id="550" r:id="rId4"/>
    <p:sldId id="539" r:id="rId5"/>
    <p:sldId id="551" r:id="rId6"/>
    <p:sldId id="541" r:id="rId7"/>
    <p:sldId id="543" r:id="rId8"/>
    <p:sldId id="544" r:id="rId9"/>
    <p:sldId id="545" r:id="rId10"/>
    <p:sldId id="522" r:id="rId11"/>
    <p:sldId id="495" r:id="rId12"/>
    <p:sldId id="320" r:id="rId13"/>
    <p:sldId id="552" r:id="rId14"/>
    <p:sldId id="546" r:id="rId15"/>
    <p:sldId id="547" r:id="rId16"/>
    <p:sldId id="494" r:id="rId17"/>
    <p:sldId id="508" r:id="rId18"/>
  </p:sldIdLst>
  <p:sldSz cx="9144000" cy="5143500" type="screen16x9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78000" autoAdjust="0"/>
  </p:normalViewPr>
  <p:slideViewPr>
    <p:cSldViewPr>
      <p:cViewPr varScale="1">
        <p:scale>
          <a:sx n="86" d="100"/>
          <a:sy n="86" d="100"/>
        </p:scale>
        <p:origin x="1080" y="5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27" tIns="46964" rIns="93927" bIns="4696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4" y="0"/>
            <a:ext cx="3066733" cy="468154"/>
          </a:xfrm>
          <a:prstGeom prst="rect">
            <a:avLst/>
          </a:prstGeom>
        </p:spPr>
        <p:txBody>
          <a:bodyPr vert="horz" lIns="93927" tIns="46964" rIns="93927" bIns="46964" rtlCol="0"/>
          <a:lstStyle>
            <a:lvl1pPr algn="r">
              <a:defRPr sz="1200"/>
            </a:lvl1pPr>
          </a:lstStyle>
          <a:p>
            <a:fld id="{3446DA67-6453-4DFC-B1A0-9316483AF3A0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27" tIns="46964" rIns="93927" bIns="4696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27" tIns="46964" rIns="93927" bIns="4696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27" tIns="46964" rIns="93927" bIns="4696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4" y="8893296"/>
            <a:ext cx="3066733" cy="468154"/>
          </a:xfrm>
          <a:prstGeom prst="rect">
            <a:avLst/>
          </a:prstGeom>
        </p:spPr>
        <p:txBody>
          <a:bodyPr vert="horz" lIns="93927" tIns="46964" rIns="93927" bIns="46964" rtlCol="0" anchor="b"/>
          <a:lstStyle>
            <a:lvl1pPr algn="r">
              <a:defRPr sz="1200"/>
            </a:lvl1pPr>
          </a:lstStyle>
          <a:p>
            <a:fld id="{5C45D588-0301-42C8-9ADE-4106AF2DC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28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Fire experiences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5D588-0301-42C8-9ADE-4106AF2DC1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10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51E04-A364-486A-885E-DF769D27C0A0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1971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3.5 staff to 8.5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51E04-A364-486A-885E-DF769D27C0A0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607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51E04-A364-486A-885E-DF769D27C0A0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8831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So, key</a:t>
            </a:r>
            <a:r>
              <a:rPr lang="en-US" baseline="0" dirty="0"/>
              <a:t> suggested takeaways for EMs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5D588-0301-42C8-9ADE-4106AF2DC1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07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game has changed – new threats, evolving hazards, expanding lines of service, more complex recovery efforts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9/11 is not the future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County currently manages a public warning system capability on par with most counties in California.  However, this level of capability may no longer be sufficient.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Alert &amp; warning technology has been transformed in the last 10 years in both capability and complexity.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system does not equal a program.  Need additional capabilities to make the system truly effective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expectations for local government alert and warning services have escalated significantly beyond current industry practices.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5D588-0301-42C8-9ADE-4106AF2DC1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52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D32B05-BC23-43DB-951B-9215DBDC41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36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5D588-0301-42C8-9ADE-4106AF2DC1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60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5D588-0301-42C8-9ADE-4106AF2DC1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51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5D588-0301-42C8-9ADE-4106AF2DC1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81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analysis</a:t>
            </a:r>
            <a:r>
              <a:rPr lang="en-US" baseline="0" dirty="0"/>
              <a:t> was from the media and the public.</a:t>
            </a:r>
          </a:p>
          <a:p>
            <a:endParaRPr lang="en-US" baseline="0" dirty="0"/>
          </a:p>
          <a:p>
            <a:r>
              <a:rPr lang="en-US" dirty="0"/>
              <a:t>Questions</a:t>
            </a:r>
            <a:r>
              <a:rPr lang="en-US" baseline="0" dirty="0"/>
              <a:t> from media about not using EAS started within 24 hours.  OES staff was tasked with defending the decision – initially cited concern about WEA over warning and creating traffic congestion impacting evacuations.  </a:t>
            </a:r>
          </a:p>
          <a:p>
            <a:endParaRPr lang="en-US" dirty="0"/>
          </a:p>
          <a:p>
            <a:r>
              <a:rPr lang="en-US" dirty="0"/>
              <a:t>The fallout from not using WEA/EAS was intense.  Emotional</a:t>
            </a:r>
            <a:r>
              <a:rPr lang="en-US" baseline="0" dirty="0"/>
              <a:t> at community meetings, Board of Supervisors meetings.  Massive local and even national media coverage.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5D588-0301-42C8-9ADE-4106AF2DC1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603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Poor Situational Awareness</a:t>
            </a:r>
          </a:p>
          <a:p>
            <a:pPr fontAlgn="base"/>
            <a:r>
              <a:rPr lang="en-US" dirty="0"/>
              <a:t>Used </a:t>
            </a:r>
            <a:r>
              <a:rPr lang="en-US" dirty="0" err="1"/>
              <a:t>SoCoAlert</a:t>
            </a:r>
            <a:r>
              <a:rPr lang="en-US" dirty="0"/>
              <a:t> (subscription or opt in system)</a:t>
            </a:r>
          </a:p>
          <a:p>
            <a:pPr fontAlgn="base"/>
            <a:r>
              <a:rPr lang="en-US" dirty="0"/>
              <a:t>Did not use WEA or EAS</a:t>
            </a:r>
          </a:p>
          <a:p>
            <a:pPr fontAlgn="base"/>
            <a:r>
              <a:rPr lang="en-US" dirty="0"/>
              <a:t>Fire moved too fast – finally stepped back and evacuated all of northern and portions of east Santa Rosa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5D588-0301-42C8-9ADE-4106AF2DC1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9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5D588-0301-42C8-9ADE-4106AF2DC1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35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Respondent Counts</a:t>
            </a:r>
          </a:p>
          <a:p>
            <a:r>
              <a:rPr lang="en-US" dirty="0"/>
              <a:t>AT&amp;T on the left, Verizon on the 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5D588-0301-42C8-9ADE-4106AF2DC1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29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5D588-0301-42C8-9ADE-4106AF2DC1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67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051E04-A364-486A-885E-DF769D27C0A0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324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2369-EA44-4B8B-8642-A70F0839F974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BCE65-4961-4806-AFE3-D3E5AF29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58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2369-EA44-4B8B-8642-A70F0839F974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BCE65-4961-4806-AFE3-D3E5AF29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4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2369-EA44-4B8B-8642-A70F0839F974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BCE65-4961-4806-AFE3-D3E5AF29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63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2369-EA44-4B8B-8642-A70F0839F974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BCE65-4961-4806-AFE3-D3E5AF29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94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2369-EA44-4B8B-8642-A70F0839F974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BCE65-4961-4806-AFE3-D3E5AF29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42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2369-EA44-4B8B-8642-A70F0839F974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BCE65-4961-4806-AFE3-D3E5AF29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34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2369-EA44-4B8B-8642-A70F0839F974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BCE65-4961-4806-AFE3-D3E5AF29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20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2369-EA44-4B8B-8642-A70F0839F974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BCE65-4961-4806-AFE3-D3E5AF29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1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2369-EA44-4B8B-8642-A70F0839F974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BCE65-4961-4806-AFE3-D3E5AF29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31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2369-EA44-4B8B-8642-A70F0839F974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BCE65-4961-4806-AFE3-D3E5AF29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98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2369-EA44-4B8B-8642-A70F0839F974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BCE65-4961-4806-AFE3-D3E5AF29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93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D2369-EA44-4B8B-8642-A70F0839F974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BCE65-4961-4806-AFE3-D3E5AF29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3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438150"/>
            <a:ext cx="7772400" cy="1447800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2 Years On: </a:t>
            </a:r>
            <a:b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Sonoma </a:t>
            </a:r>
            <a:r>
              <a:rPr lang="en-US" sz="4000" dirty="0">
                <a:solidFill>
                  <a:schemeClr val="bg1"/>
                </a:solidFill>
                <a:latin typeface="Century Gothic" pitchFamily="34" charset="0"/>
              </a:rPr>
              <a:t>County </a:t>
            </a:r>
            <a:r>
              <a:rPr lang="en-US" sz="4000" dirty="0" smtClean="0">
                <a:solidFill>
                  <a:schemeClr val="bg1"/>
                </a:solidFill>
                <a:latin typeface="Century Gothic" pitchFamily="34" charset="0"/>
              </a:rPr>
              <a:t>Efforts</a:t>
            </a:r>
            <a:endParaRPr lang="en-US" sz="40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67400" y="3076778"/>
            <a:ext cx="3048000" cy="2057400"/>
          </a:xfrm>
        </p:spPr>
        <p:txBody>
          <a:bodyPr>
            <a:normAutofit fontScale="77500" lnSpcReduction="20000"/>
          </a:bodyPr>
          <a:lstStyle/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CSAC Resilience </a:t>
            </a:r>
            <a:endParaRPr lang="en-US" dirty="0">
              <a:solidFill>
                <a:schemeClr val="bg1"/>
              </a:solidFill>
            </a:endParaRPr>
          </a:p>
          <a:p>
            <a:pPr algn="r"/>
            <a:endParaRPr lang="en-US" dirty="0"/>
          </a:p>
          <a:p>
            <a:pPr algn="r"/>
            <a:r>
              <a:rPr lang="en-US" dirty="0" smtClean="0"/>
              <a:t>October </a:t>
            </a:r>
            <a:r>
              <a:rPr lang="en-US" dirty="0" smtClean="0"/>
              <a:t>2019</a:t>
            </a:r>
            <a:endParaRPr lang="en-US" dirty="0"/>
          </a:p>
          <a:p>
            <a:pPr algn="l"/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8A7475-FCB8-4809-B7DE-18D93DB98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66950"/>
            <a:ext cx="4190918" cy="232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02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504950"/>
            <a:ext cx="5885259" cy="339447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Commitment </a:t>
            </a:r>
          </a:p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$ = Expanded Department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A2B5BF-98FD-4A49-B953-4B69AC390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361950"/>
            <a:ext cx="3276600" cy="738664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sz="3600" dirty="0">
                <a:solidFill>
                  <a:schemeClr val="bg1"/>
                </a:solidFill>
                <a:latin typeface="Century Gothic" pitchFamily="34" charset="0"/>
              </a:rPr>
              <a:t>EM Program</a:t>
            </a: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" name="Picture 5" descr="T:\EOC\Sonoma Complex Fire\Pictures\Helgren\IMG_3230.JPG">
            <a:extLst>
              <a:ext uri="{FF2B5EF4-FFF2-40B4-BE49-F238E27FC236}">
                <a16:creationId xmlns:a16="http://schemas.microsoft.com/office/drawing/2014/main" id="{4BF606F1-7C28-417E-ADD0-ED637C2AA1E4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8" r="10234"/>
          <a:stretch/>
        </p:blipFill>
        <p:spPr bwMode="auto">
          <a:xfrm>
            <a:off x="5181600" y="2647950"/>
            <a:ext cx="3700463" cy="21975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7372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132EBE7-D684-49CE-937D-5CD4CC446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21" y="793046"/>
            <a:ext cx="114938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85CC048-D3F1-4D05-9A58-03A767210F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870687"/>
              </p:ext>
            </p:extLst>
          </p:nvPr>
        </p:nvGraphicFramePr>
        <p:xfrm>
          <a:off x="3276600" y="793045"/>
          <a:ext cx="2805113" cy="314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Visio" r:id="rId4" imgW="4257759" imgH="4781425" progId="Visio.Drawing.15">
                  <p:embed/>
                </p:oleObj>
              </mc:Choice>
              <mc:Fallback>
                <p:oleObj name="Visio" r:id="rId4" imgW="4257759" imgH="4781425" progId="Visio.Drawing.15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85CC048-D3F1-4D05-9A58-03A767210F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793045"/>
                        <a:ext cx="2805113" cy="3149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>
            <a:extLst>
              <a:ext uri="{FF2B5EF4-FFF2-40B4-BE49-F238E27FC236}">
                <a16:creationId xmlns:a16="http://schemas.microsoft.com/office/drawing/2014/main" id="{BAA78FF5-04AF-4626-B748-A7AF66788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1" y="793045"/>
            <a:ext cx="1157253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A88427-1365-41CF-8E51-D04661D53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62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132EBE7-D684-49CE-937D-5CD4CC446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921" y="793046"/>
            <a:ext cx="1149384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AA78FF5-04AF-4626-B748-A7AF66788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1" y="793045"/>
            <a:ext cx="1157253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75" y="901397"/>
            <a:ext cx="8703450" cy="332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40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A2B5BF-98FD-4A49-B953-4B69AC390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361950"/>
            <a:ext cx="3276600" cy="738664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sz="3600" dirty="0">
                <a:solidFill>
                  <a:schemeClr val="bg1"/>
                </a:solidFill>
                <a:latin typeface="Century Gothic" pitchFamily="34" charset="0"/>
              </a:rPr>
              <a:t>EM Program</a:t>
            </a: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1504950"/>
            <a:ext cx="5885259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Commitment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$ = Expanded Department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Staff Development Program = 1%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COOP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Evacuation Planning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Community Preparedness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Emergency Manager          Director</a:t>
            </a:r>
          </a:p>
          <a:p>
            <a:pPr marL="0" indent="0">
              <a:buFont typeface="Arial" pitchFamily="34" charset="0"/>
              <a:buNone/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Arrow: Right 1">
            <a:extLst>
              <a:ext uri="{FF2B5EF4-FFF2-40B4-BE49-F238E27FC236}">
                <a16:creationId xmlns:a16="http://schemas.microsoft.com/office/drawing/2014/main" id="{B269DBD2-217D-4A88-8A74-F74A632E5130}"/>
              </a:ext>
            </a:extLst>
          </p:cNvPr>
          <p:cNvSpPr/>
          <p:nvPr/>
        </p:nvSpPr>
        <p:spPr>
          <a:xfrm flipV="1">
            <a:off x="4139953" y="4305000"/>
            <a:ext cx="457200" cy="17175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973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static1.squarespace.com/static/56e6dce42b8dde2def8fca67/t/56e6eba64c2f8544aa7c5917/1457974630438/Focus+-+lens.jpg?format=1500w">
            <a:extLst>
              <a:ext uri="{FF2B5EF4-FFF2-40B4-BE49-F238E27FC236}">
                <a16:creationId xmlns:a16="http://schemas.microsoft.com/office/drawing/2014/main" id="{79C74529-A659-4EA7-B9B7-5044B86F0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7"/>
          <a:stretch/>
        </p:blipFill>
        <p:spPr bwMode="auto">
          <a:xfrm flipH="1">
            <a:off x="0" y="-394462"/>
            <a:ext cx="9144000" cy="592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4343400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FE0DD6-D52B-4BF5-A332-3F64B445BB33}"/>
              </a:ext>
            </a:extLst>
          </p:cNvPr>
          <p:cNvSpPr txBox="1"/>
          <p:nvPr/>
        </p:nvSpPr>
        <p:spPr>
          <a:xfrm>
            <a:off x="533400" y="361950"/>
            <a:ext cx="3810000" cy="1200329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sz="4800" dirty="0" smtClean="0">
                <a:solidFill>
                  <a:schemeClr val="bg1"/>
                </a:solidFill>
                <a:latin typeface="Century Gothic" pitchFamily="34" charset="0"/>
              </a:rPr>
              <a:t>Takeaways</a:t>
            </a:r>
            <a:endParaRPr lang="en-US" sz="4800" dirty="0">
              <a:solidFill>
                <a:schemeClr val="bg1"/>
              </a:solidFill>
              <a:latin typeface="Century Gothic" pitchFamily="34" charset="0"/>
            </a:endParaRPr>
          </a:p>
          <a:p>
            <a:pPr>
              <a:tabLst>
                <a:tab pos="228600" algn="l"/>
              </a:tabLst>
            </a:pP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6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 txBox="1">
            <a:spLocks/>
          </p:cNvSpPr>
          <p:nvPr/>
        </p:nvSpPr>
        <p:spPr>
          <a:xfrm>
            <a:off x="304800" y="590550"/>
            <a:ext cx="8534400" cy="449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Game has changed – so must we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A&amp;W 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System ≠ A&amp;W Program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Public 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expects more </a:t>
            </a:r>
          </a:p>
          <a:p>
            <a:pPr marL="0" indent="0">
              <a:buFont typeface="Arial" pitchFamily="34" charset="0"/>
              <a:buNone/>
            </a:pPr>
            <a:endParaRPr lang="en-U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D1E036-4062-48AE-A0FC-6A8BED21F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114550"/>
            <a:ext cx="3920197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0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B6446-0E85-4959-8FD2-85F150F3F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828801"/>
            <a:ext cx="3829050" cy="2839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bg1"/>
                </a:solidFill>
                <a:latin typeface="Tw Cen MT" panose="020B0602020104020603" pitchFamily="34" charset="0"/>
              </a:rPr>
              <a:t>Christopher Godley, CEM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Tw Cen MT" panose="020B0602020104020603" pitchFamily="34" charset="0"/>
              </a:rPr>
              <a:t>Director of Emergency Management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County of Sonoma</a:t>
            </a:r>
            <a:endParaRPr lang="en-US" sz="180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christopher.godley@Sonoma-county.org</a:t>
            </a:r>
            <a:endParaRPr lang="en-US" sz="180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Tw Cen MT" panose="020B0602020104020603" pitchFamily="34" charset="0"/>
              </a:rPr>
              <a:t>858-775-6132</a:t>
            </a:r>
          </a:p>
        </p:txBody>
      </p:sp>
      <p:pic>
        <p:nvPicPr>
          <p:cNvPr id="9" name="Picture 6" descr="http://angelcswme.mysinablog.com/resserver.php?blogId=14137&amp;resource=161632-ShowLetter.jpg">
            <a:extLst>
              <a:ext uri="{FF2B5EF4-FFF2-40B4-BE49-F238E27FC236}">
                <a16:creationId xmlns:a16="http://schemas.microsoft.com/office/drawing/2014/main" id="{6A42950F-F958-4A4E-AF4C-1298E04EAD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/>
          <a:stretch/>
        </p:blipFill>
        <p:spPr bwMode="auto">
          <a:xfrm>
            <a:off x="4267200" y="0"/>
            <a:ext cx="5186363" cy="514349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590800" y="514350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97512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8BC6-4A2B-4B48-9719-DC339161F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6760D-7325-4FC0-BD4E-47D2C53AA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98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preface">
            <a:extLst>
              <a:ext uri="{FF2B5EF4-FFF2-40B4-BE49-F238E27FC236}">
                <a16:creationId xmlns:a16="http://schemas.microsoft.com/office/drawing/2014/main" id="{26A92D32-4552-4AB9-B938-A05E56F4C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4343400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361950"/>
            <a:ext cx="3657600" cy="166199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sz="4800" dirty="0">
                <a:solidFill>
                  <a:schemeClr val="bg1"/>
                </a:solidFill>
                <a:latin typeface="Century Gothic" pitchFamily="34" charset="0"/>
              </a:rPr>
              <a:t>Preface </a:t>
            </a:r>
          </a:p>
          <a:p>
            <a:pPr>
              <a:tabLst>
                <a:tab pos="228600" algn="l"/>
              </a:tabLst>
            </a:pPr>
            <a:endParaRPr lang="en-US" sz="48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98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7BA3D6-45D5-4A57-9EED-C136940E2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7" y="0"/>
            <a:ext cx="91403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8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178" y="-18704"/>
            <a:ext cx="4343400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45" y="251265"/>
            <a:ext cx="6439006" cy="33951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5815"/>
            <a:ext cx="3758902" cy="54022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320" y="3149344"/>
            <a:ext cx="2646516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6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ghway Patrol officers go door to door to ask Sonoma residents to evacuate their homes as a wildfire approaches on October 11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0629900" cy="596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4343400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361950"/>
            <a:ext cx="3276600" cy="1938992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sz="4800" dirty="0" smtClean="0">
                <a:solidFill>
                  <a:schemeClr val="bg1"/>
                </a:solidFill>
                <a:latin typeface="Century Gothic" pitchFamily="34" charset="0"/>
              </a:rPr>
              <a:t>Alert &amp; </a:t>
            </a:r>
            <a:r>
              <a:rPr lang="en-US" sz="4800" dirty="0">
                <a:solidFill>
                  <a:schemeClr val="bg1"/>
                </a:solidFill>
                <a:latin typeface="Century Gothic" pitchFamily="34" charset="0"/>
              </a:rPr>
              <a:t>Warning</a:t>
            </a:r>
          </a:p>
          <a:p>
            <a:pPr>
              <a:tabLst>
                <a:tab pos="228600" algn="l"/>
              </a:tabLst>
            </a:pP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80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343400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457200" y="674662"/>
            <a:ext cx="3001200" cy="2590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Exercises</a:t>
            </a:r>
            <a:endParaRPr lang="en-US" sz="24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/>
            <a:endParaRPr lang="en-US" sz="20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</p:txBody>
      </p:sp>
      <p:pic>
        <p:nvPicPr>
          <p:cNvPr id="6" name="Picture 5" descr="S:\Emergenc\LOGISTIC\COMMO\Alert and Warning\IPAWS\WEA Test\Pictures\FB Image English 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033" y="2739642"/>
            <a:ext cx="1839256" cy="170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t="28087" r="18279" b="15139"/>
          <a:stretch/>
        </p:blipFill>
        <p:spPr bwMode="auto">
          <a:xfrm>
            <a:off x="4787900" y="403625"/>
            <a:ext cx="1545335" cy="18281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Real time tracking of public survey." title="Survey image from KPIX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889" y="3593873"/>
            <a:ext cx="2207349" cy="1320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"/>
          <a:stretch/>
        </p:blipFill>
        <p:spPr bwMode="auto">
          <a:xfrm>
            <a:off x="6971868" y="824983"/>
            <a:ext cx="1714932" cy="1490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889" y="1970062"/>
            <a:ext cx="2582236" cy="154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8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9D13AF-4EEE-4B0C-AAA7-A6CD615EB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-3600450"/>
            <a:ext cx="6956581" cy="8981991"/>
          </a:xfrm>
          <a:prstGeom prst="rect">
            <a:avLst/>
          </a:prstGeom>
        </p:spPr>
      </p:pic>
      <p:pic>
        <p:nvPicPr>
          <p:cNvPr id="5" name="Picture 4" descr="A close up of a necklace&#10;&#10;Description generated with high confidence">
            <a:extLst>
              <a:ext uri="{FF2B5EF4-FFF2-40B4-BE49-F238E27FC236}">
                <a16:creationId xmlns:a16="http://schemas.microsoft.com/office/drawing/2014/main" id="{9DEF39FE-4DFC-49AA-A4E4-983168363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6286">
            <a:off x="5647476" y="1672137"/>
            <a:ext cx="1715555" cy="1072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2F4E96-AA72-4AA7-A3BF-9A2808583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184" y="2038350"/>
            <a:ext cx="1332416" cy="139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6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84F32188-662E-4BE9-9331-8B8E042279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" t="38147" r="2380" b="7038"/>
          <a:stretch/>
        </p:blipFill>
        <p:spPr>
          <a:xfrm>
            <a:off x="76200" y="666750"/>
            <a:ext cx="8972139" cy="3581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26A64B-A84C-4130-8EBD-83E9C967A9B4}"/>
              </a:ext>
            </a:extLst>
          </p:cNvPr>
          <p:cNvSpPr txBox="1"/>
          <p:nvPr/>
        </p:nvSpPr>
        <p:spPr>
          <a:xfrm>
            <a:off x="4114800" y="590550"/>
            <a:ext cx="914400" cy="3733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006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angelcswme.mysinablog.com/resserver.php?blogId=14137&amp;resource=161632-ShowLetter.jpg">
            <a:extLst>
              <a:ext uri="{FF2B5EF4-FFF2-40B4-BE49-F238E27FC236}">
                <a16:creationId xmlns:a16="http://schemas.microsoft.com/office/drawing/2014/main" id="{BA836BC3-7AF6-4A2B-A8F0-BDBBC086D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/>
          <a:stretch/>
        </p:blipFill>
        <p:spPr bwMode="auto">
          <a:xfrm flipH="1">
            <a:off x="0" y="7"/>
            <a:ext cx="10591800" cy="514349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4343400" cy="5143500"/>
          </a:xfrm>
          <a:prstGeom prst="rect">
            <a:avLst/>
          </a:prstGeom>
          <a:solidFill>
            <a:schemeClr val="tx1">
              <a:lumMod val="85000"/>
              <a:lumOff val="1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FE0DD6-D52B-4BF5-A332-3F64B445BB33}"/>
              </a:ext>
            </a:extLst>
          </p:cNvPr>
          <p:cNvSpPr txBox="1"/>
          <p:nvPr/>
        </p:nvSpPr>
        <p:spPr>
          <a:xfrm>
            <a:off x="533400" y="361950"/>
            <a:ext cx="3810000" cy="1938992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sz="4800" dirty="0" smtClean="0">
                <a:solidFill>
                  <a:schemeClr val="bg1"/>
                </a:solidFill>
                <a:latin typeface="Century Gothic" pitchFamily="34" charset="0"/>
              </a:rPr>
              <a:t>Charting </a:t>
            </a:r>
            <a:r>
              <a:rPr lang="en-US" sz="4800" dirty="0">
                <a:solidFill>
                  <a:schemeClr val="bg1"/>
                </a:solidFill>
                <a:latin typeface="Century Gothic" pitchFamily="34" charset="0"/>
              </a:rPr>
              <a:t>a New Course</a:t>
            </a:r>
          </a:p>
          <a:p>
            <a:pPr>
              <a:tabLst>
                <a:tab pos="228600" algn="l"/>
              </a:tabLst>
            </a:pP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3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4075</TotalTime>
  <Words>334</Words>
  <Application>Microsoft Office PowerPoint</Application>
  <PresentationFormat>On-screen Show (16:9)</PresentationFormat>
  <Paragraphs>69</Paragraphs>
  <Slides>17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Tw Cen MT</vt:lpstr>
      <vt:lpstr>Office Theme</vt:lpstr>
      <vt:lpstr>Visio</vt:lpstr>
      <vt:lpstr>2 Years On:  Sonoma County Efforts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windraver@gmail.com</dc:creator>
  <cp:lastModifiedBy>Christopher Godley</cp:lastModifiedBy>
  <cp:revision>193</cp:revision>
  <cp:lastPrinted>2018-12-31T23:18:06Z</cp:lastPrinted>
  <dcterms:created xsi:type="dcterms:W3CDTF">2017-03-06T16:51:06Z</dcterms:created>
  <dcterms:modified xsi:type="dcterms:W3CDTF">2019-10-10T19:15:12Z</dcterms:modified>
</cp:coreProperties>
</file>