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7" r:id="rId1"/>
    <p:sldMasterId id="2147483680" r:id="rId2"/>
    <p:sldMasterId id="2147483682" r:id="rId3"/>
  </p:sldMasterIdLst>
  <p:notesMasterIdLst>
    <p:notesMasterId r:id="rId17"/>
  </p:notesMasterIdLst>
  <p:handoutMasterIdLst>
    <p:handoutMasterId r:id="rId18"/>
  </p:handoutMasterIdLst>
  <p:sldIdLst>
    <p:sldId id="257" r:id="rId4"/>
    <p:sldId id="595" r:id="rId5"/>
    <p:sldId id="601" r:id="rId6"/>
    <p:sldId id="548" r:id="rId7"/>
    <p:sldId id="380" r:id="rId8"/>
    <p:sldId id="605" r:id="rId9"/>
    <p:sldId id="559" r:id="rId10"/>
    <p:sldId id="584" r:id="rId11"/>
    <p:sldId id="606" r:id="rId12"/>
    <p:sldId id="607" r:id="rId13"/>
    <p:sldId id="603" r:id="rId14"/>
    <p:sldId id="453" r:id="rId15"/>
    <p:sldId id="602" r:id="rId16"/>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336">
          <p15:clr>
            <a:srgbClr val="A4A3A4"/>
          </p15:clr>
        </p15:guide>
        <p15:guide id="5" orient="horz" pos="1920">
          <p15:clr>
            <a:srgbClr val="A4A3A4"/>
          </p15:clr>
        </p15:guide>
        <p15:guide id="6" orient="horz" pos="3984">
          <p15:clr>
            <a:srgbClr val="A4A3A4"/>
          </p15:clr>
        </p15:guide>
        <p15:guide id="7" orient="horz" pos="1152">
          <p15:clr>
            <a:srgbClr val="A4A3A4"/>
          </p15:clr>
        </p15:guide>
        <p15:guide id="8" pos="3839">
          <p15:clr>
            <a:srgbClr val="A4A3A4"/>
          </p15:clr>
        </p15:guide>
        <p15:guide id="9" pos="671">
          <p15:clr>
            <a:srgbClr val="A4A3A4"/>
          </p15:clr>
        </p15:guide>
        <p15:guide id="10" pos="7007">
          <p15:clr>
            <a:srgbClr val="A4A3A4"/>
          </p15:clr>
        </p15:guide>
        <p15:guide id="11" pos="6143">
          <p15:clr>
            <a:srgbClr val="A4A3A4"/>
          </p15:clr>
        </p15:guide>
        <p15:guide id="12" pos="3263">
          <p15:clr>
            <a:srgbClr val="A4A3A4"/>
          </p15:clr>
        </p15:guide>
        <p15:guide id="13" pos="7391">
          <p15:clr>
            <a:srgbClr val="A4A3A4"/>
          </p15:clr>
        </p15:guide>
        <p15:guide id="14" pos="3695">
          <p15:clr>
            <a:srgbClr val="A4A3A4"/>
          </p15:clr>
        </p15:guide>
        <p15:guide id="15" orient="horz" pos="240">
          <p15:clr>
            <a:srgbClr val="A4A3A4"/>
          </p15:clr>
        </p15:guide>
        <p15:guide id="16" orient="horz" pos="960">
          <p15:clr>
            <a:srgbClr val="A4A3A4"/>
          </p15:clr>
        </p15:guide>
        <p15:guide id="17" pos="43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rginia Mahacek" initials="V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99"/>
    <a:srgbClr val="0033CC"/>
    <a:srgbClr val="0099FF"/>
    <a:srgbClr val="FF9900"/>
    <a:srgbClr val="70AD47"/>
    <a:srgbClr val="33CC33"/>
    <a:srgbClr val="FFCC66"/>
    <a:srgbClr val="CC0066"/>
    <a:srgbClr val="35A5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89" autoAdjust="0"/>
    <p:restoredTop sz="64583" autoAdjust="0"/>
  </p:normalViewPr>
  <p:slideViewPr>
    <p:cSldViewPr showGuides="1">
      <p:cViewPr varScale="1">
        <p:scale>
          <a:sx n="55" d="100"/>
          <a:sy n="55" d="100"/>
        </p:scale>
        <p:origin x="2352" y="192"/>
      </p:cViewPr>
      <p:guideLst>
        <p:guide orient="horz" pos="2160"/>
        <p:guide orient="horz" pos="1008"/>
        <p:guide orient="horz" pos="3792"/>
        <p:guide orient="horz" pos="336"/>
        <p:guide orient="horz" pos="1920"/>
        <p:guide orient="horz" pos="3984"/>
        <p:guide orient="horz" pos="1152"/>
        <p:guide pos="3839"/>
        <p:guide pos="671"/>
        <p:guide pos="7007"/>
        <p:guide pos="6143"/>
        <p:guide pos="3263"/>
        <p:guide pos="7391"/>
        <p:guide pos="3695"/>
        <p:guide orient="horz" pos="240"/>
        <p:guide orient="horz" pos="960"/>
        <p:guide pos="431"/>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howGuides="1">
      <p:cViewPr>
        <p:scale>
          <a:sx n="100" d="100"/>
          <a:sy n="100" d="100"/>
        </p:scale>
        <p:origin x="3256" y="-216"/>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dirty="0">
              <a:latin typeface="Century Gothic"/>
            </a:endParaRPr>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24CE221E-83ED-4F6C-BA5F-3F9E6FDB6953}" type="datetimeFigureOut">
              <a:rPr lang="en-US">
                <a:latin typeface="Century Gothic"/>
              </a:rPr>
              <a:t>10/10/19</a:t>
            </a:fld>
            <a:endParaRPr dirty="0">
              <a:latin typeface="Century Gothic"/>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dirty="0">
              <a:latin typeface="Century Gothic"/>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A4CBEF8-5CDE-472B-839B-B8BB0C881006}" type="slidenum">
              <a:rPr>
                <a:latin typeface="Century Gothic"/>
              </a:rPr>
              <a:t>‹#›</a:t>
            </a:fld>
            <a:endParaRPr dirty="0">
              <a:latin typeface="Century Gothic"/>
            </a:endParaRPr>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Century Gothic"/>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Century Gothic"/>
              </a:defRPr>
            </a:lvl1pPr>
          </a:lstStyle>
          <a:p>
            <a:fld id="{97853E5F-CE67-483C-A264-F17AC70E9CA2}" type="datetimeFigureOut">
              <a:rPr lang="mr-IN"/>
              <a:pPr/>
              <a:t>10/10/19</a:t>
            </a:fld>
            <a:endParaRPr lang="mr-IN"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Century Gothic"/>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Century Gothic"/>
              </a:defRPr>
            </a:lvl1pPr>
          </a:lstStyle>
          <a:p>
            <a:fld id="{6BB98AFB-CB0D-4DFE-87B9-B4B0D0DE73CD}" type="slidenum">
              <a:rPr lang="uk-UA"/>
              <a:pPr/>
              <a:t>‹#›</a:t>
            </a:fld>
            <a:endParaRPr lang="uk-UA"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a:ea typeface="+mn-ea"/>
        <a:cs typeface="+mn-cs"/>
      </a:defRPr>
    </a:lvl1pPr>
    <a:lvl2pPr marL="457200" algn="l" defTabSz="914400" rtl="0" eaLnBrk="1" latinLnBrk="0" hangingPunct="1">
      <a:defRPr sz="1200" kern="1200">
        <a:solidFill>
          <a:schemeClr val="tx1"/>
        </a:solidFill>
        <a:latin typeface="Century Gothic"/>
        <a:ea typeface="+mn-ea"/>
        <a:cs typeface="+mn-cs"/>
      </a:defRPr>
    </a:lvl2pPr>
    <a:lvl3pPr marL="914400" algn="l" defTabSz="914400" rtl="0" eaLnBrk="1" latinLnBrk="0" hangingPunct="1">
      <a:defRPr sz="1200" kern="1200">
        <a:solidFill>
          <a:schemeClr val="tx1"/>
        </a:solidFill>
        <a:latin typeface="Century Gothic"/>
        <a:ea typeface="+mn-ea"/>
        <a:cs typeface="+mn-cs"/>
      </a:defRPr>
    </a:lvl3pPr>
    <a:lvl4pPr marL="1371600" algn="l" defTabSz="914400" rtl="0" eaLnBrk="1" latinLnBrk="0" hangingPunct="1">
      <a:defRPr sz="1200" kern="1200">
        <a:solidFill>
          <a:schemeClr val="tx1"/>
        </a:solidFill>
        <a:latin typeface="Century Gothic"/>
        <a:ea typeface="+mn-ea"/>
        <a:cs typeface="+mn-cs"/>
      </a:defRPr>
    </a:lvl4pPr>
    <a:lvl5pPr marL="1828800" algn="l" defTabSz="914400" rtl="0" eaLnBrk="1" latinLnBrk="0" hangingPunct="1">
      <a:defRPr sz="1200" kern="1200">
        <a:solidFill>
          <a:schemeClr val="tx1"/>
        </a:solidFill>
        <a:latin typeface="Century Gothic"/>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Good</a:t>
            </a:r>
            <a:r>
              <a:rPr lang="en-US" sz="2400" baseline="0" dirty="0" smtClean="0"/>
              <a:t> afternoon everyone. </a:t>
            </a:r>
            <a:r>
              <a:rPr lang="en-US" sz="2400" dirty="0" smtClean="0"/>
              <a:t>I’m</a:t>
            </a:r>
            <a:r>
              <a:rPr lang="en-US" sz="2400" baseline="0" dirty="0" smtClean="0"/>
              <a:t> Michael Gossman and I’m pleased to be here today </a:t>
            </a:r>
            <a:r>
              <a:rPr lang="en-US" sz="2400" dirty="0" smtClean="0"/>
              <a:t>to tell you a</a:t>
            </a:r>
            <a:r>
              <a:rPr lang="en-US" sz="2400" baseline="0" dirty="0" smtClean="0"/>
              <a:t> bit</a:t>
            </a:r>
            <a:r>
              <a:rPr lang="en-US" sz="2400" dirty="0" smtClean="0"/>
              <a:t> about the Office of Recovery &amp;</a:t>
            </a:r>
            <a:r>
              <a:rPr lang="en-US" sz="2400" baseline="0" dirty="0" smtClean="0"/>
              <a:t> Resiliency and the work we have been doing since the 2017 Fires.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latin typeface="+mj-lt"/>
            </a:endParaRPr>
          </a:p>
        </p:txBody>
      </p:sp>
      <p:sp>
        <p:nvSpPr>
          <p:cNvPr id="4" name="Slide Number Placeholder 3"/>
          <p:cNvSpPr>
            <a:spLocks noGrp="1"/>
          </p:cNvSpPr>
          <p:nvPr>
            <p:ph type="sldNum" sz="quarter" idx="10"/>
          </p:nvPr>
        </p:nvSpPr>
        <p:spPr/>
        <p:txBody>
          <a:bodyPr/>
          <a:lstStyle/>
          <a:p>
            <a:fld id="{6BB98AFB-CB0D-4DFE-87B9-B4B0D0DE73CD}" type="slidenum">
              <a:rPr lang="en-US" smtClean="0"/>
              <a:t>1</a:t>
            </a:fld>
            <a:endParaRPr lang="en-US" dirty="0"/>
          </a:p>
        </p:txBody>
      </p:sp>
    </p:spTree>
    <p:extLst>
      <p:ext uri="{BB962C8B-B14F-4D97-AF65-F5344CB8AC3E}">
        <p14:creationId xmlns:p14="http://schemas.microsoft.com/office/powerpoint/2010/main" val="2864014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And just a few weeks ago, we put on Sonoma County’s first county-wide</a:t>
            </a:r>
            <a:r>
              <a:rPr lang="en-US" sz="2000" baseline="0" dirty="0" smtClean="0"/>
              <a:t> emergency preparedness fair, Sonoma Ready Day. We never would have thought that 5,000 people would show up on a Sunday to get prepared for an emergency, but we did. It was an incredible event and showed the eagerness of the community to learn more.</a:t>
            </a:r>
            <a:endParaRPr lang="en-US" sz="2000" dirty="0"/>
          </a:p>
        </p:txBody>
      </p:sp>
      <p:sp>
        <p:nvSpPr>
          <p:cNvPr id="4" name="Slide Number Placeholder 3"/>
          <p:cNvSpPr>
            <a:spLocks noGrp="1"/>
          </p:cNvSpPr>
          <p:nvPr>
            <p:ph type="sldNum" sz="quarter" idx="10"/>
          </p:nvPr>
        </p:nvSpPr>
        <p:spPr/>
        <p:txBody>
          <a:bodyPr/>
          <a:lstStyle/>
          <a:p>
            <a:fld id="{6BB98AFB-CB0D-4DFE-87B9-B4B0D0DE73CD}" type="slidenum">
              <a:rPr lang="uk-UA" smtClean="0"/>
              <a:pPr/>
              <a:t>10</a:t>
            </a:fld>
            <a:endParaRPr lang="uk-UA" dirty="0"/>
          </a:p>
        </p:txBody>
      </p:sp>
    </p:spTree>
    <p:extLst>
      <p:ext uri="{BB962C8B-B14F-4D97-AF65-F5344CB8AC3E}">
        <p14:creationId xmlns:p14="http://schemas.microsoft.com/office/powerpoint/2010/main" val="1297964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And I’m proud</a:t>
            </a:r>
            <a:r>
              <a:rPr lang="en-US" sz="2400" baseline="0" dirty="0" smtClean="0"/>
              <a:t> to share that </a:t>
            </a:r>
            <a:r>
              <a:rPr lang="en-US" sz="2400" baseline="0" dirty="0" err="1" smtClean="0"/>
              <a:t>NACo</a:t>
            </a:r>
            <a:r>
              <a:rPr lang="en-US" sz="2400" baseline="0" dirty="0" smtClean="0"/>
              <a:t> awarded our Framework Best in Category for Risk and Emergency Management. </a:t>
            </a:r>
            <a:endParaRPr lang="en-US" sz="2400" dirty="0"/>
          </a:p>
        </p:txBody>
      </p:sp>
      <p:sp>
        <p:nvSpPr>
          <p:cNvPr id="4" name="Slide Number Placeholder 3"/>
          <p:cNvSpPr>
            <a:spLocks noGrp="1"/>
          </p:cNvSpPr>
          <p:nvPr>
            <p:ph type="sldNum" sz="quarter" idx="10"/>
          </p:nvPr>
        </p:nvSpPr>
        <p:spPr/>
        <p:txBody>
          <a:bodyPr/>
          <a:lstStyle/>
          <a:p>
            <a:fld id="{6BB98AFB-CB0D-4DFE-87B9-B4B0D0DE73CD}" type="slidenum">
              <a:rPr lang="uk-UA" sz="2400" smtClean="0"/>
              <a:pPr/>
              <a:t>11</a:t>
            </a:fld>
            <a:endParaRPr lang="uk-UA" sz="2400" dirty="0"/>
          </a:p>
        </p:txBody>
      </p:sp>
    </p:spTree>
    <p:extLst>
      <p:ext uri="{BB962C8B-B14F-4D97-AF65-F5344CB8AC3E}">
        <p14:creationId xmlns:p14="http://schemas.microsoft.com/office/powerpoint/2010/main" val="282246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Our</a:t>
            </a:r>
            <a:r>
              <a:rPr lang="en-US" sz="2000" baseline="0" dirty="0" smtClean="0"/>
              <a:t> next steps are to:</a:t>
            </a:r>
          </a:p>
          <a:p>
            <a:endParaRPr lang="en-US" sz="2000" dirty="0" smtClean="0"/>
          </a:p>
          <a:p>
            <a:r>
              <a:rPr lang="en-US" sz="2000" dirty="0" smtClean="0"/>
              <a:t>- Continue implementation of Framework Actions</a:t>
            </a:r>
          </a:p>
          <a:p>
            <a:r>
              <a:rPr lang="en-US" sz="2000" dirty="0" smtClean="0"/>
              <a:t>- Quarterly Progress Monitoring and Reporting </a:t>
            </a:r>
          </a:p>
          <a:p>
            <a:r>
              <a:rPr lang="en-US" sz="2000" dirty="0" smtClean="0"/>
              <a:t>- Ongoing Engagement of the Community and Partners</a:t>
            </a:r>
          </a:p>
          <a:p>
            <a:r>
              <a:rPr lang="en-US" sz="2000" dirty="0" smtClean="0"/>
              <a:t>- Legislative Advocacy – just last</a:t>
            </a:r>
            <a:r>
              <a:rPr lang="en-US" sz="2000" baseline="0" dirty="0" smtClean="0"/>
              <a:t> week, Governor Newsom passed 22 bills into law to help California with wildfire preparation. </a:t>
            </a:r>
            <a:endParaRPr lang="en-US" sz="2000" dirty="0" smtClean="0"/>
          </a:p>
          <a:p>
            <a:r>
              <a:rPr lang="en-US" sz="2000" dirty="0" smtClean="0"/>
              <a:t>-</a:t>
            </a:r>
            <a:r>
              <a:rPr lang="en-US" sz="2000" baseline="0" dirty="0" smtClean="0"/>
              <a:t> </a:t>
            </a:r>
            <a:r>
              <a:rPr lang="en-US" sz="2000" dirty="0" smtClean="0"/>
              <a:t>Grants Coordination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p:txBody>
      </p:sp>
      <p:sp>
        <p:nvSpPr>
          <p:cNvPr id="4" name="Slide Number Placeholder 3"/>
          <p:cNvSpPr>
            <a:spLocks noGrp="1"/>
          </p:cNvSpPr>
          <p:nvPr>
            <p:ph type="sldNum" sz="quarter" idx="10"/>
          </p:nvPr>
        </p:nvSpPr>
        <p:spPr/>
        <p:txBody>
          <a:bodyPr/>
          <a:lstStyle/>
          <a:p>
            <a:fld id="{6BB98AFB-CB0D-4DFE-87B9-B4B0D0DE73CD}" type="slidenum">
              <a:rPr lang="uk-UA" sz="2000" smtClean="0"/>
              <a:pPr/>
              <a:t>12</a:t>
            </a:fld>
            <a:endParaRPr lang="uk-UA" sz="2000" dirty="0"/>
          </a:p>
        </p:txBody>
      </p:sp>
    </p:spTree>
    <p:extLst>
      <p:ext uri="{BB962C8B-B14F-4D97-AF65-F5344CB8AC3E}">
        <p14:creationId xmlns:p14="http://schemas.microsoft.com/office/powerpoint/2010/main" val="274445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t>Here is our contact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t>Thank you for having me here with you all today.</a:t>
            </a:r>
            <a:endParaRPr lang="en-US" sz="2800" dirty="0"/>
          </a:p>
        </p:txBody>
      </p:sp>
      <p:sp>
        <p:nvSpPr>
          <p:cNvPr id="4" name="Slide Number Placeholder 3"/>
          <p:cNvSpPr>
            <a:spLocks noGrp="1"/>
          </p:cNvSpPr>
          <p:nvPr>
            <p:ph type="sldNum" sz="quarter" idx="10"/>
          </p:nvPr>
        </p:nvSpPr>
        <p:spPr/>
        <p:txBody>
          <a:bodyPr/>
          <a:lstStyle/>
          <a:p>
            <a:fld id="{6BB98AFB-CB0D-4DFE-87B9-B4B0D0DE73CD}" type="slidenum">
              <a:rPr lang="uk-UA" sz="2800" smtClean="0"/>
              <a:pPr/>
              <a:t>13</a:t>
            </a:fld>
            <a:endParaRPr lang="uk-UA" sz="2800" dirty="0"/>
          </a:p>
        </p:txBody>
      </p:sp>
    </p:spTree>
    <p:extLst>
      <p:ext uri="{BB962C8B-B14F-4D97-AF65-F5344CB8AC3E}">
        <p14:creationId xmlns:p14="http://schemas.microsoft.com/office/powerpoint/2010/main" val="2721827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mj-lt"/>
              </a:rPr>
              <a:t>Knowing </a:t>
            </a:r>
            <a:r>
              <a:rPr lang="en-US" sz="1400" baseline="0" dirty="0" smtClean="0">
                <a:latin typeface="+mj-lt"/>
              </a:rPr>
              <a:t>that recovery from a devastating disaster like the North Bay Wildfires wasn’t going to happen over night, our Board of Supervisors created the Office of Recovery and Resiliency just a month after the fires were extinguished. The Board diverted funding from other CAO project areas and infused additional dollars to support what are still some of the most critical needs in our community. I was hired as the Director and quickly brought on a team of analysts and support staff to focus on areas of recovery and most importantly on components of resiliency.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mj-lt"/>
              </a:rPr>
              <a:t>Early on we set the goal that we didn’t want to get back to where we were on the night of October 8, 2017. We wanted our recovery to be defined by resilience, or “</a:t>
            </a:r>
            <a:r>
              <a:rPr lang="en-US" sz="1400" i="1" dirty="0" smtClean="0">
                <a:latin typeface="+mj-lt"/>
              </a:rPr>
              <a:t>The ability to recover from setbacks, adapt well to change, and emerge better and stronger than before.”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baseline="0" dirty="0" smtClean="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mj-lt"/>
              </a:rPr>
              <a:t>We know we will face future disasters again – but we absolutely will be better prepared when we do. And here is why:</a:t>
            </a:r>
            <a:endParaRPr lang="en-US" sz="1400" i="1" dirty="0" smtClean="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smtClean="0">
              <a:latin typeface="+mj-lt"/>
            </a:endParaRPr>
          </a:p>
          <a:p>
            <a:r>
              <a:rPr lang="en-US" sz="1400" b="1" baseline="0" dirty="0" smtClean="0">
                <a:latin typeface="Calibri" panose="020F0502020204030204" pitchFamily="34" charset="0"/>
              </a:rPr>
              <a:t> </a:t>
            </a:r>
            <a:endParaRPr lang="en-US" sz="1400" b="1" dirty="0" smtClean="0">
              <a:latin typeface="Calibri" panose="020F0502020204030204" pitchFamily="34" charset="0"/>
            </a:endParaRPr>
          </a:p>
          <a:p>
            <a:endParaRPr lang="en-US" sz="1400" dirty="0"/>
          </a:p>
        </p:txBody>
      </p:sp>
      <p:sp>
        <p:nvSpPr>
          <p:cNvPr id="4" name="Slide Number Placeholder 3"/>
          <p:cNvSpPr>
            <a:spLocks noGrp="1"/>
          </p:cNvSpPr>
          <p:nvPr>
            <p:ph type="sldNum" sz="quarter" idx="10"/>
          </p:nvPr>
        </p:nvSpPr>
        <p:spPr/>
        <p:txBody>
          <a:bodyPr/>
          <a:lstStyle/>
          <a:p>
            <a:fld id="{6BB98AFB-CB0D-4DFE-87B9-B4B0D0DE73CD}" type="slidenum">
              <a:rPr lang="uk-UA" smtClean="0"/>
              <a:pPr/>
              <a:t>2</a:t>
            </a:fld>
            <a:endParaRPr lang="uk-UA" dirty="0"/>
          </a:p>
        </p:txBody>
      </p:sp>
    </p:spTree>
    <p:extLst>
      <p:ext uri="{BB962C8B-B14F-4D97-AF65-F5344CB8AC3E}">
        <p14:creationId xmlns:p14="http://schemas.microsoft.com/office/powerpoint/2010/main" val="167343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smtClean="0"/>
              <a:t>We have a Framework.</a:t>
            </a:r>
          </a:p>
          <a:p>
            <a:endParaRPr lang="en-US" sz="1800" baseline="0" dirty="0" smtClean="0"/>
          </a:p>
          <a:p>
            <a:r>
              <a:rPr lang="en-US" sz="1800" baseline="0" dirty="0" smtClean="0"/>
              <a:t>Our initial Office of Recovery and Resiliency mandate was to create a plan, a blue print for how to recover from what was at the time the most destructive fire in California’s history. </a:t>
            </a:r>
          </a:p>
          <a:p>
            <a:endParaRPr lang="en-US" sz="18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t>To</a:t>
            </a:r>
            <a:r>
              <a:rPr lang="en-US" sz="1800" baseline="0" dirty="0" smtClean="0"/>
              <a:t> develop this Framework, we worked quickly to create a skeleton. What was most powerful, however, is that we took that outline to our community and we genuinely engaged with them, and our end product is so much better because of this engagement. I’ve come to believe that the community always knows what they need most.</a:t>
            </a:r>
            <a:endParaRPr lang="en-US" sz="1800" dirty="0"/>
          </a:p>
        </p:txBody>
      </p:sp>
      <p:sp>
        <p:nvSpPr>
          <p:cNvPr id="4" name="Slide Number Placeholder 3"/>
          <p:cNvSpPr>
            <a:spLocks noGrp="1"/>
          </p:cNvSpPr>
          <p:nvPr>
            <p:ph type="sldNum" sz="quarter" idx="10"/>
          </p:nvPr>
        </p:nvSpPr>
        <p:spPr/>
        <p:txBody>
          <a:bodyPr/>
          <a:lstStyle/>
          <a:p>
            <a:fld id="{6BB98AFB-CB0D-4DFE-87B9-B4B0D0DE73CD}" type="slidenum">
              <a:rPr lang="uk-UA" smtClean="0"/>
              <a:pPr/>
              <a:t>3</a:t>
            </a:fld>
            <a:endParaRPr lang="uk-UA" dirty="0"/>
          </a:p>
        </p:txBody>
      </p:sp>
    </p:spTree>
    <p:extLst>
      <p:ext uri="{BB962C8B-B14F-4D97-AF65-F5344CB8AC3E}">
        <p14:creationId xmlns:p14="http://schemas.microsoft.com/office/powerpoint/2010/main" val="295623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entury Gothic"/>
                <a:ea typeface="+mn-ea"/>
                <a:cs typeface="+mn-cs"/>
              </a:rPr>
              <a:t>We started with a structure drawing </a:t>
            </a:r>
            <a:r>
              <a:rPr lang="en-US" sz="1200" kern="1200" dirty="0" smtClean="0">
                <a:solidFill>
                  <a:schemeClr val="tx1"/>
                </a:solidFill>
                <a:effectLst/>
                <a:latin typeface="Century Gothic"/>
                <a:ea typeface="+mn-ea"/>
                <a:cs typeface="+mn-cs"/>
              </a:rPr>
              <a:t>from FEMA’s </a:t>
            </a:r>
            <a:r>
              <a:rPr lang="en-US" sz="1200" i="1" kern="1200" dirty="0" smtClean="0">
                <a:solidFill>
                  <a:schemeClr val="tx1"/>
                </a:solidFill>
                <a:effectLst/>
                <a:latin typeface="Century Gothic"/>
                <a:ea typeface="+mn-ea"/>
                <a:cs typeface="+mn-cs"/>
              </a:rPr>
              <a:t>National Disaster Recovery Framework</a:t>
            </a:r>
            <a:r>
              <a:rPr lang="en-US" sz="1200" kern="1200" dirty="0" smtClean="0">
                <a:solidFill>
                  <a:schemeClr val="tx1"/>
                </a:solidFill>
                <a:effectLst/>
                <a:latin typeface="Century Gothic"/>
                <a:ea typeface="+mn-ea"/>
                <a:cs typeface="+mn-cs"/>
              </a:rPr>
              <a:t>. A focus of the Framework is on planning and preparedness </a:t>
            </a:r>
            <a:r>
              <a:rPr lang="en-US" sz="1200" i="1" kern="1200" dirty="0" smtClean="0">
                <a:solidFill>
                  <a:schemeClr val="tx1"/>
                </a:solidFill>
                <a:effectLst/>
                <a:latin typeface="Century Gothic"/>
                <a:ea typeface="+mn-ea"/>
                <a:cs typeface="+mn-cs"/>
              </a:rPr>
              <a:t>before</a:t>
            </a:r>
            <a:r>
              <a:rPr lang="en-US" sz="1200" kern="1200" dirty="0" smtClean="0">
                <a:solidFill>
                  <a:schemeClr val="tx1"/>
                </a:solidFill>
                <a:effectLst/>
                <a:latin typeface="Century Gothic"/>
                <a:ea typeface="+mn-ea"/>
                <a:cs typeface="+mn-cs"/>
              </a:rPr>
              <a:t> a disaster occurs. Planning includes coordination with partners, risk mitigation, continuity planning, identifying resources and developing capacity to manage the recovery process. </a:t>
            </a:r>
          </a:p>
          <a:p>
            <a:endParaRPr lang="en-US" sz="1200" kern="1200" dirty="0" smtClean="0">
              <a:solidFill>
                <a:schemeClr val="tx1"/>
              </a:solidFill>
              <a:effectLst/>
              <a:latin typeface="Century Gothic"/>
              <a:ea typeface="+mn-ea"/>
              <a:cs typeface="+mn-cs"/>
            </a:endParaRPr>
          </a:p>
          <a:p>
            <a:r>
              <a:rPr lang="en-US" sz="1200" kern="1200" dirty="0" smtClean="0">
                <a:solidFill>
                  <a:schemeClr val="tx1"/>
                </a:solidFill>
                <a:effectLst/>
                <a:latin typeface="Century Gothic"/>
                <a:ea typeface="+mn-ea"/>
                <a:cs typeface="+mn-cs"/>
              </a:rPr>
              <a:t>The Framework is structured around recovery efforts in five critical functional areas,</a:t>
            </a:r>
            <a:r>
              <a:rPr lang="en-US" sz="1200" kern="1200" baseline="0" dirty="0" smtClean="0">
                <a:solidFill>
                  <a:schemeClr val="tx1"/>
                </a:solidFill>
                <a:effectLst/>
                <a:latin typeface="Century Gothic"/>
                <a:ea typeface="+mn-ea"/>
                <a:cs typeface="+mn-cs"/>
              </a:rPr>
              <a:t> e</a:t>
            </a:r>
            <a:r>
              <a:rPr lang="en-US" sz="1200" kern="1200" dirty="0" smtClean="0">
                <a:solidFill>
                  <a:schemeClr val="tx1"/>
                </a:solidFill>
                <a:effectLst/>
                <a:latin typeface="Century Gothic"/>
                <a:ea typeface="+mn-ea"/>
                <a:cs typeface="+mn-cs"/>
              </a:rPr>
              <a:t>ach with</a:t>
            </a:r>
            <a:r>
              <a:rPr lang="en-US" sz="1200" kern="1200" baseline="0" dirty="0" smtClean="0">
                <a:solidFill>
                  <a:schemeClr val="tx1"/>
                </a:solidFill>
                <a:effectLst/>
                <a:latin typeface="Century Gothic"/>
                <a:ea typeface="+mn-ea"/>
                <a:cs typeface="+mn-cs"/>
              </a:rPr>
              <a:t> its </a:t>
            </a:r>
            <a:r>
              <a:rPr lang="en-US" sz="1200" kern="1200" dirty="0" smtClean="0">
                <a:solidFill>
                  <a:schemeClr val="tx1"/>
                </a:solidFill>
                <a:effectLst/>
                <a:latin typeface="Century Gothic"/>
                <a:ea typeface="+mn-ea"/>
                <a:cs typeface="+mn-cs"/>
              </a:rPr>
              <a:t>own vision statement, goals, and actions. </a:t>
            </a:r>
          </a:p>
          <a:p>
            <a:endParaRPr lang="en-US" sz="1200" b="1" kern="1200" dirty="0" smtClean="0">
              <a:solidFill>
                <a:schemeClr val="tx1"/>
              </a:solidFill>
              <a:effectLst/>
              <a:latin typeface="Century Gothic"/>
              <a:ea typeface="+mn-ea"/>
              <a:cs typeface="+mn-cs"/>
            </a:endParaRPr>
          </a:p>
          <a:p>
            <a:pPr marL="228600" indent="-228600">
              <a:buAutoNum type="arabicPeriod"/>
            </a:pPr>
            <a:r>
              <a:rPr lang="en-US" sz="1200" b="1" kern="1200" dirty="0" smtClean="0">
                <a:solidFill>
                  <a:schemeClr val="tx1"/>
                </a:solidFill>
                <a:effectLst/>
                <a:latin typeface="Century Gothic"/>
                <a:ea typeface="+mn-ea"/>
                <a:cs typeface="+mn-cs"/>
              </a:rPr>
              <a:t>Community Preparedness and Infrastructure </a:t>
            </a:r>
            <a:r>
              <a:rPr lang="en-US" sz="1200" kern="1200" dirty="0" smtClean="0">
                <a:solidFill>
                  <a:schemeClr val="tx1"/>
                </a:solidFill>
                <a:effectLst/>
                <a:latin typeface="Century Gothic"/>
                <a:ea typeface="+mn-ea"/>
                <a:cs typeface="+mn-cs"/>
              </a:rPr>
              <a:t>- includes</a:t>
            </a:r>
            <a:r>
              <a:rPr lang="en-US" sz="1200" kern="1200" baseline="0" dirty="0" smtClean="0">
                <a:solidFill>
                  <a:schemeClr val="tx1"/>
                </a:solidFill>
                <a:effectLst/>
                <a:latin typeface="Century Gothic"/>
                <a:ea typeface="+mn-ea"/>
                <a:cs typeface="+mn-cs"/>
              </a:rPr>
              <a:t> goals to increase county-wide awareness and preparedness, improvements in our alert and warning systems and a restructuring in how our County responds to emergencies – Director Chris Godley will dive deeper into these efforts - they have been substantial and critical for our community.</a:t>
            </a:r>
          </a:p>
          <a:p>
            <a:pPr marL="228600" indent="-228600">
              <a:buAutoNum type="arabicPeriod"/>
            </a:pPr>
            <a:r>
              <a:rPr lang="en-US" sz="1200" b="1" kern="1200" dirty="0" smtClean="0">
                <a:solidFill>
                  <a:schemeClr val="tx1"/>
                </a:solidFill>
                <a:effectLst/>
                <a:latin typeface="Century Gothic"/>
                <a:ea typeface="+mn-ea"/>
                <a:cs typeface="+mn-cs"/>
              </a:rPr>
              <a:t>Housing</a:t>
            </a:r>
            <a:r>
              <a:rPr lang="en-US" sz="1200" kern="1200" dirty="0" smtClean="0">
                <a:solidFill>
                  <a:schemeClr val="tx1"/>
                </a:solidFill>
                <a:effectLst/>
                <a:latin typeface="Century Gothic"/>
                <a:ea typeface="+mn-ea"/>
                <a:cs typeface="+mn-cs"/>
              </a:rPr>
              <a:t> – like</a:t>
            </a:r>
            <a:r>
              <a:rPr lang="en-US" sz="1200" kern="1200" baseline="0" dirty="0" smtClean="0">
                <a:solidFill>
                  <a:schemeClr val="tx1"/>
                </a:solidFill>
                <a:effectLst/>
                <a:latin typeface="Century Gothic"/>
                <a:ea typeface="+mn-ea"/>
                <a:cs typeface="+mn-cs"/>
              </a:rPr>
              <a:t> every jurisdiction in California, we have a housing crisis here in Sonoma County, one that was intensified dramatically when we</a:t>
            </a:r>
            <a:r>
              <a:rPr lang="en-US" sz="1200" kern="1200" dirty="0" smtClean="0">
                <a:solidFill>
                  <a:schemeClr val="tx1"/>
                </a:solidFill>
                <a:effectLst/>
                <a:latin typeface="Century Gothic"/>
                <a:ea typeface="+mn-ea"/>
                <a:cs typeface="+mn-cs"/>
              </a:rPr>
              <a:t> lost 5,300 homes. A</a:t>
            </a:r>
            <a:r>
              <a:rPr lang="en-US" sz="1200" kern="1200" baseline="0" dirty="0" smtClean="0">
                <a:solidFill>
                  <a:schemeClr val="tx1"/>
                </a:solidFill>
                <a:effectLst/>
                <a:latin typeface="Century Gothic"/>
                <a:ea typeface="+mn-ea"/>
                <a:cs typeface="+mn-cs"/>
              </a:rPr>
              <a:t>s we rebuild, we continue to infuse equity, affordability, and accessibility whenever possible. We have put enormous effort into easing the incredible stress and work that goes into rebuilding a house – we have expedited permits, eased ordinances, and have been innovative. For example, we have reduced fees and made it much easier for property owners to build Accessory Dwelling Units to increase housing stock on land already available. </a:t>
            </a:r>
          </a:p>
          <a:p>
            <a:pPr marL="228600" indent="-228600">
              <a:buAutoNum type="arabicPeriod"/>
            </a:pPr>
            <a:r>
              <a:rPr lang="en-US" sz="1200" b="1" kern="1200" dirty="0" smtClean="0">
                <a:solidFill>
                  <a:schemeClr val="tx1"/>
                </a:solidFill>
                <a:effectLst/>
                <a:latin typeface="Century Gothic"/>
                <a:ea typeface="+mn-ea"/>
                <a:cs typeface="+mn-cs"/>
              </a:rPr>
              <a:t>Economy</a:t>
            </a:r>
            <a:r>
              <a:rPr lang="en-US" sz="1200" kern="1200" baseline="0" dirty="0" smtClean="0">
                <a:solidFill>
                  <a:schemeClr val="tx1"/>
                </a:solidFill>
                <a:effectLst/>
                <a:latin typeface="Century Gothic"/>
                <a:ea typeface="+mn-ea"/>
                <a:cs typeface="+mn-cs"/>
              </a:rPr>
              <a:t> – Supporting our local impacted business and helping employees who lost work was an initial priority. While our economy rebounded well, we have also used this opportunity to again be innovative in seizing resilient opportunities. For example, using grant funding to expand career technical education and retraining our workforce to expand the trade industry, especially construction workers. </a:t>
            </a:r>
          </a:p>
          <a:p>
            <a:pPr marL="228600" indent="-228600">
              <a:buAutoNum type="arabicPeriod"/>
            </a:pPr>
            <a:r>
              <a:rPr lang="en-US" sz="1200" b="1" kern="1200" dirty="0" smtClean="0">
                <a:solidFill>
                  <a:schemeClr val="tx1"/>
                </a:solidFill>
                <a:effectLst/>
                <a:latin typeface="Century Gothic"/>
                <a:ea typeface="+mn-ea"/>
                <a:cs typeface="+mn-cs"/>
              </a:rPr>
              <a:t>Safety Net Services </a:t>
            </a:r>
            <a:r>
              <a:rPr lang="en-US" sz="1200" kern="1200" dirty="0" smtClean="0">
                <a:solidFill>
                  <a:schemeClr val="tx1"/>
                </a:solidFill>
                <a:effectLst/>
                <a:latin typeface="Century Gothic"/>
                <a:ea typeface="+mn-ea"/>
                <a:cs typeface="+mn-cs"/>
              </a:rPr>
              <a:t>– this</a:t>
            </a:r>
            <a:r>
              <a:rPr lang="en-US" sz="1200" kern="1200" baseline="0" dirty="0" smtClean="0">
                <a:solidFill>
                  <a:schemeClr val="tx1"/>
                </a:solidFill>
                <a:effectLst/>
                <a:latin typeface="Century Gothic"/>
                <a:ea typeface="+mn-ea"/>
                <a:cs typeface="+mn-cs"/>
              </a:rPr>
              <a:t> area of the Framework is focused on caring for people in our community – and following a major disaster, people need a lot of care. </a:t>
            </a:r>
            <a:r>
              <a:rPr lang="en-US" sz="1200" kern="1200" dirty="0" smtClean="0">
                <a:solidFill>
                  <a:schemeClr val="tx1"/>
                </a:solidFill>
                <a:effectLst/>
                <a:latin typeface="Century Gothic"/>
                <a:ea typeface="+mn-ea"/>
                <a:cs typeface="+mn-cs"/>
              </a:rPr>
              <a:t>One essential</a:t>
            </a:r>
            <a:r>
              <a:rPr lang="en-US" sz="1200" kern="1200" baseline="0" dirty="0" smtClean="0">
                <a:solidFill>
                  <a:schemeClr val="tx1"/>
                </a:solidFill>
                <a:effectLst/>
                <a:latin typeface="Century Gothic"/>
                <a:ea typeface="+mn-ea"/>
                <a:cs typeface="+mn-cs"/>
              </a:rPr>
              <a:t> step we took organize and provide an incredible amount of emotional support through FEMA funded California HOPE counselors. Over a year and a half, counselors </a:t>
            </a:r>
            <a:r>
              <a:rPr lang="en-US" sz="1200" kern="1200" dirty="0" smtClean="0">
                <a:solidFill>
                  <a:schemeClr val="tx1"/>
                </a:solidFill>
                <a:effectLst/>
                <a:latin typeface="Century Gothic"/>
                <a:ea typeface="+mn-ea"/>
                <a:cs typeface="+mn-cs"/>
              </a:rPr>
              <a:t>provided over 70,000 FREE services and counseling sessions to community members. </a:t>
            </a:r>
          </a:p>
          <a:p>
            <a:pPr marL="228600" indent="-228600">
              <a:buAutoNum type="arabicPeriod"/>
            </a:pPr>
            <a:r>
              <a:rPr lang="en-US" sz="1200" b="1" kern="1200" dirty="0" smtClean="0">
                <a:solidFill>
                  <a:schemeClr val="tx1"/>
                </a:solidFill>
                <a:effectLst/>
                <a:latin typeface="Century Gothic"/>
                <a:ea typeface="+mn-ea"/>
                <a:cs typeface="+mn-cs"/>
              </a:rPr>
              <a:t>Natural Resources</a:t>
            </a:r>
            <a:r>
              <a:rPr lang="en-US" sz="1200" b="1" kern="1200" baseline="0" dirty="0" smtClean="0">
                <a:solidFill>
                  <a:schemeClr val="tx1"/>
                </a:solidFill>
                <a:effectLst/>
                <a:latin typeface="Century Gothic"/>
                <a:ea typeface="+mn-ea"/>
                <a:cs typeface="+mn-cs"/>
              </a:rPr>
              <a:t> </a:t>
            </a:r>
            <a:r>
              <a:rPr lang="en-US" sz="1200" b="0" kern="1200" baseline="0" dirty="0" smtClean="0">
                <a:solidFill>
                  <a:schemeClr val="tx1"/>
                </a:solidFill>
                <a:effectLst/>
                <a:latin typeface="Century Gothic"/>
                <a:ea typeface="+mn-ea"/>
                <a:cs typeface="+mn-cs"/>
              </a:rPr>
              <a:t>– how we help the 100,000 acres of land that burned recover and even more importantly, how do we manage our forests and land to prevent future explosive wildfires. This is another area our Board has invested deeply in. For example, earlier this year, we expanded</a:t>
            </a:r>
            <a:r>
              <a:rPr lang="en-US" sz="1200" kern="1200" dirty="0" smtClean="0">
                <a:solidFill>
                  <a:schemeClr val="tx1"/>
                </a:solidFill>
                <a:effectLst/>
                <a:latin typeface="Century Gothic"/>
                <a:ea typeface="+mn-ea"/>
                <a:cs typeface="+mn-cs"/>
              </a:rPr>
              <a:t> the Fuels Reduction and Landscape Resiliency Campaign</a:t>
            </a:r>
            <a:r>
              <a:rPr lang="en-US" sz="1200" kern="1200" baseline="0" dirty="0" smtClean="0">
                <a:solidFill>
                  <a:schemeClr val="tx1"/>
                </a:solidFill>
                <a:effectLst/>
                <a:latin typeface="Century Gothic"/>
                <a:ea typeface="+mn-ea"/>
                <a:cs typeface="+mn-cs"/>
              </a:rPr>
              <a:t> to</a:t>
            </a:r>
            <a:r>
              <a:rPr lang="en-US" sz="1200" kern="1200" dirty="0" smtClean="0">
                <a:solidFill>
                  <a:schemeClr val="tx1"/>
                </a:solidFill>
                <a:effectLst/>
                <a:latin typeface="Century Gothic"/>
                <a:ea typeface="+mn-ea"/>
                <a:cs typeface="+mn-cs"/>
              </a:rPr>
              <a:t> reduce wildfire risk through vegetation management, including controlled burns, property inspections, and grazing projects.</a:t>
            </a:r>
          </a:p>
          <a:p>
            <a:pPr marL="0" indent="0">
              <a:buFontTx/>
              <a:buNone/>
            </a:pPr>
            <a:endParaRPr lang="en-US" sz="1200" kern="1200" dirty="0" smtClean="0">
              <a:solidFill>
                <a:schemeClr val="tx1"/>
              </a:solidFill>
              <a:effectLst/>
              <a:latin typeface="Century Gothic"/>
              <a:ea typeface="+mn-ea"/>
              <a:cs typeface="+mn-cs"/>
            </a:endParaRPr>
          </a:p>
          <a:p>
            <a:pPr marL="0" indent="0">
              <a:buFontTx/>
              <a:buNone/>
            </a:pPr>
            <a:r>
              <a:rPr lang="en-US" sz="1200" kern="1200" baseline="0" dirty="0" smtClean="0">
                <a:solidFill>
                  <a:schemeClr val="tx1"/>
                </a:solidFill>
                <a:effectLst/>
                <a:latin typeface="Century Gothic"/>
                <a:ea typeface="+mn-ea"/>
                <a:cs typeface="+mn-cs"/>
              </a:rPr>
              <a:t>These are just a few of the goals within the Framework. Most importantly, they are a result of a comprehensive community engagement effort.</a:t>
            </a:r>
            <a:endParaRPr lang="en-US" sz="1200" kern="1200" dirty="0" smtClean="0">
              <a:solidFill>
                <a:schemeClr val="tx1"/>
              </a:solidFill>
              <a:effectLst/>
              <a:latin typeface="Century Gothic"/>
              <a:ea typeface="+mn-ea"/>
              <a:cs typeface="+mn-cs"/>
            </a:endParaRPr>
          </a:p>
          <a:p>
            <a:endParaRPr lang="en-US" sz="1200" kern="1200" dirty="0" smtClean="0">
              <a:solidFill>
                <a:schemeClr val="tx1"/>
              </a:solidFill>
              <a:effectLst/>
              <a:latin typeface="Century Gothic"/>
              <a:ea typeface="+mn-ea"/>
              <a:cs typeface="+mn-cs"/>
            </a:endParaRPr>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uk-UA" smtClean="0"/>
              <a:pPr/>
              <a:t>4</a:t>
            </a:fld>
            <a:endParaRPr lang="uk-UA" dirty="0"/>
          </a:p>
        </p:txBody>
      </p:sp>
    </p:spTree>
    <p:extLst>
      <p:ext uri="{BB962C8B-B14F-4D97-AF65-F5344CB8AC3E}">
        <p14:creationId xmlns:p14="http://schemas.microsoft.com/office/powerpoint/2010/main" val="739767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Over 3 months, we held 7 </a:t>
            </a:r>
            <a:r>
              <a:rPr lang="en-US" sz="1400" b="0" dirty="0" smtClean="0"/>
              <a:t>Recovery Planning Community Meetings throughout</a:t>
            </a:r>
            <a:r>
              <a:rPr lang="en-US" sz="1400" b="0" baseline="0" dirty="0" smtClean="0"/>
              <a:t> Sonoma County. Over 300 people attended to share their thoughts and ideas. We started each meeting with a mental health counselor teaching attendees about a helpful to manage the stress and anxiety in everyday, post-fire life. In a community who lost as much as we did, this was such an effective way to start a dialogue. We provided a brief introduction and information at each meeting, but spent the majority of the time in small group discussions. County employees from across our 27 departments volunteered to facilitate table discussions – we came together as a county family for these community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smtClean="0"/>
          </a:p>
          <a:p>
            <a:r>
              <a:rPr lang="en-US" sz="1400" baseline="0" dirty="0" smtClean="0"/>
              <a:t>In addition, we </a:t>
            </a:r>
            <a:r>
              <a:rPr lang="en-US" sz="1400" kern="1200" dirty="0" smtClean="0">
                <a:solidFill>
                  <a:schemeClr val="tx1"/>
                </a:solidFill>
                <a:effectLst/>
                <a:latin typeface="Century Gothic"/>
                <a:ea typeface="+mn-ea"/>
                <a:cs typeface="+mn-cs"/>
              </a:rPr>
              <a:t>met with over 80 community groups and stakeholders and we conducted sought</a:t>
            </a:r>
            <a:r>
              <a:rPr lang="en-US" sz="1400" kern="1200" baseline="0" dirty="0" smtClean="0">
                <a:solidFill>
                  <a:schemeClr val="tx1"/>
                </a:solidFill>
                <a:effectLst/>
                <a:latin typeface="Century Gothic"/>
                <a:ea typeface="+mn-ea"/>
                <a:cs typeface="+mn-cs"/>
              </a:rPr>
              <a:t> input through an</a:t>
            </a:r>
            <a:r>
              <a:rPr lang="en-US" sz="1400" kern="1200" dirty="0" smtClean="0">
                <a:solidFill>
                  <a:schemeClr val="tx1"/>
                </a:solidFill>
                <a:effectLst/>
                <a:latin typeface="Century Gothic"/>
                <a:ea typeface="+mn-ea"/>
                <a:cs typeface="+mn-cs"/>
              </a:rPr>
              <a:t> online survey.</a:t>
            </a:r>
            <a:r>
              <a:rPr lang="en-US" sz="1400" kern="1200" baseline="0" dirty="0" smtClean="0">
                <a:solidFill>
                  <a:schemeClr val="tx1"/>
                </a:solidFill>
                <a:effectLst/>
                <a:latin typeface="Century Gothic"/>
                <a:ea typeface="+mn-ea"/>
                <a:cs typeface="+mn-cs"/>
              </a:rPr>
              <a:t> Our </a:t>
            </a:r>
            <a:r>
              <a:rPr lang="en-US" sz="1400" baseline="0" dirty="0" smtClean="0"/>
              <a:t>Board also held Workshops on each of the 5 strategic areas of recovery. </a:t>
            </a:r>
          </a:p>
          <a:p>
            <a:endParaRPr lang="en-US" sz="1400" b="0" baseline="0" dirty="0" smtClean="0"/>
          </a:p>
          <a:p>
            <a:pPr marL="0" indent="0">
              <a:buNone/>
            </a:pPr>
            <a:endParaRPr lang="en-US" sz="1400" b="0" baseline="0" dirty="0" smtClean="0"/>
          </a:p>
          <a:p>
            <a:pPr marL="0" indent="0">
              <a:buNone/>
            </a:pPr>
            <a:endParaRPr lang="en-US" sz="1400" b="0" baseline="0" dirty="0" smtClean="0"/>
          </a:p>
        </p:txBody>
      </p:sp>
      <p:sp>
        <p:nvSpPr>
          <p:cNvPr id="4" name="Slide Number Placeholder 3"/>
          <p:cNvSpPr>
            <a:spLocks noGrp="1"/>
          </p:cNvSpPr>
          <p:nvPr>
            <p:ph type="sldNum" sz="quarter" idx="10"/>
          </p:nvPr>
        </p:nvSpPr>
        <p:spPr/>
        <p:txBody>
          <a:bodyPr/>
          <a:lstStyle/>
          <a:p>
            <a:fld id="{6BB98AFB-CB0D-4DFE-87B9-B4B0D0DE73CD}" type="slidenum">
              <a:rPr lang="uk-UA" smtClean="0"/>
              <a:pPr/>
              <a:t>5</a:t>
            </a:fld>
            <a:endParaRPr lang="uk-UA" dirty="0"/>
          </a:p>
        </p:txBody>
      </p:sp>
    </p:spTree>
    <p:extLst>
      <p:ext uri="{BB962C8B-B14F-4D97-AF65-F5344CB8AC3E}">
        <p14:creationId xmlns:p14="http://schemas.microsoft.com/office/powerpoint/2010/main" val="401544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One part of our community engagement that I’m particularly</a:t>
            </a:r>
            <a:r>
              <a:rPr lang="en-US" sz="1600" baseline="0" dirty="0" smtClean="0"/>
              <a:t> proud of was our outreach to the </a:t>
            </a:r>
            <a:r>
              <a:rPr lang="en-US" sz="1600" baseline="0" dirty="0" err="1" smtClean="0"/>
              <a:t>Latinx</a:t>
            </a:r>
            <a:r>
              <a:rPr lang="en-US" sz="1600" baseline="0" dirty="0" smtClean="0"/>
              <a:t> community in Sonoma County. Two of the community meetings we conducted were held in all </a:t>
            </a:r>
            <a:r>
              <a:rPr lang="en-US" sz="1600" b="0" baseline="0" dirty="0" smtClean="0"/>
              <a:t>Spanish. Again, we utilized bilingual county employees to engage in dialogue and hear from this community. We are fortunate to have a Board member, Supervisor James Gore, who is fully bilingual and also helped out with these efforts.</a:t>
            </a:r>
          </a:p>
          <a:p>
            <a:pPr marL="0" indent="0">
              <a:buFontTx/>
              <a:buNone/>
            </a:pPr>
            <a:endParaRPr lang="en-US" sz="1600" b="0" baseline="0" dirty="0" smtClean="0"/>
          </a:p>
          <a:p>
            <a:pPr marL="0" indent="0">
              <a:buFontTx/>
              <a:buNone/>
            </a:pPr>
            <a:r>
              <a:rPr lang="en-US" sz="1600" b="0" baseline="0" dirty="0" smtClean="0"/>
              <a:t>All of the documents we used were translated into Spanish, and we had interpreters available at all the English meetings as well. T</a:t>
            </a:r>
            <a:r>
              <a:rPr lang="en-US" sz="1600" dirty="0" smtClean="0"/>
              <a:t>he full Framework</a:t>
            </a:r>
            <a:r>
              <a:rPr lang="en-US" sz="1600" baseline="0" dirty="0" smtClean="0"/>
              <a:t> from translated into Spanish as well. </a:t>
            </a:r>
            <a:endParaRPr lang="en-US" sz="1600" dirty="0" smtClean="0"/>
          </a:p>
          <a:p>
            <a:pPr marL="171450" indent="-171450">
              <a:buFontTx/>
              <a:buChar char="-"/>
            </a:pPr>
            <a:endParaRPr lang="en-US" sz="1600" baseline="0" dirty="0" smtClean="0"/>
          </a:p>
          <a:p>
            <a:endParaRPr lang="en-US" sz="1600" b="0" baseline="0" dirty="0" smtClean="0"/>
          </a:p>
          <a:p>
            <a:pPr marL="0" indent="0">
              <a:buNone/>
            </a:pPr>
            <a:endParaRPr lang="en-US" sz="1600" b="0" baseline="0" dirty="0" smtClean="0"/>
          </a:p>
          <a:p>
            <a:pPr marL="0" indent="0">
              <a:buNone/>
            </a:pPr>
            <a:endParaRPr lang="en-US" sz="1600" b="0" baseline="0" dirty="0" smtClean="0"/>
          </a:p>
        </p:txBody>
      </p:sp>
      <p:sp>
        <p:nvSpPr>
          <p:cNvPr id="4" name="Slide Number Placeholder 3"/>
          <p:cNvSpPr>
            <a:spLocks noGrp="1"/>
          </p:cNvSpPr>
          <p:nvPr>
            <p:ph type="sldNum" sz="quarter" idx="10"/>
          </p:nvPr>
        </p:nvSpPr>
        <p:spPr/>
        <p:txBody>
          <a:bodyPr/>
          <a:lstStyle/>
          <a:p>
            <a:fld id="{6BB98AFB-CB0D-4DFE-87B9-B4B0D0DE73CD}" type="slidenum">
              <a:rPr lang="uk-UA" sz="1600" smtClean="0"/>
              <a:pPr/>
              <a:t>6</a:t>
            </a:fld>
            <a:endParaRPr lang="uk-UA" sz="1600" dirty="0"/>
          </a:p>
        </p:txBody>
      </p:sp>
    </p:spTree>
    <p:extLst>
      <p:ext uri="{BB962C8B-B14F-4D97-AF65-F5344CB8AC3E}">
        <p14:creationId xmlns:p14="http://schemas.microsoft.com/office/powerpoint/2010/main" val="945748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1200"/>
              </a:spcAft>
              <a:buClr>
                <a:schemeClr val="tx1"/>
              </a:buClr>
              <a:buFont typeface="+mj-lt"/>
              <a:buNone/>
            </a:pPr>
            <a:r>
              <a:rPr lang="en-US" sz="1200" dirty="0" smtClean="0"/>
              <a:t>While the Framework is filled with hundreds</a:t>
            </a:r>
            <a:r>
              <a:rPr lang="en-US" sz="1200" baseline="0" dirty="0" smtClean="0"/>
              <a:t> of action items, we are focusing in on 10 major priority projects this calendar year. They include:</a:t>
            </a:r>
          </a:p>
          <a:p>
            <a:pPr marL="0" lvl="0" indent="0">
              <a:spcAft>
                <a:spcPts val="1200"/>
              </a:spcAft>
              <a:buClr>
                <a:schemeClr val="tx1"/>
              </a:buClr>
              <a:buFont typeface="+mj-lt"/>
              <a:buNone/>
            </a:pPr>
            <a:endParaRPr lang="en-US" sz="1200" dirty="0" smtClean="0"/>
          </a:p>
          <a:p>
            <a:pPr marL="457200" lvl="0" indent="-457200">
              <a:spcAft>
                <a:spcPts val="1200"/>
              </a:spcAft>
              <a:buClr>
                <a:schemeClr val="tx1"/>
              </a:buClr>
              <a:buFont typeface="+mj-lt"/>
              <a:buAutoNum type="arabicPeriod"/>
            </a:pPr>
            <a:r>
              <a:rPr lang="en-US" sz="1200" dirty="0" smtClean="0"/>
              <a:t>Establish a comprehensive </a:t>
            </a:r>
            <a:r>
              <a:rPr lang="en-US" sz="1200" b="1" dirty="0" smtClean="0"/>
              <a:t>Alert and Warning System. </a:t>
            </a:r>
          </a:p>
          <a:p>
            <a:pPr marL="457200" lvl="0" indent="-457200">
              <a:spcAft>
                <a:spcPts val="1200"/>
              </a:spcAft>
              <a:buClr>
                <a:schemeClr val="tx1"/>
              </a:buClr>
              <a:buFont typeface="+mj-lt"/>
              <a:buAutoNum type="arabicPeriod"/>
            </a:pPr>
            <a:r>
              <a:rPr lang="en-US" sz="1200" dirty="0" smtClean="0"/>
              <a:t> </a:t>
            </a:r>
            <a:r>
              <a:rPr lang="en-US" sz="1200" b="1" dirty="0" smtClean="0"/>
              <a:t>Work with community </a:t>
            </a:r>
            <a:r>
              <a:rPr lang="en-US" sz="1200" dirty="0" smtClean="0"/>
              <a:t>to identify hazards, risks, mitigation strategies,   including </a:t>
            </a:r>
            <a:r>
              <a:rPr lang="en-US" sz="1200" b="1" dirty="0" smtClean="0"/>
              <a:t>evacuation routes</a:t>
            </a:r>
            <a:r>
              <a:rPr lang="en-US" sz="1200" dirty="0" smtClean="0"/>
              <a:t>.</a:t>
            </a:r>
            <a:r>
              <a:rPr lang="en-US" sz="1200" b="1" dirty="0" smtClean="0"/>
              <a:t> </a:t>
            </a:r>
          </a:p>
          <a:p>
            <a:pPr marL="457200" lvl="0" indent="-457200">
              <a:spcAft>
                <a:spcPts val="1200"/>
              </a:spcAft>
              <a:buClr>
                <a:schemeClr val="tx1"/>
              </a:buClr>
              <a:buFont typeface="+mj-lt"/>
              <a:buAutoNum type="arabicPeriod"/>
            </a:pPr>
            <a:r>
              <a:rPr lang="en-US" sz="1200" dirty="0" smtClean="0"/>
              <a:t>Facilitate </a:t>
            </a:r>
            <a:r>
              <a:rPr lang="en-US" sz="1200" b="1" dirty="0" smtClean="0"/>
              <a:t>construction hardening techniques appropriate for wildfire urban interfaces and seismic retrofits</a:t>
            </a:r>
            <a:r>
              <a:rPr lang="en-US" sz="1200" dirty="0" smtClean="0"/>
              <a:t> for rebuilding and for existing homes through education and grant programs.</a:t>
            </a:r>
            <a:endParaRPr lang="en-US" sz="1200" b="1" dirty="0" smtClean="0">
              <a:solidFill>
                <a:srgbClr val="003399"/>
              </a:solidFill>
            </a:endParaRPr>
          </a:p>
          <a:p>
            <a:pPr marL="457200" indent="-457200">
              <a:spcAft>
                <a:spcPts val="1200"/>
              </a:spcAft>
              <a:buClr>
                <a:schemeClr val="tx1"/>
              </a:buClr>
              <a:buFont typeface="+mj-lt"/>
              <a:buAutoNum type="arabicPeriod"/>
            </a:pPr>
            <a:r>
              <a:rPr lang="en-US" sz="1200" dirty="0" smtClean="0"/>
              <a:t>Work with private utility providers on solutions related to </a:t>
            </a:r>
            <a:r>
              <a:rPr lang="en-US" sz="1200" b="1" dirty="0" smtClean="0"/>
              <a:t>hardening infrastructure</a:t>
            </a:r>
            <a:r>
              <a:rPr lang="en-US" sz="1200" dirty="0" smtClean="0"/>
              <a:t> and on coping with destroyed utilities in a disaster, including undergrounding where appropriate and necessary.</a:t>
            </a:r>
            <a:endParaRPr lang="en-US" sz="1200" b="1" dirty="0" smtClean="0">
              <a:solidFill>
                <a:srgbClr val="003399"/>
              </a:solidFill>
            </a:endParaRPr>
          </a:p>
          <a:p>
            <a:pPr marL="457200" indent="-457200">
              <a:spcAft>
                <a:spcPts val="1200"/>
              </a:spcAft>
              <a:buClr>
                <a:schemeClr val="tx1"/>
              </a:buClr>
              <a:buFont typeface="+mj-lt"/>
              <a:buAutoNum type="arabicPeriod"/>
            </a:pPr>
            <a:r>
              <a:rPr lang="en-US" sz="1200" dirty="0" smtClean="0"/>
              <a:t> Help property owners navigate </a:t>
            </a:r>
            <a:r>
              <a:rPr lang="en-US" sz="1200" b="1" dirty="0" smtClean="0"/>
              <a:t>vegetation management</a:t>
            </a:r>
            <a:r>
              <a:rPr lang="en-US" sz="1200" dirty="0" smtClean="0"/>
              <a:t> opportunities through partnership with Fire Safe Sonoma and similar programs. </a:t>
            </a:r>
            <a:endParaRPr lang="en-US" sz="1200" b="1" dirty="0" smtClean="0">
              <a:solidFill>
                <a:srgbClr val="003399"/>
              </a:solidFill>
            </a:endParaRPr>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uk-UA" smtClean="0"/>
              <a:pPr/>
              <a:t>7</a:t>
            </a:fld>
            <a:endParaRPr lang="uk-UA" dirty="0"/>
          </a:p>
        </p:txBody>
      </p:sp>
    </p:spTree>
    <p:extLst>
      <p:ext uri="{BB962C8B-B14F-4D97-AF65-F5344CB8AC3E}">
        <p14:creationId xmlns:p14="http://schemas.microsoft.com/office/powerpoint/2010/main" val="3731378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200"/>
              </a:spcAft>
              <a:buAutoNum type="arabicPeriod" startAt="6"/>
            </a:pPr>
            <a:r>
              <a:rPr lang="en-US" sz="1800" dirty="0" smtClean="0"/>
              <a:t>Continue to advocate for substantive changes to </a:t>
            </a:r>
            <a:r>
              <a:rPr lang="en-US" sz="1800" b="1" dirty="0" smtClean="0"/>
              <a:t>insurance regulations.</a:t>
            </a:r>
            <a:endParaRPr lang="en-US" sz="1800" b="1" dirty="0" smtClean="0">
              <a:solidFill>
                <a:srgbClr val="003399"/>
              </a:solidFill>
            </a:endParaRPr>
          </a:p>
          <a:p>
            <a:pPr marL="342900" indent="-342900">
              <a:spcAft>
                <a:spcPts val="1200"/>
              </a:spcAft>
              <a:buAutoNum type="arabicPeriod" startAt="6"/>
            </a:pPr>
            <a:r>
              <a:rPr lang="en-US" sz="1800" dirty="0" smtClean="0"/>
              <a:t>Engage the </a:t>
            </a:r>
            <a:r>
              <a:rPr lang="en-US" sz="1800" b="1" dirty="0" smtClean="0"/>
              <a:t>Community </a:t>
            </a:r>
            <a:r>
              <a:rPr lang="en-US" sz="1800" dirty="0" smtClean="0"/>
              <a:t>to raise </a:t>
            </a:r>
            <a:r>
              <a:rPr lang="en-US" sz="1800" b="1" dirty="0" smtClean="0"/>
              <a:t>Awareness </a:t>
            </a:r>
            <a:r>
              <a:rPr lang="en-US" sz="1800" dirty="0" smtClean="0"/>
              <a:t>about how to prepare and plan ahead for disasters.</a:t>
            </a:r>
            <a:endParaRPr lang="en-US" sz="1800" b="1" dirty="0" smtClean="0">
              <a:solidFill>
                <a:srgbClr val="003399"/>
              </a:solidFill>
            </a:endParaRPr>
          </a:p>
          <a:p>
            <a:pPr marL="342900" indent="-342900">
              <a:spcAft>
                <a:spcPts val="1200"/>
              </a:spcAft>
              <a:buFont typeface="Arial"/>
              <a:buAutoNum type="arabicPeriod" startAt="6"/>
            </a:pPr>
            <a:r>
              <a:rPr lang="en-US" sz="1800" dirty="0" smtClean="0"/>
              <a:t> </a:t>
            </a:r>
            <a:r>
              <a:rPr lang="en-US" sz="1800" b="1" dirty="0" smtClean="0"/>
              <a:t>Expedited Permitting </a:t>
            </a:r>
            <a:r>
              <a:rPr lang="en-US" sz="1800" dirty="0" smtClean="0"/>
              <a:t>for homeowners who are rebuilding. </a:t>
            </a:r>
            <a:endParaRPr lang="en-US" sz="1800" b="1" dirty="0" smtClean="0">
              <a:solidFill>
                <a:srgbClr val="003399"/>
              </a:solidFill>
            </a:endParaRPr>
          </a:p>
          <a:p>
            <a:pPr marL="342900" indent="-342900">
              <a:spcAft>
                <a:spcPts val="1200"/>
              </a:spcAft>
              <a:buAutoNum type="arabicPeriod" startAt="6"/>
            </a:pPr>
            <a:r>
              <a:rPr lang="en-US" sz="1800" dirty="0" smtClean="0"/>
              <a:t> </a:t>
            </a:r>
            <a:r>
              <a:rPr lang="en-US" sz="1800" b="1" dirty="0" smtClean="0"/>
              <a:t>Enhance the 2-1-1 System </a:t>
            </a:r>
            <a:endParaRPr lang="en-US" sz="1800" b="1" dirty="0" smtClean="0">
              <a:solidFill>
                <a:srgbClr val="003399"/>
              </a:solidFill>
            </a:endParaRPr>
          </a:p>
          <a:p>
            <a:pPr marL="342900" indent="-342900">
              <a:spcAft>
                <a:spcPts val="1200"/>
              </a:spcAft>
              <a:buFont typeface="Arial"/>
              <a:buAutoNum type="arabicPeriod" startAt="6"/>
            </a:pPr>
            <a:r>
              <a:rPr lang="en-US" sz="1800" dirty="0" smtClean="0"/>
              <a:t> Develop a </a:t>
            </a:r>
            <a:r>
              <a:rPr lang="en-US" sz="1800" b="1" dirty="0" smtClean="0"/>
              <a:t>One-Stop Shop Resource Center </a:t>
            </a:r>
            <a:endParaRPr lang="en-US" sz="1800" b="1" dirty="0" smtClean="0">
              <a:solidFill>
                <a:srgbClr val="003399"/>
              </a:solidFill>
            </a:endParaRPr>
          </a:p>
          <a:p>
            <a:endParaRPr lang="en-US" sz="1800" dirty="0"/>
          </a:p>
        </p:txBody>
      </p:sp>
      <p:sp>
        <p:nvSpPr>
          <p:cNvPr id="4" name="Slide Number Placeholder 3"/>
          <p:cNvSpPr>
            <a:spLocks noGrp="1"/>
          </p:cNvSpPr>
          <p:nvPr>
            <p:ph type="sldNum" sz="quarter" idx="10"/>
          </p:nvPr>
        </p:nvSpPr>
        <p:spPr/>
        <p:txBody>
          <a:bodyPr/>
          <a:lstStyle/>
          <a:p>
            <a:fld id="{6BB98AFB-CB0D-4DFE-87B9-B4B0D0DE73CD}" type="slidenum">
              <a:rPr lang="uk-UA" sz="1800" smtClean="0"/>
              <a:pPr/>
              <a:t>8</a:t>
            </a:fld>
            <a:endParaRPr lang="uk-UA" sz="1800" dirty="0"/>
          </a:p>
        </p:txBody>
      </p:sp>
    </p:spTree>
    <p:extLst>
      <p:ext uri="{BB962C8B-B14F-4D97-AF65-F5344CB8AC3E}">
        <p14:creationId xmlns:p14="http://schemas.microsoft.com/office/powerpoint/2010/main" val="2906129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We </a:t>
            </a:r>
            <a:r>
              <a:rPr lang="en-US" sz="1200" baseline="0" dirty="0" smtClean="0"/>
              <a:t>still have a long road ahead, but we have made tremendous progress to recover and be more prepared than ever before. To highlight a few:</a:t>
            </a:r>
          </a:p>
          <a:p>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1. </a:t>
            </a:r>
            <a:r>
              <a:rPr lang="en-US" sz="1200" b="1" dirty="0" smtClean="0"/>
              <a:t>We are improving our disaster alert and warning systems to reach everyone</a:t>
            </a:r>
          </a:p>
          <a:p>
            <a:pPr marL="171450" indent="-171450">
              <a:buFontTx/>
              <a:buChar char="-"/>
            </a:pPr>
            <a:r>
              <a:rPr lang="en-US" sz="1200" baseline="0" dirty="0" smtClean="0"/>
              <a:t>Chris Godley will talk more about this as well as some of the other internal measures we have put into place to improve the way we respond to emergencies.</a:t>
            </a:r>
          </a:p>
          <a:p>
            <a:pPr marL="0" indent="0">
              <a:buFontTx/>
              <a:buNone/>
            </a:pPr>
            <a:endParaRPr lang="en-US" sz="1200" baseline="0" dirty="0" smtClean="0"/>
          </a:p>
          <a:p>
            <a:pPr marL="0" indent="0">
              <a:spcAft>
                <a:spcPts val="1200"/>
              </a:spcAft>
              <a:buFont typeface="Arial"/>
              <a:buNone/>
            </a:pPr>
            <a:r>
              <a:rPr lang="en-US" sz="1200" b="0" baseline="0" dirty="0" smtClean="0"/>
              <a:t>2. </a:t>
            </a:r>
            <a:r>
              <a:rPr lang="en-US" sz="1200" b="1" dirty="0" smtClean="0"/>
              <a:t>We are managing our environment and homes for wildfire.</a:t>
            </a:r>
          </a:p>
          <a:p>
            <a:pPr marL="0" marR="0" lvl="0" indent="0" algn="l" defTabSz="914400" rtl="0" eaLnBrk="1" fontAlgn="auto" latinLnBrk="0" hangingPunct="1">
              <a:lnSpc>
                <a:spcPct val="100000"/>
              </a:lnSpc>
              <a:spcBef>
                <a:spcPts val="0"/>
              </a:spcBef>
              <a:spcAft>
                <a:spcPts val="1200"/>
              </a:spcAft>
              <a:buClrTx/>
              <a:buSzTx/>
              <a:buFont typeface="Arial"/>
              <a:buNone/>
              <a:tabLst/>
              <a:defRPr/>
            </a:pPr>
            <a:r>
              <a:rPr lang="en-US" sz="1200" b="1" baseline="0" dirty="0" smtClean="0"/>
              <a:t>- </a:t>
            </a:r>
            <a:r>
              <a:rPr lang="en-US" sz="1200" dirty="0" smtClean="0"/>
              <a:t>For</a:t>
            </a:r>
            <a:r>
              <a:rPr lang="en-US" sz="1200" baseline="0" dirty="0" smtClean="0"/>
              <a:t> example, </a:t>
            </a:r>
            <a:r>
              <a:rPr lang="en-US" sz="1200" kern="1200" dirty="0" smtClean="0">
                <a:solidFill>
                  <a:schemeClr val="tx1"/>
                </a:solidFill>
                <a:effectLst/>
                <a:latin typeface="Century Gothic"/>
                <a:ea typeface="+mn-ea"/>
                <a:cs typeface="+mn-cs"/>
              </a:rPr>
              <a:t>Through the Fuels Reduction and Landscape Resiliency Campaign, we are reducing wildfire risk through vegetation management, including controlled burns, property inspections, and grazing projects.</a:t>
            </a:r>
          </a:p>
          <a:p>
            <a:pPr marL="171450" indent="-171450">
              <a:spcAft>
                <a:spcPts val="1200"/>
              </a:spcAft>
              <a:buFontTx/>
              <a:buChar char="-"/>
            </a:pPr>
            <a:r>
              <a:rPr lang="en-US" sz="1200" kern="1200" dirty="0" smtClean="0">
                <a:solidFill>
                  <a:schemeClr val="tx1"/>
                </a:solidFill>
                <a:effectLst/>
                <a:latin typeface="Century Gothic"/>
                <a:ea typeface="+mn-ea"/>
                <a:cs typeface="+mn-cs"/>
              </a:rPr>
              <a:t>Another</a:t>
            </a:r>
            <a:r>
              <a:rPr lang="en-US" sz="1200" kern="1200" baseline="0" dirty="0" smtClean="0">
                <a:solidFill>
                  <a:schemeClr val="tx1"/>
                </a:solidFill>
                <a:effectLst/>
                <a:latin typeface="Century Gothic"/>
                <a:ea typeface="+mn-ea"/>
                <a:cs typeface="+mn-cs"/>
              </a:rPr>
              <a:t> example is the</a:t>
            </a:r>
            <a:r>
              <a:rPr lang="en-US" sz="1200" kern="1200" dirty="0" smtClean="0">
                <a:solidFill>
                  <a:schemeClr val="tx1"/>
                </a:solidFill>
                <a:effectLst/>
                <a:latin typeface="Century Gothic"/>
                <a:ea typeface="+mn-ea"/>
                <a:cs typeface="+mn-cs"/>
              </a:rPr>
              <a:t> Sonoma County Energy Independence Program (SCEIP) offers education and advice on home hardening, such as fire resistant materials like roofing and siding. The Program also offers financing opportunities for these types of home improvements.</a:t>
            </a:r>
          </a:p>
          <a:p>
            <a:pPr marL="0" indent="0">
              <a:spcAft>
                <a:spcPts val="1200"/>
              </a:spcAft>
              <a:buFontTx/>
              <a:buNone/>
            </a:pPr>
            <a:endParaRPr lang="en-US" sz="1200" b="1" kern="1200" dirty="0" smtClean="0">
              <a:solidFill>
                <a:schemeClr val="tx1"/>
              </a:solidFill>
              <a:effectLst/>
              <a:latin typeface="Century Gothic"/>
              <a:ea typeface="+mn-ea"/>
              <a:cs typeface="+mn-cs"/>
            </a:endParaRPr>
          </a:p>
          <a:p>
            <a:pPr marL="0" indent="0">
              <a:spcAft>
                <a:spcPts val="1200"/>
              </a:spcAft>
              <a:buFontTx/>
              <a:buNone/>
            </a:pPr>
            <a:r>
              <a:rPr lang="en-US" sz="1200" b="1" dirty="0" smtClean="0"/>
              <a:t>3. We have new early detection tools</a:t>
            </a:r>
          </a:p>
          <a:p>
            <a:pPr marL="285750" indent="-285750">
              <a:spcAft>
                <a:spcPts val="1200"/>
              </a:spcAft>
              <a:buFontTx/>
              <a:buChar char="-"/>
            </a:pPr>
            <a:r>
              <a:rPr lang="en-US" sz="1200" kern="1200" dirty="0" smtClean="0">
                <a:solidFill>
                  <a:schemeClr val="tx1"/>
                </a:solidFill>
                <a:effectLst/>
                <a:latin typeface="Century Gothic"/>
                <a:ea typeface="+mn-ea"/>
                <a:cs typeface="+mn-cs"/>
              </a:rPr>
              <a:t>In August 2018, the Sonoma County Board of Supervisors approved funding for eight fire cameras to provide early detection of wildfires in the</a:t>
            </a:r>
            <a:r>
              <a:rPr lang="en-US" sz="1200" kern="1200" baseline="0" dirty="0" smtClean="0">
                <a:solidFill>
                  <a:schemeClr val="tx1"/>
                </a:solidFill>
                <a:effectLst/>
                <a:latin typeface="Century Gothic"/>
                <a:ea typeface="+mn-ea"/>
                <a:cs typeface="+mn-cs"/>
              </a:rPr>
              <a:t> Lake Sonoma </a:t>
            </a:r>
            <a:r>
              <a:rPr lang="en-US" sz="1200" kern="1200" dirty="0" smtClean="0">
                <a:solidFill>
                  <a:schemeClr val="tx1"/>
                </a:solidFill>
                <a:effectLst/>
                <a:latin typeface="Century Gothic"/>
                <a:ea typeface="+mn-ea"/>
                <a:cs typeface="+mn-cs"/>
              </a:rPr>
              <a:t>Watershed. The network of fire cameras is growing throughout the North Bay, with PG&amp;E committed to funding an additional 9 cameras throughout Sonoma, Napa and Marin counties. The cameras are invaluable in detecting fires and provide firefighters with greater awareness of a fire’s severity, where it is spreading and how quickly it is growing.</a:t>
            </a:r>
          </a:p>
          <a:p>
            <a:pPr marL="285750" indent="-285750">
              <a:spcAft>
                <a:spcPts val="1200"/>
              </a:spcAft>
              <a:buFontTx/>
              <a:buChar char="-"/>
            </a:pPr>
            <a:r>
              <a:rPr lang="en-US" sz="1200" dirty="0" smtClean="0"/>
              <a:t>Additionally, a system of stream and rain gauges </a:t>
            </a:r>
            <a:r>
              <a:rPr lang="en-US" sz="1200" kern="1200" dirty="0" smtClean="0">
                <a:solidFill>
                  <a:schemeClr val="tx1"/>
                </a:solidFill>
                <a:effectLst/>
                <a:latin typeface="Century Gothic"/>
                <a:ea typeface="+mn-ea"/>
                <a:cs typeface="+mn-cs"/>
              </a:rPr>
              <a:t>installed throughout burn areas to monitor potential dangers and risks of debris flows and flash floods. </a:t>
            </a:r>
            <a:endParaRPr lang="en-US" sz="1200" dirty="0" smtClean="0"/>
          </a:p>
          <a:p>
            <a:endParaRPr lang="en-US" sz="1200" baseline="0" dirty="0" smtClean="0"/>
          </a:p>
          <a:p>
            <a:pPr marL="0" indent="0">
              <a:spcAft>
                <a:spcPts val="1200"/>
              </a:spcAft>
              <a:buFont typeface="Arial"/>
              <a:buNone/>
            </a:pPr>
            <a:r>
              <a:rPr lang="en-US" sz="1200" b="0" kern="1200" dirty="0" smtClean="0">
                <a:solidFill>
                  <a:schemeClr val="tx1"/>
                </a:solidFill>
                <a:effectLst/>
                <a:latin typeface="Century Gothic"/>
                <a:ea typeface="+mn-ea"/>
                <a:cs typeface="+mn-cs"/>
              </a:rPr>
              <a:t>4.</a:t>
            </a:r>
            <a:r>
              <a:rPr lang="en-US" sz="1200" b="0" kern="1200" baseline="0" dirty="0" smtClean="0">
                <a:solidFill>
                  <a:schemeClr val="tx1"/>
                </a:solidFill>
                <a:effectLst/>
                <a:latin typeface="Century Gothic"/>
                <a:ea typeface="+mn-ea"/>
                <a:cs typeface="+mn-cs"/>
              </a:rPr>
              <a:t> We have e</a:t>
            </a:r>
            <a:r>
              <a:rPr lang="en-US" sz="1200" b="1" dirty="0" smtClean="0"/>
              <a:t>xpedited permits and amended ordinances to help property owners</a:t>
            </a:r>
            <a:br>
              <a:rPr lang="en-US" sz="1200" b="1" dirty="0" smtClean="0"/>
            </a:br>
            <a:r>
              <a:rPr lang="en-US" sz="1200" b="1" dirty="0" smtClean="0"/>
              <a:t>-</a:t>
            </a:r>
            <a:r>
              <a:rPr lang="en-US" sz="1200" b="1" baseline="0" dirty="0" smtClean="0"/>
              <a:t> </a:t>
            </a:r>
            <a:r>
              <a:rPr lang="en-US" sz="1200" dirty="0" smtClean="0"/>
              <a:t>18% of rebuilds are complete; 68% are somewhere in the process of rebuilding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entury Gothic"/>
                <a:ea typeface="+mn-ea"/>
                <a:cs typeface="+mn-cs"/>
              </a:rPr>
              <a:t>5. And, we are</a:t>
            </a:r>
            <a:r>
              <a:rPr lang="en-US" sz="1200" kern="1200" baseline="0" dirty="0" smtClean="0">
                <a:solidFill>
                  <a:schemeClr val="tx1"/>
                </a:solidFill>
                <a:effectLst/>
                <a:latin typeface="Century Gothic"/>
                <a:ea typeface="+mn-ea"/>
                <a:cs typeface="+mn-cs"/>
              </a:rPr>
              <a:t> </a:t>
            </a:r>
            <a:r>
              <a:rPr lang="en-US" sz="1200" kern="1200" dirty="0" smtClean="0">
                <a:solidFill>
                  <a:schemeClr val="tx1"/>
                </a:solidFill>
                <a:effectLst/>
                <a:latin typeface="Century Gothic"/>
                <a:ea typeface="+mn-ea"/>
                <a:cs typeface="+mn-cs"/>
              </a:rPr>
              <a:t>we are leveraging every possible funding opportunity to help our community, including the potential to receive $32.6 million from the FEMA Hazard Mitigation Grant Program to fund projects to reduce or eliminate long-term risk to people and property from future disasters. We have successfully</a:t>
            </a:r>
            <a:r>
              <a:rPr lang="en-US" sz="1200" kern="1200" baseline="0" dirty="0" smtClean="0">
                <a:solidFill>
                  <a:schemeClr val="tx1"/>
                </a:solidFill>
                <a:effectLst/>
                <a:latin typeface="Century Gothic"/>
                <a:ea typeface="+mn-ea"/>
                <a:cs typeface="+mn-cs"/>
              </a:rPr>
              <a:t> been awarded 5 HMGP Grants for over $5 million to fund projects like: an </a:t>
            </a:r>
            <a:r>
              <a:rPr lang="en-US" sz="1200" kern="1200" dirty="0" smtClean="0">
                <a:solidFill>
                  <a:schemeClr val="tx1"/>
                </a:solidFill>
                <a:effectLst/>
                <a:latin typeface="Century Gothic"/>
                <a:ea typeface="+mn-ea"/>
                <a:cs typeface="+mn-cs"/>
              </a:rPr>
              <a:t>update to the existing Sonoma County Local Hazard Mitigation Plan, updates to the current Sonoma County Community Wildfire Protection Plan (CWPP) that</a:t>
            </a:r>
            <a:r>
              <a:rPr lang="en-US" sz="1200" kern="1200" baseline="0" dirty="0" smtClean="0">
                <a:solidFill>
                  <a:schemeClr val="tx1"/>
                </a:solidFill>
                <a:effectLst/>
                <a:latin typeface="Century Gothic"/>
                <a:ea typeface="+mn-ea"/>
                <a:cs typeface="+mn-cs"/>
              </a:rPr>
              <a:t> will</a:t>
            </a:r>
            <a:r>
              <a:rPr lang="en-US" sz="1200" kern="1200" dirty="0" smtClean="0">
                <a:solidFill>
                  <a:schemeClr val="tx1"/>
                </a:solidFill>
                <a:effectLst/>
                <a:latin typeface="Century Gothic"/>
                <a:ea typeface="+mn-ea"/>
                <a:cs typeface="+mn-cs"/>
              </a:rPr>
              <a:t> become part of the County General Plan Safety Element, and funds for Sonoma Agency</a:t>
            </a:r>
            <a:r>
              <a:rPr lang="en-US" sz="1200" kern="1200" baseline="0" dirty="0" smtClean="0">
                <a:solidFill>
                  <a:schemeClr val="tx1"/>
                </a:solidFill>
                <a:effectLst/>
                <a:latin typeface="Century Gothic"/>
                <a:ea typeface="+mn-ea"/>
                <a:cs typeface="+mn-cs"/>
              </a:rPr>
              <a:t> </a:t>
            </a:r>
            <a:r>
              <a:rPr lang="en-US" sz="1200" kern="1200" dirty="0" smtClean="0">
                <a:solidFill>
                  <a:schemeClr val="tx1"/>
                </a:solidFill>
                <a:effectLst/>
                <a:latin typeface="Century Gothic"/>
                <a:ea typeface="+mn-ea"/>
                <a:cs typeface="+mn-cs"/>
              </a:rPr>
              <a:t>for a Booster Station Structural Retrofit and for a Sanitation District Secondary Treatment Clarifiers Seismic Rehabilitation and Retrofit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entury Gothic"/>
              <a:ea typeface="+mn-ea"/>
              <a:cs typeface="+mn-cs"/>
            </a:endParaRPr>
          </a:p>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uk-UA" smtClean="0"/>
              <a:pPr/>
              <a:t>9</a:t>
            </a:fld>
            <a:endParaRPr lang="uk-UA" dirty="0"/>
          </a:p>
        </p:txBody>
      </p:sp>
    </p:spTree>
    <p:extLst>
      <p:ext uri="{BB962C8B-B14F-4D97-AF65-F5344CB8AC3E}">
        <p14:creationId xmlns:p14="http://schemas.microsoft.com/office/powerpoint/2010/main" val="353391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tiff"/><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579812" y="0"/>
            <a:ext cx="8609013" cy="3429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3412067"/>
            <a:ext cx="12188825" cy="3429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558799" y="5105400"/>
            <a:ext cx="11098213" cy="990600"/>
          </a:xfrm>
        </p:spPr>
        <p:txBody>
          <a:bodyPr>
            <a:normAutofit/>
          </a:bodyPr>
          <a:lstStyle>
            <a:lvl1pPr marL="0" indent="0" algn="l">
              <a:buNone/>
              <a:defRPr sz="3600" b="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3" name="Title 1"/>
          <p:cNvSpPr txBox="1">
            <a:spLocks/>
          </p:cNvSpPr>
          <p:nvPr userDrawn="1"/>
        </p:nvSpPr>
        <p:spPr>
          <a:xfrm>
            <a:off x="3970500" y="228600"/>
            <a:ext cx="7915112" cy="27432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800" b="1" i="0" kern="1200">
                <a:solidFill>
                  <a:srgbClr val="FFFFFF"/>
                </a:solidFill>
                <a:latin typeface="Century Gothic"/>
                <a:ea typeface="+mj-ea"/>
                <a:cs typeface="Century Gothic"/>
              </a:defRPr>
            </a:lvl1pPr>
          </a:lstStyle>
          <a:p>
            <a:endParaRPr lang="en-US" sz="4800" b="1" dirty="0" smtClean="0">
              <a:solidFill>
                <a:schemeClr val="bg2">
                  <a:lumMod val="85000"/>
                </a:schemeClr>
              </a:solidFill>
            </a:endParaRPr>
          </a:p>
          <a:p>
            <a:r>
              <a:rPr lang="en-US" sz="4800" b="1" dirty="0" smtClean="0">
                <a:solidFill>
                  <a:schemeClr val="bg2">
                    <a:lumMod val="85000"/>
                  </a:schemeClr>
                </a:solidFill>
              </a:rPr>
              <a:t>Sonoma</a:t>
            </a:r>
            <a:r>
              <a:rPr lang="en-US" sz="4800" b="1" baseline="0" dirty="0" smtClean="0">
                <a:solidFill>
                  <a:schemeClr val="bg2">
                    <a:lumMod val="85000"/>
                  </a:schemeClr>
                </a:solidFill>
              </a:rPr>
              <a:t> County </a:t>
            </a:r>
            <a:r>
              <a:rPr lang="en-US" sz="4800" b="1" dirty="0" smtClean="0">
                <a:solidFill>
                  <a:schemeClr val="bg2">
                    <a:lumMod val="85000"/>
                  </a:schemeClr>
                </a:solidFill>
              </a:rPr>
              <a:t>Offic</a:t>
            </a:r>
            <a:r>
              <a:rPr lang="en-US" sz="4800" b="1" baseline="0" dirty="0" smtClean="0">
                <a:solidFill>
                  <a:schemeClr val="bg2">
                    <a:lumMod val="85000"/>
                  </a:schemeClr>
                </a:solidFill>
              </a:rPr>
              <a:t>e of Recovery &amp; Resiliency</a:t>
            </a:r>
          </a:p>
          <a:p>
            <a:endParaRPr lang="en-US" sz="3400" b="0" baseline="0" dirty="0" smtClean="0">
              <a:solidFill>
                <a:schemeClr val="bg2">
                  <a:lumMod val="85000"/>
                </a:schemeClr>
              </a:solidFill>
            </a:endParaRPr>
          </a:p>
          <a:p>
            <a:endParaRPr lang="en-US" sz="3400" b="0" baseline="0" dirty="0" smtClean="0">
              <a:solidFill>
                <a:schemeClr val="bg2">
                  <a:lumMod val="85000"/>
                </a:schemeClr>
              </a:solidFill>
            </a:endParaRPr>
          </a:p>
        </p:txBody>
      </p:sp>
      <p:sp>
        <p:nvSpPr>
          <p:cNvPr id="2" name="Title 1"/>
          <p:cNvSpPr>
            <a:spLocks noGrp="1"/>
          </p:cNvSpPr>
          <p:nvPr>
            <p:ph type="ctrTitle"/>
          </p:nvPr>
        </p:nvSpPr>
        <p:spPr>
          <a:xfrm>
            <a:off x="4824412" y="4360333"/>
            <a:ext cx="6832600" cy="1524000"/>
          </a:xfrm>
        </p:spPr>
        <p:txBody>
          <a:bodyPr anchor="b" anchorCtr="0">
            <a:normAutofit/>
          </a:bodyPr>
          <a:lstStyle>
            <a:lvl1pPr>
              <a:defRPr sz="4200" baseline="0">
                <a:solidFill>
                  <a:srgbClr val="FFFFFF"/>
                </a:solidFill>
              </a:defRPr>
            </a:lvl1pPr>
          </a:lstStyle>
          <a:p>
            <a:endParaRPr lang="en-US" dirty="0"/>
          </a:p>
        </p:txBody>
      </p:sp>
      <p:pic>
        <p:nvPicPr>
          <p:cNvPr id="10" name="Picture 9" descr="p1_county-seal_bkgd.tif"/>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11418" y="5486400"/>
            <a:ext cx="1295400" cy="1295400"/>
          </a:xfrm>
          <a:prstGeom prst="rect">
            <a:avLst/>
          </a:prstGeom>
        </p:spPr>
      </p:pic>
      <p:pic>
        <p:nvPicPr>
          <p:cNvPr id="4" name="Picture 3"/>
          <p:cNvPicPr>
            <a:picLocks noChangeAspect="1"/>
          </p:cNvPicPr>
          <p:nvPr userDrawn="1"/>
        </p:nvPicPr>
        <p:blipFill>
          <a:blip r:embed="rId3"/>
          <a:stretch>
            <a:fillRect/>
          </a:stretch>
        </p:blipFill>
        <p:spPr>
          <a:xfrm>
            <a:off x="145453" y="322277"/>
            <a:ext cx="3348400" cy="2895600"/>
          </a:xfrm>
          <a:prstGeom prst="rect">
            <a:avLst/>
          </a:prstGeom>
        </p:spPr>
      </p:pic>
    </p:spTree>
    <p:extLst>
      <p:ext uri="{BB962C8B-B14F-4D97-AF65-F5344CB8AC3E}">
        <p14:creationId xmlns:p14="http://schemas.microsoft.com/office/powerpoint/2010/main" val="40521659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447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3612"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36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3612"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5163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250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579813" y="0"/>
            <a:ext cx="8609013" cy="3429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srgbClr val="FFFFFF"/>
              </a:solidFill>
            </a:endParaRPr>
          </a:p>
        </p:txBody>
      </p:sp>
      <p:sp>
        <p:nvSpPr>
          <p:cNvPr id="8" name="Rectangle 7"/>
          <p:cNvSpPr/>
          <p:nvPr userDrawn="1"/>
        </p:nvSpPr>
        <p:spPr>
          <a:xfrm>
            <a:off x="-3540" y="3390900"/>
            <a:ext cx="12188825" cy="3429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solidFill>
                <a:srgbClr val="FFFFFF"/>
              </a:solidFill>
            </a:endParaRPr>
          </a:p>
        </p:txBody>
      </p:sp>
      <p:sp>
        <p:nvSpPr>
          <p:cNvPr id="3" name="Subtitle 2"/>
          <p:cNvSpPr>
            <a:spLocks noGrp="1"/>
          </p:cNvSpPr>
          <p:nvPr>
            <p:ph type="subTitle" idx="1" hasCustomPrompt="1"/>
          </p:nvPr>
        </p:nvSpPr>
        <p:spPr>
          <a:xfrm>
            <a:off x="558799" y="5105400"/>
            <a:ext cx="11098213" cy="990600"/>
          </a:xfrm>
        </p:spPr>
        <p:txBody>
          <a:bodyPr>
            <a:normAutofit/>
          </a:bodyPr>
          <a:lstStyle>
            <a:lvl1pPr marL="0" indent="0" algn="l">
              <a:buNone/>
              <a:defRPr sz="3599" b="0" baseline="0">
                <a:solidFill>
                  <a:srgbClr val="FFFFFF"/>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dirty="0"/>
              <a:t>Functional Group</a:t>
            </a:r>
          </a:p>
        </p:txBody>
      </p:sp>
      <p:sp>
        <p:nvSpPr>
          <p:cNvPr id="13" name="Title 1"/>
          <p:cNvSpPr txBox="1">
            <a:spLocks/>
          </p:cNvSpPr>
          <p:nvPr userDrawn="1"/>
        </p:nvSpPr>
        <p:spPr>
          <a:xfrm>
            <a:off x="3970500" y="228600"/>
            <a:ext cx="7915112" cy="2743200"/>
          </a:xfrm>
          <a:prstGeom prst="rect">
            <a:avLst/>
          </a:prstGeom>
        </p:spPr>
        <p:txBody>
          <a:bodyPr vert="horz" lIns="91416" tIns="45708" rIns="91416" bIns="45708" rtlCol="0" anchor="t" anchorCtr="0">
            <a:noAutofit/>
          </a:bodyPr>
          <a:lstStyle>
            <a:lvl1pPr algn="l" defTabSz="457200" rtl="0" eaLnBrk="1" latinLnBrk="0" hangingPunct="1">
              <a:spcBef>
                <a:spcPct val="0"/>
              </a:spcBef>
              <a:buNone/>
              <a:defRPr sz="4800" b="1" i="0" kern="1200">
                <a:solidFill>
                  <a:srgbClr val="FFFFFF"/>
                </a:solidFill>
                <a:latin typeface="Century Gothic"/>
                <a:ea typeface="+mj-ea"/>
                <a:cs typeface="Century Gothic"/>
              </a:defRPr>
            </a:lvl1pPr>
          </a:lstStyle>
          <a:p>
            <a:r>
              <a:rPr lang="en-US" sz="3199" dirty="0" smtClean="0">
                <a:solidFill>
                  <a:srgbClr val="FFFFFF">
                    <a:lumMod val="85000"/>
                  </a:srgbClr>
                </a:solidFill>
              </a:rPr>
              <a:t>Office of Recovery &amp; Resiliency</a:t>
            </a:r>
          </a:p>
          <a:p>
            <a:endParaRPr lang="en-US" sz="3399" b="0" dirty="0" smtClean="0">
              <a:solidFill>
                <a:srgbClr val="FFFFFF">
                  <a:lumMod val="85000"/>
                </a:srgbClr>
              </a:solidFill>
            </a:endParaRPr>
          </a:p>
          <a:p>
            <a:r>
              <a:rPr lang="en-US" sz="5398" dirty="0" smtClean="0">
                <a:solidFill>
                  <a:srgbClr val="FFFFFF">
                    <a:lumMod val="85000"/>
                  </a:srgbClr>
                </a:solidFill>
              </a:rPr>
              <a:t>Recovery &amp; Resiliency Framework Update</a:t>
            </a:r>
          </a:p>
          <a:p>
            <a:endParaRPr lang="en-US" sz="5398" dirty="0" smtClean="0">
              <a:solidFill>
                <a:srgbClr val="FFFFFF">
                  <a:lumMod val="85000"/>
                </a:srgbClr>
              </a:solidFill>
            </a:endParaRPr>
          </a:p>
          <a:p>
            <a:endParaRPr lang="en-US" sz="3399" b="0" dirty="0" smtClean="0">
              <a:solidFill>
                <a:srgbClr val="FFFFFF">
                  <a:lumMod val="85000"/>
                </a:srgbClr>
              </a:solidFill>
            </a:endParaRPr>
          </a:p>
          <a:p>
            <a:r>
              <a:rPr lang="en-US" sz="3399" dirty="0" smtClean="0">
                <a:solidFill>
                  <a:srgbClr val="FFFFFF">
                    <a:lumMod val="85000"/>
                  </a:srgbClr>
                </a:solidFill>
              </a:rPr>
              <a:t>September 25, 2018</a:t>
            </a:r>
            <a:endParaRPr lang="en-US" sz="3399" dirty="0">
              <a:solidFill>
                <a:srgbClr val="FFFFFF">
                  <a:lumMod val="85000"/>
                </a:srgbClr>
              </a:solidFill>
            </a:endParaRPr>
          </a:p>
        </p:txBody>
      </p:sp>
      <p:sp>
        <p:nvSpPr>
          <p:cNvPr id="2" name="Title 1"/>
          <p:cNvSpPr>
            <a:spLocks noGrp="1"/>
          </p:cNvSpPr>
          <p:nvPr>
            <p:ph type="ctrTitle" hasCustomPrompt="1"/>
          </p:nvPr>
        </p:nvSpPr>
        <p:spPr>
          <a:xfrm>
            <a:off x="468241" y="2836877"/>
            <a:ext cx="6832600" cy="1524000"/>
          </a:xfrm>
        </p:spPr>
        <p:txBody>
          <a:bodyPr anchor="b" anchorCtr="0">
            <a:normAutofit/>
          </a:bodyPr>
          <a:lstStyle>
            <a:lvl1pPr>
              <a:defRPr sz="4199" baseline="0">
                <a:solidFill>
                  <a:srgbClr val="FFFFFF"/>
                </a:solidFill>
              </a:defRPr>
            </a:lvl1pPr>
          </a:lstStyle>
          <a:p>
            <a:r>
              <a:rPr lang="en-US" dirty="0"/>
              <a:t>Department</a:t>
            </a:r>
          </a:p>
        </p:txBody>
      </p:sp>
      <p:pic>
        <p:nvPicPr>
          <p:cNvPr id="10" name="Picture 9" descr="p1_county-seal_bkgd.tif"/>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11418" y="5486400"/>
            <a:ext cx="1295400" cy="1295400"/>
          </a:xfrm>
          <a:prstGeom prst="rect">
            <a:avLst/>
          </a:prstGeom>
        </p:spPr>
      </p:pic>
      <p:pic>
        <p:nvPicPr>
          <p:cNvPr id="4" name="Picture 3"/>
          <p:cNvPicPr>
            <a:picLocks noChangeAspect="1"/>
          </p:cNvPicPr>
          <p:nvPr userDrawn="1"/>
        </p:nvPicPr>
        <p:blipFill>
          <a:blip r:embed="rId3"/>
          <a:stretch>
            <a:fillRect/>
          </a:stretch>
        </p:blipFill>
        <p:spPr>
          <a:xfrm>
            <a:off x="145453" y="322277"/>
            <a:ext cx="3348400" cy="2895600"/>
          </a:xfrm>
          <a:prstGeom prst="rect">
            <a:avLst/>
          </a:prstGeom>
        </p:spPr>
      </p:pic>
    </p:spTree>
    <p:extLst>
      <p:ext uri="{BB962C8B-B14F-4D97-AF65-F5344CB8AC3E}">
        <p14:creationId xmlns:p14="http://schemas.microsoft.com/office/powerpoint/2010/main" val="324231936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8013" y="4406902"/>
            <a:ext cx="10360025" cy="1362075"/>
          </a:xfrm>
        </p:spPr>
        <p:txBody>
          <a:bodyPr anchor="t"/>
          <a:lstStyle>
            <a:lvl1pPr algn="l">
              <a:defRPr sz="3999" b="1"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8013" y="2906713"/>
            <a:ext cx="10360025" cy="1500187"/>
          </a:xfrm>
        </p:spPr>
        <p:txBody>
          <a:bodyPr anchor="b"/>
          <a:lstStyle>
            <a:lvl1pPr marL="0" indent="0">
              <a:buNone/>
              <a:defRPr sz="1999">
                <a:solidFill>
                  <a:srgbClr val="FFFFFF"/>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7445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926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201" y="228600"/>
            <a:ext cx="10969625" cy="6096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a:xfrm>
            <a:off x="582613" y="787400"/>
            <a:ext cx="10922000" cy="457200"/>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2500262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4201" y="1409702"/>
            <a:ext cx="5408613" cy="4525963"/>
          </a:xfrm>
        </p:spPr>
        <p:txBody>
          <a:bodyPr/>
          <a:lstStyle>
            <a:lvl1pPr>
              <a:defRPr sz="2399"/>
            </a:lvl1pPr>
            <a:lvl2pPr>
              <a:defRPr sz="21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5214" y="1409702"/>
            <a:ext cx="5408612" cy="4525963"/>
          </a:xfrm>
        </p:spPr>
        <p:txBody>
          <a:bodyPr/>
          <a:lstStyle>
            <a:lvl1pPr>
              <a:defRPr sz="2399"/>
            </a:lvl1pPr>
            <a:lvl2pPr>
              <a:defRPr sz="2199"/>
            </a:lvl2pPr>
            <a:lvl3pPr>
              <a:defRPr sz="1999"/>
            </a:lvl3pPr>
            <a:lvl4pPr>
              <a:defRPr sz="1799"/>
            </a:lvl4pPr>
            <a:lvl5pPr>
              <a:defRPr sz="1600"/>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590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84201" y="228600"/>
            <a:ext cx="10969625" cy="609600"/>
          </a:xfrm>
        </p:spPr>
        <p:txBody>
          <a:bodyPr/>
          <a:lstStyle/>
          <a:p>
            <a:r>
              <a:rPr lang="en-US"/>
              <a:t>Click to edit Master title style</a:t>
            </a:r>
          </a:p>
        </p:txBody>
      </p:sp>
      <p:sp>
        <p:nvSpPr>
          <p:cNvPr id="3" name="Content Placeholder 2"/>
          <p:cNvSpPr>
            <a:spLocks noGrp="1"/>
          </p:cNvSpPr>
          <p:nvPr>
            <p:ph sz="half" idx="1"/>
          </p:nvPr>
        </p:nvSpPr>
        <p:spPr>
          <a:xfrm>
            <a:off x="584201" y="1409702"/>
            <a:ext cx="5408613" cy="4525963"/>
          </a:xfrm>
        </p:spPr>
        <p:txBody>
          <a:bodyPr/>
          <a:lstStyle>
            <a:lvl1pPr>
              <a:defRPr sz="2399"/>
            </a:lvl1pPr>
            <a:lvl2pPr>
              <a:defRPr sz="21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5214" y="1409702"/>
            <a:ext cx="5408612" cy="4525963"/>
          </a:xfrm>
        </p:spPr>
        <p:txBody>
          <a:bodyPr/>
          <a:lstStyle>
            <a:lvl1pPr>
              <a:defRPr sz="2399"/>
            </a:lvl1pPr>
            <a:lvl2pPr>
              <a:defRPr sz="2199"/>
            </a:lvl2pPr>
            <a:lvl3pPr>
              <a:defRPr sz="1999"/>
            </a:lvl3pPr>
            <a:lvl4pPr>
              <a:defRPr sz="1799"/>
            </a:lvl4pPr>
            <a:lvl5pPr>
              <a:defRPr sz="1600"/>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582613" y="787400"/>
            <a:ext cx="10922000" cy="457200"/>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1932736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84200" y="1231900"/>
            <a:ext cx="5384800"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584200" y="1871662"/>
            <a:ext cx="5384800" cy="3951288"/>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65851" y="1231900"/>
            <a:ext cx="5387975"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5851" y="1871662"/>
            <a:ext cx="5387975" cy="3951288"/>
          </a:xfrm>
        </p:spPr>
        <p:txBody>
          <a:bodyPr/>
          <a:lstStyle>
            <a:lvl1pPr>
              <a:defRPr sz="21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8556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8012" y="4406900"/>
            <a:ext cx="10360025" cy="1362075"/>
          </a:xfrm>
        </p:spPr>
        <p:txBody>
          <a:bodyPr anchor="t"/>
          <a:lstStyle>
            <a:lvl1pPr algn="l">
              <a:defRPr sz="4000" b="1" cap="none">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08012" y="2906713"/>
            <a:ext cx="10360025"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7308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1576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4201" y="228600"/>
            <a:ext cx="10969625" cy="609600"/>
          </a:xfrm>
        </p:spPr>
        <p:txBody>
          <a:bodyPr/>
          <a:lstStyle/>
          <a:p>
            <a:r>
              <a:rPr lang="en-US"/>
              <a:t>Click to edit Master title style</a:t>
            </a:r>
          </a:p>
        </p:txBody>
      </p:sp>
      <p:sp>
        <p:nvSpPr>
          <p:cNvPr id="3" name="Content Placeholder 2"/>
          <p:cNvSpPr>
            <a:spLocks noGrp="1"/>
          </p:cNvSpPr>
          <p:nvPr>
            <p:ph idx="10"/>
          </p:nvPr>
        </p:nvSpPr>
        <p:spPr>
          <a:xfrm>
            <a:off x="582613" y="787400"/>
            <a:ext cx="10922000" cy="457200"/>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1740646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584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3612"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188" y="612775"/>
            <a:ext cx="7313612"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p:cNvSpPr>
            <a:spLocks noGrp="1"/>
          </p:cNvSpPr>
          <p:nvPr>
            <p:ph type="body" sz="half" idx="2"/>
          </p:nvPr>
        </p:nvSpPr>
        <p:spPr>
          <a:xfrm>
            <a:off x="2389188" y="5367338"/>
            <a:ext cx="7313612" cy="5762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Tree>
    <p:extLst>
      <p:ext uri="{BB962C8B-B14F-4D97-AF65-F5344CB8AC3E}">
        <p14:creationId xmlns:p14="http://schemas.microsoft.com/office/powerpoint/2010/main" val="148775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47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200" y="228600"/>
            <a:ext cx="10969625" cy="6096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idx="10"/>
          </p:nvPr>
        </p:nvSpPr>
        <p:spPr>
          <a:xfrm>
            <a:off x="582612" y="787400"/>
            <a:ext cx="10922000" cy="457200"/>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174160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4200" y="1409700"/>
            <a:ext cx="5408613"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5213" y="1409700"/>
            <a:ext cx="5408612"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9770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584200" y="228600"/>
            <a:ext cx="10969625" cy="609600"/>
          </a:xfrm>
        </p:spPr>
        <p:txBody>
          <a:bodyPr/>
          <a:lstStyle/>
          <a:p>
            <a:r>
              <a:rPr lang="en-US"/>
              <a:t>Click to edit Master title style</a:t>
            </a:r>
          </a:p>
        </p:txBody>
      </p:sp>
      <p:sp>
        <p:nvSpPr>
          <p:cNvPr id="3" name="Content Placeholder 2"/>
          <p:cNvSpPr>
            <a:spLocks noGrp="1"/>
          </p:cNvSpPr>
          <p:nvPr>
            <p:ph sz="half" idx="1"/>
          </p:nvPr>
        </p:nvSpPr>
        <p:spPr>
          <a:xfrm>
            <a:off x="584200" y="1409700"/>
            <a:ext cx="5408613" cy="4525963"/>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5213" y="1409700"/>
            <a:ext cx="5408612"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p:cNvSpPr>
            <a:spLocks noGrp="1"/>
          </p:cNvSpPr>
          <p:nvPr>
            <p:ph idx="10"/>
          </p:nvPr>
        </p:nvSpPr>
        <p:spPr>
          <a:xfrm>
            <a:off x="582612" y="787400"/>
            <a:ext cx="10922000" cy="457200"/>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3860973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84200" y="1231900"/>
            <a:ext cx="538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4200" y="1871662"/>
            <a:ext cx="5384800"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65850" y="1231900"/>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5850" y="1871662"/>
            <a:ext cx="5387975"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892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5957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a:xfrm>
            <a:off x="584200" y="228600"/>
            <a:ext cx="10969625" cy="609600"/>
          </a:xfrm>
        </p:spPr>
        <p:txBody>
          <a:bodyPr/>
          <a:lstStyle/>
          <a:p>
            <a:r>
              <a:rPr lang="en-US"/>
              <a:t>Click to edit Master title style</a:t>
            </a:r>
          </a:p>
        </p:txBody>
      </p:sp>
      <p:sp>
        <p:nvSpPr>
          <p:cNvPr id="3" name="Content Placeholder 2"/>
          <p:cNvSpPr>
            <a:spLocks noGrp="1"/>
          </p:cNvSpPr>
          <p:nvPr>
            <p:ph idx="10"/>
          </p:nvPr>
        </p:nvSpPr>
        <p:spPr>
          <a:xfrm>
            <a:off x="582612" y="787400"/>
            <a:ext cx="10922000" cy="457200"/>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14186935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 Id="rId3"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6019800"/>
            <a:ext cx="12188825" cy="838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84200" y="228600"/>
            <a:ext cx="10969625" cy="1143000"/>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584200" y="1409700"/>
            <a:ext cx="10969625"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9" descr="county_seal_200x200.pn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684212" y="6134100"/>
            <a:ext cx="6350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oter Placeholder 4"/>
          <p:cNvSpPr txBox="1">
            <a:spLocks/>
          </p:cNvSpPr>
          <p:nvPr userDrawn="1"/>
        </p:nvSpPr>
        <p:spPr>
          <a:xfrm>
            <a:off x="1522412" y="6280151"/>
            <a:ext cx="5653087" cy="273049"/>
          </a:xfrm>
          <a:prstGeom prst="rect">
            <a:avLst/>
          </a:prstGeom>
        </p:spPr>
        <p:txBody>
          <a:bodyPr vert="horz" lIns="91440" tIns="45720" rIns="91440" bIns="45720" rtlCol="0" anchor="ctr"/>
          <a:lstStyle>
            <a:defPPr>
              <a:defRPr lang="en-US"/>
            </a:defPPr>
            <a:lvl1pPr marL="0" algn="l" defTabSz="914400" rtl="0" eaLnBrk="1" latinLnBrk="0" hangingPunct="1">
              <a:defRPr sz="1100" kern="1200">
                <a:solidFill>
                  <a:schemeClr val="tx1"/>
                </a:solidFill>
                <a:latin typeface="Century Gothic"/>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b="1" dirty="0">
              <a:solidFill>
                <a:schemeClr val="bg1"/>
              </a:solidFill>
            </a:endParaRPr>
          </a:p>
        </p:txBody>
      </p:sp>
      <p:sp>
        <p:nvSpPr>
          <p:cNvPr id="10" name="Slide Number Placeholder 5"/>
          <p:cNvSpPr txBox="1">
            <a:spLocks/>
          </p:cNvSpPr>
          <p:nvPr userDrawn="1"/>
        </p:nvSpPr>
        <p:spPr>
          <a:xfrm>
            <a:off x="10285412" y="6305551"/>
            <a:ext cx="1219201" cy="273049"/>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solidFill>
                <a:latin typeface="Century Gothic"/>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EAE4A8-A6E5-453E-B946-FB774B73F48C}" type="slidenum">
              <a:rPr lang="en-US" b="1" smtClean="0">
                <a:solidFill>
                  <a:srgbClr val="FFFFFF"/>
                </a:solidFill>
              </a:rPr>
              <a:pPr/>
              <a:t>‹#›</a:t>
            </a:fld>
            <a:endParaRPr lang="en-US" b="1" dirty="0">
              <a:solidFill>
                <a:srgbClr val="FFFFFF"/>
              </a:solidFill>
            </a:endParaRPr>
          </a:p>
        </p:txBody>
      </p:sp>
      <p:sp>
        <p:nvSpPr>
          <p:cNvPr id="4" name="TextBox 3"/>
          <p:cNvSpPr txBox="1"/>
          <p:nvPr userDrawn="1"/>
        </p:nvSpPr>
        <p:spPr>
          <a:xfrm>
            <a:off x="1522412" y="6255434"/>
            <a:ext cx="5486400" cy="338554"/>
          </a:xfrm>
          <a:prstGeom prst="rect">
            <a:avLst/>
          </a:prstGeom>
          <a:noFill/>
        </p:spPr>
        <p:txBody>
          <a:bodyPr wrap="square" rtlCol="0">
            <a:spAutoFit/>
          </a:bodyPr>
          <a:lstStyle/>
          <a:p>
            <a:r>
              <a:rPr lang="en-US" sz="1600" b="1" dirty="0" smtClean="0">
                <a:solidFill>
                  <a:schemeClr val="bg2"/>
                </a:solidFill>
              </a:rPr>
              <a:t>Sonoma County Office of Recovery &amp; Resiliency</a:t>
            </a:r>
            <a:endParaRPr lang="en-US" sz="1600" b="1" dirty="0">
              <a:solidFill>
                <a:schemeClr val="bg2"/>
              </a:solidFill>
            </a:endParaRPr>
          </a:p>
        </p:txBody>
      </p:sp>
    </p:spTree>
    <p:extLst>
      <p:ext uri="{BB962C8B-B14F-4D97-AF65-F5344CB8AC3E}">
        <p14:creationId xmlns:p14="http://schemas.microsoft.com/office/powerpoint/2010/main" val="2275304063"/>
      </p:ext>
    </p:extLst>
  </p:cSld>
  <p:clrMap bg1="lt1" tx1="dk1" bg2="lt2" tx2="dk2" accent1="accent1" accent2="accent2" accent3="accent3" accent4="accent4" accent5="accent5" accent6="accent6" hlink="hlink" folHlink="folHlink"/>
  <p:sldLayoutIdLst>
    <p:sldLayoutId id="2147483668" r:id="rId1"/>
    <p:sldLayoutId id="2147483670" r:id="rId2"/>
    <p:sldLayoutId id="2147483669" r:id="rId3"/>
    <p:sldLayoutId id="2147483677" r:id="rId4"/>
    <p:sldLayoutId id="2147483671" r:id="rId5"/>
    <p:sldLayoutId id="2147483678" r:id="rId6"/>
    <p:sldLayoutId id="2147483672" r:id="rId7"/>
    <p:sldLayoutId id="2147483673" r:id="rId8"/>
    <p:sldLayoutId id="2147483679" r:id="rId9"/>
    <p:sldLayoutId id="2147483674" r:id="rId10"/>
    <p:sldLayoutId id="2147483676" r:id="rId11"/>
  </p:sldLayoutIdLst>
  <p:timing>
    <p:tnLst>
      <p:par>
        <p:cTn id="1" dur="indefinite" restart="never" nodeType="tmRoot"/>
      </p:par>
    </p:tnLst>
  </p:timing>
  <p:txStyles>
    <p:titleStyle>
      <a:lvl1pPr algn="l" defTabSz="457200" rtl="0" eaLnBrk="1" latinLnBrk="0" hangingPunct="1">
        <a:spcBef>
          <a:spcPct val="0"/>
        </a:spcBef>
        <a:buNone/>
        <a:defRPr sz="3200" b="1" i="0" kern="1200">
          <a:solidFill>
            <a:schemeClr val="accent1"/>
          </a:solidFill>
          <a:latin typeface="Century Gothic"/>
          <a:ea typeface="+mj-ea"/>
          <a:cs typeface="Century Gothic"/>
        </a:defRPr>
      </a:lvl1pPr>
    </p:titleStyle>
    <p:bodyStyle>
      <a:lvl1pPr marL="228600" indent="-228600" algn="l" defTabSz="457200" rtl="0" eaLnBrk="1" latinLnBrk="0" hangingPunct="1">
        <a:spcBef>
          <a:spcPct val="20000"/>
        </a:spcBef>
        <a:buClr>
          <a:schemeClr val="accent6"/>
        </a:buClr>
        <a:buFont typeface="Arial"/>
        <a:buChar char="•"/>
        <a:defRPr sz="2400" kern="1200">
          <a:solidFill>
            <a:schemeClr val="tx1"/>
          </a:solidFill>
          <a:latin typeface="Century Gothic"/>
          <a:ea typeface="+mn-ea"/>
          <a:cs typeface="Century Gothic"/>
        </a:defRPr>
      </a:lvl1pPr>
      <a:lvl2pPr marL="457200" indent="-228600" algn="l" defTabSz="457200" rtl="0" eaLnBrk="1" latinLnBrk="0" hangingPunct="1">
        <a:spcBef>
          <a:spcPct val="20000"/>
        </a:spcBef>
        <a:buClr>
          <a:schemeClr val="accent6"/>
        </a:buClr>
        <a:buFont typeface="Arial"/>
        <a:buChar char="•"/>
        <a:defRPr sz="2200" kern="1200">
          <a:solidFill>
            <a:schemeClr val="tx1"/>
          </a:solidFill>
          <a:latin typeface="Century Gothic"/>
          <a:ea typeface="+mn-ea"/>
          <a:cs typeface="Century Gothic"/>
        </a:defRPr>
      </a:lvl2pPr>
      <a:lvl3pPr marL="685800" indent="-228600" algn="l" defTabSz="457200" rtl="0" eaLnBrk="1" latinLnBrk="0" hangingPunct="1">
        <a:spcBef>
          <a:spcPct val="20000"/>
        </a:spcBef>
        <a:buClr>
          <a:schemeClr val="accent6"/>
        </a:buClr>
        <a:buFont typeface="Arial"/>
        <a:buChar char="•"/>
        <a:defRPr sz="2000" kern="1200">
          <a:solidFill>
            <a:schemeClr val="tx1"/>
          </a:solidFill>
          <a:latin typeface="Century Gothic"/>
          <a:ea typeface="+mn-ea"/>
          <a:cs typeface="Century Gothic"/>
        </a:defRPr>
      </a:lvl3pPr>
      <a:lvl4pPr marL="914400" indent="-228600" algn="l" defTabSz="457200" rtl="0" eaLnBrk="1" latinLnBrk="0" hangingPunct="1">
        <a:spcBef>
          <a:spcPct val="20000"/>
        </a:spcBef>
        <a:buClr>
          <a:schemeClr val="accent6"/>
        </a:buClr>
        <a:buFont typeface="Arial"/>
        <a:buChar char="•"/>
        <a:defRPr sz="1800" kern="1200">
          <a:solidFill>
            <a:schemeClr val="tx1"/>
          </a:solidFill>
          <a:latin typeface="Century Gothic"/>
          <a:ea typeface="+mn-ea"/>
          <a:cs typeface="Century Gothic"/>
        </a:defRPr>
      </a:lvl4pPr>
      <a:lvl5pPr marL="1143000" indent="-228600" algn="l" defTabSz="457200" rtl="0" eaLnBrk="1" latinLnBrk="0" hangingPunct="1">
        <a:spcBef>
          <a:spcPct val="20000"/>
        </a:spcBef>
        <a:buClr>
          <a:schemeClr val="accent6"/>
        </a:buClr>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266" name="Picture 1" descr="SDHS ppt_v2 slides6.jpg"/>
          <p:cNvPicPr>
            <a:picLocks noChangeAspect="1"/>
          </p:cNvPicPr>
          <p:nvPr userDrawn="1"/>
        </p:nvPicPr>
        <p:blipFill>
          <a:blip r:embed="rId3"/>
          <a:srcRect/>
          <a:stretch>
            <a:fillRect/>
          </a:stretch>
        </p:blipFill>
        <p:spPr bwMode="auto">
          <a:xfrm>
            <a:off x="0" y="0"/>
            <a:ext cx="12188825" cy="6858000"/>
          </a:xfrm>
          <a:prstGeom prst="rect">
            <a:avLst/>
          </a:prstGeom>
          <a:noFill/>
          <a:ln w="9525">
            <a:noFill/>
            <a:miter lim="800000"/>
            <a:headEnd/>
            <a:tailEnd/>
          </a:ln>
        </p:spPr>
      </p:pic>
      <p:sp>
        <p:nvSpPr>
          <p:cNvPr id="3" name="TextBox 2"/>
          <p:cNvSpPr txBox="1"/>
          <p:nvPr userDrawn="1"/>
        </p:nvSpPr>
        <p:spPr>
          <a:xfrm>
            <a:off x="6194595" y="6400800"/>
            <a:ext cx="3840314" cy="369332"/>
          </a:xfrm>
          <a:prstGeom prst="rect">
            <a:avLst/>
          </a:prstGeom>
          <a:solidFill>
            <a:srgbClr val="B9BC8E"/>
          </a:solidFill>
        </p:spPr>
        <p:txBody>
          <a:bodyPr wrap="square" rtlCol="0">
            <a:spAutoFit/>
          </a:bodyPr>
          <a:lstStyle/>
          <a:p>
            <a:pPr defTabSz="457200" fontAlgn="base">
              <a:spcBef>
                <a:spcPct val="0"/>
              </a:spcBef>
              <a:spcAft>
                <a:spcPct val="0"/>
              </a:spcAft>
            </a:pPr>
            <a:endParaRPr lang="en-US" sz="1800" dirty="0">
              <a:solidFill>
                <a:prstClr val="black"/>
              </a:solidFill>
              <a:latin typeface="Arial" charset="0"/>
              <a:cs typeface="Arial" charset="0"/>
            </a:endParaRPr>
          </a:p>
        </p:txBody>
      </p:sp>
    </p:spTree>
    <p:extLst>
      <p:ext uri="{BB962C8B-B14F-4D97-AF65-F5344CB8AC3E}">
        <p14:creationId xmlns:p14="http://schemas.microsoft.com/office/powerpoint/2010/main" val="780013135"/>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1" y="6019800"/>
            <a:ext cx="12188825" cy="838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solidFill>
                <a:srgbClr val="FFFFFF"/>
              </a:solidFill>
            </a:endParaRPr>
          </a:p>
        </p:txBody>
      </p:sp>
      <p:sp>
        <p:nvSpPr>
          <p:cNvPr id="2" name="Title Placeholder 1"/>
          <p:cNvSpPr>
            <a:spLocks noGrp="1"/>
          </p:cNvSpPr>
          <p:nvPr>
            <p:ph type="title"/>
          </p:nvPr>
        </p:nvSpPr>
        <p:spPr>
          <a:xfrm>
            <a:off x="584201" y="228600"/>
            <a:ext cx="10969625" cy="1143000"/>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584201" y="1409702"/>
            <a:ext cx="10969625"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9" descr="county_seal_200x200.pn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684212" y="6134100"/>
            <a:ext cx="6350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Footer Placeholder 4"/>
          <p:cNvSpPr txBox="1">
            <a:spLocks/>
          </p:cNvSpPr>
          <p:nvPr userDrawn="1"/>
        </p:nvSpPr>
        <p:spPr>
          <a:xfrm>
            <a:off x="1522413" y="6280153"/>
            <a:ext cx="5653087" cy="273049"/>
          </a:xfrm>
          <a:prstGeom prst="rect">
            <a:avLst/>
          </a:prstGeom>
        </p:spPr>
        <p:txBody>
          <a:bodyPr vert="horz" lIns="91416" tIns="45708" rIns="91416" bIns="45708" rtlCol="0" anchor="ctr"/>
          <a:lstStyle>
            <a:defPPr>
              <a:defRPr lang="en-US"/>
            </a:defPPr>
            <a:lvl1pPr marL="0" algn="l" defTabSz="914400" rtl="0" eaLnBrk="1" latinLnBrk="0" hangingPunct="1">
              <a:defRPr sz="1100" kern="1200">
                <a:solidFill>
                  <a:schemeClr val="tx1"/>
                </a:solidFill>
                <a:latin typeface="Century Gothic"/>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solidFill>
                  <a:srgbClr val="FFFFFF"/>
                </a:solidFill>
              </a:rPr>
              <a:t>Office of Recovery &amp; Resiliency</a:t>
            </a:r>
            <a:endParaRPr lang="en-US" sz="1600" b="1" dirty="0">
              <a:solidFill>
                <a:srgbClr val="FFFFFF"/>
              </a:solidFill>
            </a:endParaRPr>
          </a:p>
        </p:txBody>
      </p:sp>
      <p:sp>
        <p:nvSpPr>
          <p:cNvPr id="10" name="Slide Number Placeholder 5"/>
          <p:cNvSpPr txBox="1">
            <a:spLocks/>
          </p:cNvSpPr>
          <p:nvPr userDrawn="1"/>
        </p:nvSpPr>
        <p:spPr>
          <a:xfrm>
            <a:off x="10285413" y="6305553"/>
            <a:ext cx="1219201" cy="273049"/>
          </a:xfrm>
          <a:prstGeom prst="rect">
            <a:avLst/>
          </a:prstGeom>
        </p:spPr>
        <p:txBody>
          <a:bodyPr vert="horz" lIns="91416" tIns="45708" rIns="91416" bIns="45708" rtlCol="0" anchor="ctr"/>
          <a:lstStyle>
            <a:defPPr>
              <a:defRPr lang="en-US"/>
            </a:defPPr>
            <a:lvl1pPr marL="0" algn="r" defTabSz="914400" rtl="0" eaLnBrk="1" latinLnBrk="0" hangingPunct="1">
              <a:defRPr sz="1100" kern="1200">
                <a:solidFill>
                  <a:schemeClr val="tx1"/>
                </a:solidFill>
                <a:latin typeface="Century Gothic"/>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EAE4A8-A6E5-453E-B946-FB774B73F48C}" type="slidenum">
              <a:rPr lang="en-US" sz="1100" b="1" smtClean="0">
                <a:solidFill>
                  <a:srgbClr val="FFFFFF"/>
                </a:solidFill>
              </a:rPr>
              <a:pPr/>
              <a:t>‹#›</a:t>
            </a:fld>
            <a:endParaRPr lang="en-US" sz="1100" b="1" dirty="0">
              <a:solidFill>
                <a:srgbClr val="FFFFFF"/>
              </a:solidFill>
            </a:endParaRPr>
          </a:p>
        </p:txBody>
      </p:sp>
    </p:spTree>
    <p:extLst>
      <p:ext uri="{BB962C8B-B14F-4D97-AF65-F5344CB8AC3E}">
        <p14:creationId xmlns:p14="http://schemas.microsoft.com/office/powerpoint/2010/main" val="185893864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iming>
    <p:tnLst>
      <p:par>
        <p:cTn id="1" dur="indefinite" restart="never" nodeType="tmRoot"/>
      </p:par>
    </p:tnLst>
  </p:timing>
  <p:txStyles>
    <p:titleStyle>
      <a:lvl1pPr algn="l" defTabSz="457063" rtl="0" eaLnBrk="1" latinLnBrk="0" hangingPunct="1">
        <a:spcBef>
          <a:spcPct val="0"/>
        </a:spcBef>
        <a:buNone/>
        <a:defRPr sz="3199" b="1" i="0" kern="1200">
          <a:solidFill>
            <a:schemeClr val="accent1"/>
          </a:solidFill>
          <a:latin typeface="Century Gothic"/>
          <a:ea typeface="+mj-ea"/>
          <a:cs typeface="Century Gothic"/>
        </a:defRPr>
      </a:lvl1pPr>
    </p:titleStyle>
    <p:bodyStyle>
      <a:lvl1pPr marL="228531" indent="-228531" algn="l" defTabSz="457063" rtl="0" eaLnBrk="1" latinLnBrk="0" hangingPunct="1">
        <a:spcBef>
          <a:spcPct val="20000"/>
        </a:spcBef>
        <a:buClr>
          <a:schemeClr val="accent6"/>
        </a:buClr>
        <a:buFont typeface="Arial"/>
        <a:buChar char="•"/>
        <a:defRPr sz="2399" kern="1200">
          <a:solidFill>
            <a:schemeClr val="tx1"/>
          </a:solidFill>
          <a:latin typeface="Century Gothic"/>
          <a:ea typeface="+mn-ea"/>
          <a:cs typeface="Century Gothic"/>
        </a:defRPr>
      </a:lvl1pPr>
      <a:lvl2pPr marL="457063" indent="-228531" algn="l" defTabSz="457063" rtl="0" eaLnBrk="1" latinLnBrk="0" hangingPunct="1">
        <a:spcBef>
          <a:spcPct val="20000"/>
        </a:spcBef>
        <a:buClr>
          <a:schemeClr val="accent6"/>
        </a:buClr>
        <a:buFont typeface="Arial"/>
        <a:buChar char="•"/>
        <a:defRPr sz="2199" kern="1200">
          <a:solidFill>
            <a:schemeClr val="tx1"/>
          </a:solidFill>
          <a:latin typeface="Century Gothic"/>
          <a:ea typeface="+mn-ea"/>
          <a:cs typeface="Century Gothic"/>
        </a:defRPr>
      </a:lvl2pPr>
      <a:lvl3pPr marL="685594" indent="-228531" algn="l" defTabSz="457063" rtl="0" eaLnBrk="1" latinLnBrk="0" hangingPunct="1">
        <a:spcBef>
          <a:spcPct val="20000"/>
        </a:spcBef>
        <a:buClr>
          <a:schemeClr val="accent6"/>
        </a:buClr>
        <a:buFont typeface="Arial"/>
        <a:buChar char="•"/>
        <a:defRPr sz="1999" kern="1200">
          <a:solidFill>
            <a:schemeClr val="tx1"/>
          </a:solidFill>
          <a:latin typeface="Century Gothic"/>
          <a:ea typeface="+mn-ea"/>
          <a:cs typeface="Century Gothic"/>
        </a:defRPr>
      </a:lvl3pPr>
      <a:lvl4pPr marL="914126" indent="-228531" algn="l" defTabSz="457063" rtl="0" eaLnBrk="1" latinLnBrk="0" hangingPunct="1">
        <a:spcBef>
          <a:spcPct val="20000"/>
        </a:spcBef>
        <a:buClr>
          <a:schemeClr val="accent6"/>
        </a:buClr>
        <a:buFont typeface="Arial"/>
        <a:buChar char="•"/>
        <a:defRPr sz="1799" kern="1200">
          <a:solidFill>
            <a:schemeClr val="tx1"/>
          </a:solidFill>
          <a:latin typeface="Century Gothic"/>
          <a:ea typeface="+mn-ea"/>
          <a:cs typeface="Century Gothic"/>
        </a:defRPr>
      </a:lvl4pPr>
      <a:lvl5pPr marL="1142657" indent="-228531" algn="l" defTabSz="457063" rtl="0" eaLnBrk="1" latinLnBrk="0" hangingPunct="1">
        <a:spcBef>
          <a:spcPct val="20000"/>
        </a:spcBef>
        <a:buClr>
          <a:schemeClr val="accent6"/>
        </a:buClr>
        <a:buFont typeface="Arial"/>
        <a:buChar char="•"/>
        <a:defRPr sz="1600" kern="1200">
          <a:solidFill>
            <a:schemeClr val="tx1"/>
          </a:solidFill>
          <a:latin typeface="Century Gothic"/>
          <a:ea typeface="+mn-ea"/>
          <a:cs typeface="Century Gothic"/>
        </a:defRPr>
      </a:lvl5pPr>
      <a:lvl6pPr marL="2513846" indent="-228531" algn="l" defTabSz="457063" rtl="0" eaLnBrk="1" latinLnBrk="0" hangingPunct="1">
        <a:spcBef>
          <a:spcPct val="20000"/>
        </a:spcBef>
        <a:buFont typeface="Arial"/>
        <a:buChar char="•"/>
        <a:defRPr sz="1999" kern="1200">
          <a:solidFill>
            <a:schemeClr val="tx1"/>
          </a:solidFill>
          <a:latin typeface="+mn-lt"/>
          <a:ea typeface="+mn-ea"/>
          <a:cs typeface="+mn-cs"/>
        </a:defRPr>
      </a:lvl6pPr>
      <a:lvl7pPr marL="2970908" indent="-228531" algn="l" defTabSz="457063" rtl="0" eaLnBrk="1" latinLnBrk="0" hangingPunct="1">
        <a:spcBef>
          <a:spcPct val="20000"/>
        </a:spcBef>
        <a:buFont typeface="Arial"/>
        <a:buChar char="•"/>
        <a:defRPr sz="1999" kern="1200">
          <a:solidFill>
            <a:schemeClr val="tx1"/>
          </a:solidFill>
          <a:latin typeface="+mn-lt"/>
          <a:ea typeface="+mn-ea"/>
          <a:cs typeface="+mn-cs"/>
        </a:defRPr>
      </a:lvl7pPr>
      <a:lvl8pPr marL="3427971" indent="-228531" algn="l" defTabSz="457063" rtl="0" eaLnBrk="1" latinLnBrk="0" hangingPunct="1">
        <a:spcBef>
          <a:spcPct val="20000"/>
        </a:spcBef>
        <a:buFont typeface="Arial"/>
        <a:buChar char="•"/>
        <a:defRPr sz="1999" kern="1200">
          <a:solidFill>
            <a:schemeClr val="tx1"/>
          </a:solidFill>
          <a:latin typeface="+mn-lt"/>
          <a:ea typeface="+mn-ea"/>
          <a:cs typeface="+mn-cs"/>
        </a:defRPr>
      </a:lvl8pPr>
      <a:lvl9pPr marL="3885034" indent="-228531" algn="l" defTabSz="457063" rtl="0" eaLnBrk="1" latinLnBrk="0" hangingPunct="1">
        <a:spcBef>
          <a:spcPct val="20000"/>
        </a:spcBef>
        <a:buFont typeface="Arial"/>
        <a:buChar char="•"/>
        <a:defRPr sz="1999" kern="1200">
          <a:solidFill>
            <a:schemeClr val="tx1"/>
          </a:solidFill>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hyperlink" Target="http://www.sonomacounty.ca.gov/ORR" TargetMode="External"/><Relationship Id="rId4" Type="http://schemas.openxmlformats.org/officeDocument/2006/relationships/hyperlink" Target="http://sonomacountyrecovers.org/" TargetMode="External"/><Relationship Id="rId5" Type="http://schemas.openxmlformats.org/officeDocument/2006/relationships/hyperlink" Target="mailto:recoveryinfo@Sonoma-county.org" TargetMode="External"/><Relationship Id="rId6" Type="http://schemas.openxmlformats.org/officeDocument/2006/relationships/image" Target="../media/image31.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tiff"/><Relationship Id="rId6" Type="http://schemas.openxmlformats.org/officeDocument/2006/relationships/image" Target="../media/image13.png"/><Relationship Id="rId7" Type="http://schemas.openxmlformats.org/officeDocument/2006/relationships/image" Target="../media/image14.jpeg"/><Relationship Id="rId8" Type="http://schemas.openxmlformats.org/officeDocument/2006/relationships/image" Target="../media/image15.jpg"/><Relationship Id="rId9"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normAutofit fontScale="85000" lnSpcReduction="20000"/>
          </a:bodyPr>
          <a:lstStyle/>
          <a:p>
            <a:pPr algn="r"/>
            <a:r>
              <a:rPr lang="en-US" dirty="0" smtClean="0"/>
              <a:t>Michael Gossman</a:t>
            </a:r>
          </a:p>
          <a:p>
            <a:pPr algn="r"/>
            <a:r>
              <a:rPr lang="en-US" dirty="0" smtClean="0"/>
              <a:t>Deputy County Administrator</a:t>
            </a:r>
          </a:p>
        </p:txBody>
      </p:sp>
      <p:pic>
        <p:nvPicPr>
          <p:cNvPr id="3" name="Picture 2"/>
          <p:cNvPicPr>
            <a:picLocks noChangeAspect="1"/>
          </p:cNvPicPr>
          <p:nvPr/>
        </p:nvPicPr>
        <p:blipFill rotWithShape="1">
          <a:blip r:embed="rId4"/>
          <a:srcRect l="18939" r="12994"/>
          <a:stretch/>
        </p:blipFill>
        <p:spPr>
          <a:xfrm>
            <a:off x="0" y="0"/>
            <a:ext cx="4008224" cy="3429000"/>
          </a:xfrm>
          <a:prstGeom prst="rect">
            <a:avLst/>
          </a:prstGeom>
        </p:spPr>
      </p:pic>
    </p:spTree>
    <p:extLst>
      <p:ext uri="{BB962C8B-B14F-4D97-AF65-F5344CB8AC3E}">
        <p14:creationId xmlns:p14="http://schemas.microsoft.com/office/powerpoint/2010/main" val="3658128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0412" y="800100"/>
            <a:ext cx="10793413" cy="5181600"/>
          </a:xfrm>
        </p:spPr>
        <p:txBody>
          <a:bodyPr>
            <a:noAutofit/>
          </a:bodyPr>
          <a:lstStyle/>
          <a:p>
            <a:pPr marL="0" indent="0">
              <a:spcAft>
                <a:spcPts val="1200"/>
              </a:spcAft>
              <a:buNone/>
            </a:pPr>
            <a:endParaRPr lang="en-US" sz="2000" dirty="0"/>
          </a:p>
          <a:p>
            <a:pPr marL="457200" indent="-457200">
              <a:spcAft>
                <a:spcPts val="1200"/>
              </a:spcAft>
              <a:buAutoNum type="arabicPeriod"/>
            </a:pPr>
            <a:endParaRPr lang="en-US" sz="2200" b="1" dirty="0" smtClean="0">
              <a:solidFill>
                <a:srgbClr val="003399"/>
              </a:solidFill>
            </a:endParaRPr>
          </a:p>
          <a:p>
            <a:pPr marL="342900" indent="-342900">
              <a:spcAft>
                <a:spcPts val="1200"/>
              </a:spcAft>
              <a:buAutoNum type="arabicPeriod" startAt="6"/>
            </a:pPr>
            <a:endParaRPr lang="en-US" sz="2200" dirty="0"/>
          </a:p>
          <a:p>
            <a:pPr marL="342900" indent="-342900">
              <a:spcAft>
                <a:spcPts val="1200"/>
              </a:spcAft>
              <a:buFont typeface="+mj-lt"/>
              <a:buAutoNum type="arabicPeriod"/>
            </a:pPr>
            <a:endParaRPr lang="en-US" sz="1600" b="1" dirty="0" smtClean="0"/>
          </a:p>
          <a:p>
            <a:pPr marL="342900" lvl="0" indent="-342900">
              <a:spcAft>
                <a:spcPts val="1200"/>
              </a:spcAft>
              <a:buFont typeface="+mj-lt"/>
              <a:buAutoNum type="arabicPeriod"/>
            </a:pPr>
            <a:endParaRPr lang="en-US" dirty="0"/>
          </a:p>
        </p:txBody>
      </p:sp>
      <p:pic>
        <p:nvPicPr>
          <p:cNvPr id="5" name="Picture 4"/>
          <p:cNvPicPr>
            <a:picLocks noChangeAspect="1"/>
          </p:cNvPicPr>
          <p:nvPr/>
        </p:nvPicPr>
        <p:blipFill>
          <a:blip r:embed="rId3"/>
          <a:stretch>
            <a:fillRect/>
          </a:stretch>
        </p:blipFill>
        <p:spPr>
          <a:xfrm>
            <a:off x="283321" y="580056"/>
            <a:ext cx="4620872" cy="2606932"/>
          </a:xfrm>
          <a:prstGeom prst="rect">
            <a:avLst/>
          </a:prstGeom>
        </p:spPr>
      </p:pic>
      <p:pic>
        <p:nvPicPr>
          <p:cNvPr id="6" name="Picture 5"/>
          <p:cNvPicPr>
            <a:picLocks noChangeAspect="1"/>
          </p:cNvPicPr>
          <p:nvPr/>
        </p:nvPicPr>
        <p:blipFill>
          <a:blip r:embed="rId4"/>
          <a:stretch>
            <a:fillRect/>
          </a:stretch>
        </p:blipFill>
        <p:spPr>
          <a:xfrm>
            <a:off x="272757" y="3162925"/>
            <a:ext cx="4176989" cy="2790700"/>
          </a:xfrm>
          <a:prstGeom prst="rect">
            <a:avLst/>
          </a:prstGeom>
        </p:spPr>
      </p:pic>
      <p:pic>
        <p:nvPicPr>
          <p:cNvPr id="9" name="Picture 8"/>
          <p:cNvPicPr>
            <a:picLocks noChangeAspect="1"/>
          </p:cNvPicPr>
          <p:nvPr/>
        </p:nvPicPr>
        <p:blipFill>
          <a:blip r:embed="rId5"/>
          <a:stretch>
            <a:fillRect/>
          </a:stretch>
        </p:blipFill>
        <p:spPr>
          <a:xfrm>
            <a:off x="4427101" y="3154904"/>
            <a:ext cx="5333412" cy="2798721"/>
          </a:xfrm>
          <a:prstGeom prst="rect">
            <a:avLst/>
          </a:prstGeom>
        </p:spPr>
      </p:pic>
      <p:pic>
        <p:nvPicPr>
          <p:cNvPr id="7" name="Picture 6"/>
          <p:cNvPicPr>
            <a:picLocks noChangeAspect="1"/>
          </p:cNvPicPr>
          <p:nvPr/>
        </p:nvPicPr>
        <p:blipFill>
          <a:blip r:embed="rId6"/>
          <a:stretch>
            <a:fillRect/>
          </a:stretch>
        </p:blipFill>
        <p:spPr>
          <a:xfrm>
            <a:off x="7891734" y="282828"/>
            <a:ext cx="3348359" cy="3108072"/>
          </a:xfrm>
          <a:prstGeom prst="rect">
            <a:avLst/>
          </a:prstGeom>
        </p:spPr>
      </p:pic>
      <p:pic>
        <p:nvPicPr>
          <p:cNvPr id="8" name="Picture 7"/>
          <p:cNvPicPr>
            <a:picLocks noChangeAspect="1"/>
          </p:cNvPicPr>
          <p:nvPr/>
        </p:nvPicPr>
        <p:blipFill rotWithShape="1">
          <a:blip r:embed="rId7"/>
          <a:srcRect b="4505"/>
          <a:stretch/>
        </p:blipFill>
        <p:spPr>
          <a:xfrm>
            <a:off x="4854375" y="272998"/>
            <a:ext cx="3037359" cy="3109881"/>
          </a:xfrm>
          <a:prstGeom prst="rect">
            <a:avLst/>
          </a:prstGeom>
        </p:spPr>
      </p:pic>
      <p:pic>
        <p:nvPicPr>
          <p:cNvPr id="10" name="Picture 9"/>
          <p:cNvPicPr>
            <a:picLocks noChangeAspect="1"/>
          </p:cNvPicPr>
          <p:nvPr/>
        </p:nvPicPr>
        <p:blipFill>
          <a:blip r:embed="rId8"/>
          <a:stretch>
            <a:fillRect/>
          </a:stretch>
        </p:blipFill>
        <p:spPr>
          <a:xfrm>
            <a:off x="9536124" y="3339731"/>
            <a:ext cx="2400771" cy="2627931"/>
          </a:xfrm>
          <a:prstGeom prst="rect">
            <a:avLst/>
          </a:prstGeom>
        </p:spPr>
      </p:pic>
    </p:spTree>
    <p:extLst>
      <p:ext uri="{BB962C8B-B14F-4D97-AF65-F5344CB8AC3E}">
        <p14:creationId xmlns:p14="http://schemas.microsoft.com/office/powerpoint/2010/main" val="693200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627812" y="944880"/>
            <a:ext cx="5118474" cy="4640263"/>
          </a:xfrm>
        </p:spPr>
        <p:txBody>
          <a:bodyPr>
            <a:normAutofit/>
          </a:bodyPr>
          <a:lstStyle/>
          <a:p>
            <a:endParaRPr lang="en-US" dirty="0" smtClean="0"/>
          </a:p>
          <a:p>
            <a:pPr marL="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612" y="152400"/>
            <a:ext cx="8377715" cy="5585143"/>
          </a:xfrm>
          <a:prstGeom prst="rect">
            <a:avLst/>
          </a:prstGeom>
        </p:spPr>
      </p:pic>
    </p:spTree>
    <p:extLst>
      <p:ext uri="{BB962C8B-B14F-4D97-AF65-F5344CB8AC3E}">
        <p14:creationId xmlns:p14="http://schemas.microsoft.com/office/powerpoint/2010/main" val="3824908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300" dirty="0" smtClean="0"/>
              <a:t>Next Steps</a:t>
            </a:r>
            <a:r>
              <a:rPr lang="en-US" sz="3300" b="0" dirty="0" smtClean="0"/>
              <a:t/>
            </a:r>
            <a:br>
              <a:rPr lang="en-US" sz="3300" b="0" dirty="0" smtClean="0"/>
            </a:br>
            <a:endParaRPr lang="en-US" dirty="0"/>
          </a:p>
        </p:txBody>
      </p:sp>
      <p:sp>
        <p:nvSpPr>
          <p:cNvPr id="5" name="Content Placeholder 4"/>
          <p:cNvSpPr>
            <a:spLocks noGrp="1"/>
          </p:cNvSpPr>
          <p:nvPr>
            <p:ph idx="1"/>
          </p:nvPr>
        </p:nvSpPr>
        <p:spPr>
          <a:xfrm>
            <a:off x="6627812" y="944880"/>
            <a:ext cx="5118474" cy="4640263"/>
          </a:xfrm>
        </p:spPr>
        <p:txBody>
          <a:bodyPr>
            <a:normAutofit/>
          </a:bodyPr>
          <a:lstStyle/>
          <a:p>
            <a:endParaRPr lang="en-US" dirty="0" smtClean="0"/>
          </a:p>
          <a:p>
            <a:pPr marL="0" indent="0">
              <a:buNone/>
            </a:pPr>
            <a:endParaRPr lang="en-US" dirty="0"/>
          </a:p>
        </p:txBody>
      </p:sp>
      <p:pic>
        <p:nvPicPr>
          <p:cNvPr id="2" name="Picture 1"/>
          <p:cNvPicPr>
            <a:picLocks noChangeAspect="1"/>
          </p:cNvPicPr>
          <p:nvPr/>
        </p:nvPicPr>
        <p:blipFill>
          <a:blip r:embed="rId3"/>
          <a:stretch>
            <a:fillRect/>
          </a:stretch>
        </p:blipFill>
        <p:spPr>
          <a:xfrm>
            <a:off x="616677" y="944880"/>
            <a:ext cx="5858735" cy="4389120"/>
          </a:xfrm>
          <a:prstGeom prst="rect">
            <a:avLst/>
          </a:prstGeom>
          <a:effectLst>
            <a:outerShdw blurRad="63500" sx="102000" sy="102000" algn="ctr" rotWithShape="0">
              <a:schemeClr val="bg1">
                <a:lumMod val="75000"/>
              </a:schemeClr>
            </a:outerShdw>
          </a:effectLst>
        </p:spPr>
      </p:pic>
      <p:sp>
        <p:nvSpPr>
          <p:cNvPr id="6" name="Content Placeholder 4"/>
          <p:cNvSpPr txBox="1">
            <a:spLocks/>
          </p:cNvSpPr>
          <p:nvPr/>
        </p:nvSpPr>
        <p:spPr>
          <a:xfrm>
            <a:off x="6627813" y="971108"/>
            <a:ext cx="5486400" cy="5048692"/>
          </a:xfrm>
          <a:prstGeom prst="rect">
            <a:avLst/>
          </a:prstGeom>
        </p:spPr>
        <p:txBody>
          <a:bodyPr vert="horz" lIns="91440" tIns="45720" rIns="91440" bIns="45720" rtlCol="0">
            <a:normAutofit/>
          </a:bodyPr>
          <a:lstStyle>
            <a:lvl1pPr marL="228600" indent="-228600" algn="l" defTabSz="457200" rtl="0" eaLnBrk="1" latinLnBrk="0" hangingPunct="1">
              <a:spcBef>
                <a:spcPct val="20000"/>
              </a:spcBef>
              <a:buClr>
                <a:schemeClr val="accent6"/>
              </a:buClr>
              <a:buFont typeface="Arial"/>
              <a:buChar char="•"/>
              <a:defRPr sz="2400" kern="1200">
                <a:solidFill>
                  <a:schemeClr val="tx1"/>
                </a:solidFill>
                <a:latin typeface="Century Gothic"/>
                <a:ea typeface="+mn-ea"/>
                <a:cs typeface="Century Gothic"/>
              </a:defRPr>
            </a:lvl1pPr>
            <a:lvl2pPr marL="457200" indent="-228600" algn="l" defTabSz="457200" rtl="0" eaLnBrk="1" latinLnBrk="0" hangingPunct="1">
              <a:spcBef>
                <a:spcPct val="20000"/>
              </a:spcBef>
              <a:buClr>
                <a:schemeClr val="accent6"/>
              </a:buClr>
              <a:buFont typeface="Arial"/>
              <a:buChar char="•"/>
              <a:defRPr sz="2200" kern="1200">
                <a:solidFill>
                  <a:schemeClr val="tx1"/>
                </a:solidFill>
                <a:latin typeface="Century Gothic"/>
                <a:ea typeface="+mn-ea"/>
                <a:cs typeface="Century Gothic"/>
              </a:defRPr>
            </a:lvl2pPr>
            <a:lvl3pPr marL="685800" indent="-228600" algn="l" defTabSz="457200" rtl="0" eaLnBrk="1" latinLnBrk="0" hangingPunct="1">
              <a:spcBef>
                <a:spcPct val="20000"/>
              </a:spcBef>
              <a:buClr>
                <a:schemeClr val="accent6"/>
              </a:buClr>
              <a:buFont typeface="Arial"/>
              <a:buChar char="•"/>
              <a:defRPr sz="2000" kern="1200">
                <a:solidFill>
                  <a:schemeClr val="tx1"/>
                </a:solidFill>
                <a:latin typeface="Century Gothic"/>
                <a:ea typeface="+mn-ea"/>
                <a:cs typeface="Century Gothic"/>
              </a:defRPr>
            </a:lvl3pPr>
            <a:lvl4pPr marL="914400" indent="-228600" algn="l" defTabSz="457200" rtl="0" eaLnBrk="1" latinLnBrk="0" hangingPunct="1">
              <a:spcBef>
                <a:spcPct val="20000"/>
              </a:spcBef>
              <a:buClr>
                <a:schemeClr val="accent6"/>
              </a:buClr>
              <a:buFont typeface="Arial"/>
              <a:buChar char="•"/>
              <a:defRPr sz="1800" kern="1200">
                <a:solidFill>
                  <a:schemeClr val="tx1"/>
                </a:solidFill>
                <a:latin typeface="Century Gothic"/>
                <a:ea typeface="+mn-ea"/>
                <a:cs typeface="Century Gothic"/>
              </a:defRPr>
            </a:lvl4pPr>
            <a:lvl5pPr marL="1143000" indent="-228600" algn="l" defTabSz="457200" rtl="0" eaLnBrk="1" latinLnBrk="0" hangingPunct="1">
              <a:spcBef>
                <a:spcPct val="20000"/>
              </a:spcBef>
              <a:buClr>
                <a:schemeClr val="accent6"/>
              </a:buClr>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Continue implementation of Framework Actions</a:t>
            </a:r>
          </a:p>
          <a:p>
            <a:r>
              <a:rPr lang="en-US" sz="2800" dirty="0" smtClean="0"/>
              <a:t>Quarterly Progress Monitoring and Reporting </a:t>
            </a:r>
          </a:p>
          <a:p>
            <a:r>
              <a:rPr lang="en-US" sz="2800" dirty="0" smtClean="0"/>
              <a:t>Ongoing Engagement of the Community and Partners</a:t>
            </a:r>
          </a:p>
          <a:p>
            <a:r>
              <a:rPr lang="en-US" sz="2800" dirty="0" smtClean="0"/>
              <a:t>Legislative Advocacy</a:t>
            </a:r>
          </a:p>
          <a:p>
            <a:r>
              <a:rPr lang="en-US" sz="2800" dirty="0" smtClean="0"/>
              <a:t>Grants Coordination</a:t>
            </a:r>
          </a:p>
          <a:p>
            <a:pPr marL="0" indent="0">
              <a:buFont typeface="Arial"/>
              <a:buNone/>
            </a:pPr>
            <a:endParaRPr lang="en-US" sz="2800" b="1" dirty="0" smtClean="0">
              <a:solidFill>
                <a:srgbClr val="FF9900"/>
              </a:solidFill>
            </a:endParaRPr>
          </a:p>
          <a:p>
            <a:pPr marL="0" indent="0">
              <a:buFont typeface="Arial"/>
              <a:buNone/>
            </a:pPr>
            <a:endParaRPr lang="en-US" dirty="0"/>
          </a:p>
        </p:txBody>
      </p:sp>
    </p:spTree>
    <p:extLst>
      <p:ext uri="{BB962C8B-B14F-4D97-AF65-F5344CB8AC3E}">
        <p14:creationId xmlns:p14="http://schemas.microsoft.com/office/powerpoint/2010/main" val="3706998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300" dirty="0" smtClean="0"/>
              <a:t>Office of Recovery &amp; Resiliency Contact Info</a:t>
            </a:r>
            <a:r>
              <a:rPr lang="en-US" sz="3300" b="0" dirty="0" smtClean="0"/>
              <a:t/>
            </a:r>
            <a:br>
              <a:rPr lang="en-US" sz="3300" b="0" dirty="0" smtClean="0"/>
            </a:br>
            <a:endParaRPr lang="en-US" dirty="0"/>
          </a:p>
        </p:txBody>
      </p:sp>
      <p:sp>
        <p:nvSpPr>
          <p:cNvPr id="5" name="Content Placeholder 4"/>
          <p:cNvSpPr>
            <a:spLocks noGrp="1"/>
          </p:cNvSpPr>
          <p:nvPr>
            <p:ph idx="1"/>
          </p:nvPr>
        </p:nvSpPr>
        <p:spPr>
          <a:xfrm>
            <a:off x="6627812" y="944880"/>
            <a:ext cx="5118474" cy="4640263"/>
          </a:xfrm>
        </p:spPr>
        <p:txBody>
          <a:bodyPr>
            <a:normAutofit/>
          </a:bodyPr>
          <a:lstStyle/>
          <a:p>
            <a:endParaRPr lang="en-US" dirty="0" smtClean="0"/>
          </a:p>
          <a:p>
            <a:pPr marL="0" indent="0">
              <a:buNone/>
            </a:pPr>
            <a:endParaRPr lang="en-US" dirty="0"/>
          </a:p>
        </p:txBody>
      </p:sp>
      <p:sp>
        <p:nvSpPr>
          <p:cNvPr id="6" name="Content Placeholder 4"/>
          <p:cNvSpPr txBox="1">
            <a:spLocks/>
          </p:cNvSpPr>
          <p:nvPr/>
        </p:nvSpPr>
        <p:spPr>
          <a:xfrm>
            <a:off x="6627812" y="1388012"/>
            <a:ext cx="5486400" cy="5048692"/>
          </a:xfrm>
          <a:prstGeom prst="rect">
            <a:avLst/>
          </a:prstGeom>
        </p:spPr>
        <p:txBody>
          <a:bodyPr vert="horz" lIns="91440" tIns="45720" rIns="91440" bIns="45720" rtlCol="0">
            <a:normAutofit/>
          </a:bodyPr>
          <a:lstStyle>
            <a:lvl1pPr marL="228600" indent="-228600" algn="l" defTabSz="457200" rtl="0" eaLnBrk="1" latinLnBrk="0" hangingPunct="1">
              <a:spcBef>
                <a:spcPct val="20000"/>
              </a:spcBef>
              <a:buClr>
                <a:schemeClr val="accent6"/>
              </a:buClr>
              <a:buFont typeface="Arial"/>
              <a:buChar char="•"/>
              <a:defRPr sz="2400" kern="1200">
                <a:solidFill>
                  <a:schemeClr val="tx1"/>
                </a:solidFill>
                <a:latin typeface="Century Gothic"/>
                <a:ea typeface="+mn-ea"/>
                <a:cs typeface="Century Gothic"/>
              </a:defRPr>
            </a:lvl1pPr>
            <a:lvl2pPr marL="457200" indent="-228600" algn="l" defTabSz="457200" rtl="0" eaLnBrk="1" latinLnBrk="0" hangingPunct="1">
              <a:spcBef>
                <a:spcPct val="20000"/>
              </a:spcBef>
              <a:buClr>
                <a:schemeClr val="accent6"/>
              </a:buClr>
              <a:buFont typeface="Arial"/>
              <a:buChar char="•"/>
              <a:defRPr sz="2200" kern="1200">
                <a:solidFill>
                  <a:schemeClr val="tx1"/>
                </a:solidFill>
                <a:latin typeface="Century Gothic"/>
                <a:ea typeface="+mn-ea"/>
                <a:cs typeface="Century Gothic"/>
              </a:defRPr>
            </a:lvl2pPr>
            <a:lvl3pPr marL="685800" indent="-228600" algn="l" defTabSz="457200" rtl="0" eaLnBrk="1" latinLnBrk="0" hangingPunct="1">
              <a:spcBef>
                <a:spcPct val="20000"/>
              </a:spcBef>
              <a:buClr>
                <a:schemeClr val="accent6"/>
              </a:buClr>
              <a:buFont typeface="Arial"/>
              <a:buChar char="•"/>
              <a:defRPr sz="2000" kern="1200">
                <a:solidFill>
                  <a:schemeClr val="tx1"/>
                </a:solidFill>
                <a:latin typeface="Century Gothic"/>
                <a:ea typeface="+mn-ea"/>
                <a:cs typeface="Century Gothic"/>
              </a:defRPr>
            </a:lvl3pPr>
            <a:lvl4pPr marL="914400" indent="-228600" algn="l" defTabSz="457200" rtl="0" eaLnBrk="1" latinLnBrk="0" hangingPunct="1">
              <a:spcBef>
                <a:spcPct val="20000"/>
              </a:spcBef>
              <a:buClr>
                <a:schemeClr val="accent6"/>
              </a:buClr>
              <a:buFont typeface="Arial"/>
              <a:buChar char="•"/>
              <a:defRPr sz="1800" kern="1200">
                <a:solidFill>
                  <a:schemeClr val="tx1"/>
                </a:solidFill>
                <a:latin typeface="Century Gothic"/>
                <a:ea typeface="+mn-ea"/>
                <a:cs typeface="Century Gothic"/>
              </a:defRPr>
            </a:lvl4pPr>
            <a:lvl5pPr marL="1143000" indent="-228600" algn="l" defTabSz="457200" rtl="0" eaLnBrk="1" latinLnBrk="0" hangingPunct="1">
              <a:spcBef>
                <a:spcPct val="20000"/>
              </a:spcBef>
              <a:buClr>
                <a:schemeClr val="accent6"/>
              </a:buClr>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ORR Website: </a:t>
            </a:r>
            <a:r>
              <a:rPr lang="en-US" dirty="0" smtClean="0">
                <a:hlinkClick r:id="rId3"/>
              </a:rPr>
              <a:t>www.sonomacounty.ca.gov/ORR</a:t>
            </a:r>
            <a:r>
              <a:rPr lang="en-US" dirty="0" smtClean="0"/>
              <a:t> </a:t>
            </a:r>
          </a:p>
          <a:p>
            <a:pPr marL="0" indent="0">
              <a:buNone/>
            </a:pPr>
            <a:endParaRPr lang="en-US" dirty="0"/>
          </a:p>
          <a:p>
            <a:pPr marL="0" indent="0">
              <a:buNone/>
            </a:pPr>
            <a:r>
              <a:rPr lang="en-US" dirty="0" smtClean="0"/>
              <a:t>Sonoma County Recovers: </a:t>
            </a:r>
          </a:p>
          <a:p>
            <a:pPr marL="0" indent="0">
              <a:buNone/>
            </a:pPr>
            <a:r>
              <a:rPr lang="en-US" dirty="0" smtClean="0">
                <a:hlinkClick r:id="rId4"/>
              </a:rPr>
              <a:t>http://SonomaCountyRecovers.org</a:t>
            </a:r>
            <a:r>
              <a:rPr lang="en-US" dirty="0" smtClean="0"/>
              <a:t> </a:t>
            </a:r>
            <a:endParaRPr lang="en-US" dirty="0"/>
          </a:p>
          <a:p>
            <a:pPr marL="0" indent="0">
              <a:buNone/>
            </a:pPr>
            <a:endParaRPr lang="en-US" dirty="0" smtClean="0"/>
          </a:p>
          <a:p>
            <a:pPr marL="0" indent="0">
              <a:buNone/>
            </a:pPr>
            <a:r>
              <a:rPr lang="en-US" dirty="0" smtClean="0"/>
              <a:t>Email: </a:t>
            </a:r>
          </a:p>
          <a:p>
            <a:pPr marL="0" indent="0">
              <a:buNone/>
            </a:pPr>
            <a:r>
              <a:rPr lang="en-US" dirty="0" smtClean="0">
                <a:hlinkClick r:id="rId5"/>
              </a:rPr>
              <a:t>recoveryinfo@Sonoma-county.org</a:t>
            </a:r>
            <a:endParaRPr lang="en-US" dirty="0" smtClean="0"/>
          </a:p>
          <a:p>
            <a:pPr marL="0" indent="0">
              <a:buNone/>
            </a:pPr>
            <a:endParaRPr lang="en-US" sz="2800" dirty="0" smtClean="0"/>
          </a:p>
          <a:p>
            <a:pPr marL="0" indent="0">
              <a:buFont typeface="Arial"/>
              <a:buNone/>
            </a:pPr>
            <a:endParaRPr lang="en-US" sz="2800" b="1" dirty="0" smtClean="0">
              <a:solidFill>
                <a:srgbClr val="FF9900"/>
              </a:solidFill>
            </a:endParaRPr>
          </a:p>
          <a:p>
            <a:pPr marL="0" indent="0">
              <a:buFont typeface="Arial"/>
              <a:buNone/>
            </a:pPr>
            <a:endParaRPr lang="en-US" dirty="0"/>
          </a:p>
        </p:txBody>
      </p:sp>
      <p:pic>
        <p:nvPicPr>
          <p:cNvPr id="8" name="Picture 7"/>
          <p:cNvPicPr>
            <a:picLocks noChangeAspect="1"/>
          </p:cNvPicPr>
          <p:nvPr/>
        </p:nvPicPr>
        <p:blipFill>
          <a:blip r:embed="rId6"/>
          <a:stretch>
            <a:fillRect/>
          </a:stretch>
        </p:blipFill>
        <p:spPr>
          <a:xfrm>
            <a:off x="732613" y="1165543"/>
            <a:ext cx="5895199" cy="4419600"/>
          </a:xfrm>
          <a:prstGeom prst="rect">
            <a:avLst/>
          </a:prstGeom>
        </p:spPr>
      </p:pic>
    </p:spTree>
    <p:extLst>
      <p:ext uri="{BB962C8B-B14F-4D97-AF65-F5344CB8AC3E}">
        <p14:creationId xmlns:p14="http://schemas.microsoft.com/office/powerpoint/2010/main" val="3676724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141412" y="1600200"/>
            <a:ext cx="5715000" cy="4343400"/>
          </a:xfrm>
        </p:spPr>
        <p:txBody>
          <a:bodyPr>
            <a:normAutofit/>
          </a:bodyPr>
          <a:lstStyle/>
          <a:p>
            <a:pPr marL="0" indent="0">
              <a:buNone/>
            </a:pPr>
            <a:endParaRPr lang="en-US" sz="2200" b="1" dirty="0"/>
          </a:p>
          <a:p>
            <a:pPr marL="2627313"/>
            <a:endParaRPr lang="en-US" sz="2200" b="1" dirty="0" smtClean="0"/>
          </a:p>
          <a:p>
            <a:pPr marL="0" indent="0">
              <a:buNone/>
            </a:pPr>
            <a:endParaRPr lang="en-US" sz="1800" dirty="0"/>
          </a:p>
        </p:txBody>
      </p:sp>
      <p:sp>
        <p:nvSpPr>
          <p:cNvPr id="6" name="TextBox 5"/>
          <p:cNvSpPr txBox="1"/>
          <p:nvPr/>
        </p:nvSpPr>
        <p:spPr>
          <a:xfrm>
            <a:off x="1674812" y="609600"/>
            <a:ext cx="8961121" cy="1338828"/>
          </a:xfrm>
          <a:prstGeom prst="rect">
            <a:avLst/>
          </a:prstGeom>
          <a:noFill/>
        </p:spPr>
        <p:txBody>
          <a:bodyPr wrap="square" rtlCol="0">
            <a:spAutoFit/>
          </a:bodyPr>
          <a:lstStyle/>
          <a:p>
            <a:pPr algn="ctr"/>
            <a:r>
              <a:rPr lang="en-US" sz="3300" b="1" dirty="0">
                <a:solidFill>
                  <a:schemeClr val="accent1"/>
                </a:solidFill>
                <a:latin typeface="Century Gothic"/>
                <a:ea typeface="+mj-ea"/>
                <a:cs typeface="Century Gothic"/>
              </a:rPr>
              <a:t>Resilience:</a:t>
            </a:r>
          </a:p>
          <a:p>
            <a:pPr algn="ctr"/>
            <a:r>
              <a:rPr lang="en-US" sz="2400" i="1" dirty="0" smtClean="0"/>
              <a:t>The ability to recover from setbacks, adapt well to change, and emerge better and stronger than before. </a:t>
            </a:r>
            <a:endParaRPr lang="en-US" sz="2400" i="1" dirty="0"/>
          </a:p>
        </p:txBody>
      </p:sp>
      <p:pic>
        <p:nvPicPr>
          <p:cNvPr id="7" name="Picture 6"/>
          <p:cNvPicPr>
            <a:picLocks noChangeAspect="1"/>
          </p:cNvPicPr>
          <p:nvPr/>
        </p:nvPicPr>
        <p:blipFill>
          <a:blip r:embed="rId3"/>
          <a:stretch>
            <a:fillRect/>
          </a:stretch>
        </p:blipFill>
        <p:spPr>
          <a:xfrm>
            <a:off x="912812" y="2145013"/>
            <a:ext cx="10724132" cy="3253773"/>
          </a:xfrm>
          <a:prstGeom prst="rect">
            <a:avLst/>
          </a:prstGeom>
        </p:spPr>
      </p:pic>
    </p:spTree>
    <p:extLst>
      <p:ext uri="{BB962C8B-B14F-4D97-AF65-F5344CB8AC3E}">
        <p14:creationId xmlns:p14="http://schemas.microsoft.com/office/powerpoint/2010/main" val="849306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300" dirty="0" smtClean="0"/>
              <a:t>Recovery &amp; Resiliency Framework</a:t>
            </a:r>
            <a:endParaRPr lang="en-US" dirty="0"/>
          </a:p>
        </p:txBody>
      </p:sp>
      <p:sp>
        <p:nvSpPr>
          <p:cNvPr id="5" name="Content Placeholder 4"/>
          <p:cNvSpPr>
            <a:spLocks noGrp="1"/>
          </p:cNvSpPr>
          <p:nvPr>
            <p:ph idx="1"/>
          </p:nvPr>
        </p:nvSpPr>
        <p:spPr>
          <a:xfrm>
            <a:off x="584200" y="1295400"/>
            <a:ext cx="11314486" cy="4640263"/>
          </a:xfrm>
        </p:spPr>
        <p:txBody>
          <a:bodyPr>
            <a:normAutofit/>
          </a:bodyPr>
          <a:lstStyle/>
          <a:p>
            <a:endParaRPr lang="en-US" dirty="0" smtClean="0"/>
          </a:p>
          <a:p>
            <a:pPr marL="0" indent="0">
              <a:buNone/>
            </a:pPr>
            <a:endParaRPr lang="en-US" dirty="0"/>
          </a:p>
        </p:txBody>
      </p:sp>
      <p:pic>
        <p:nvPicPr>
          <p:cNvPr id="2" name="Picture 1"/>
          <p:cNvPicPr>
            <a:picLocks noChangeAspect="1"/>
          </p:cNvPicPr>
          <p:nvPr/>
        </p:nvPicPr>
        <p:blipFill>
          <a:blip r:embed="rId3"/>
          <a:stretch>
            <a:fillRect/>
          </a:stretch>
        </p:blipFill>
        <p:spPr>
          <a:xfrm>
            <a:off x="616677" y="944880"/>
            <a:ext cx="5858735" cy="4389120"/>
          </a:xfrm>
          <a:prstGeom prst="rect">
            <a:avLst/>
          </a:prstGeom>
          <a:effectLst>
            <a:outerShdw blurRad="63500" sx="102000" sy="102000" algn="ctr" rotWithShape="0">
              <a:schemeClr val="bg1">
                <a:lumMod val="75000"/>
              </a:scheme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412" y="1371600"/>
            <a:ext cx="5852160" cy="4389120"/>
          </a:xfrm>
          <a:prstGeom prst="rect">
            <a:avLst/>
          </a:prstGeom>
          <a:effectLst>
            <a:outerShdw blurRad="63500" sx="102000" sy="102000" algn="ctr" rotWithShape="0">
              <a:schemeClr val="bg1">
                <a:lumMod val="75000"/>
              </a:schemeClr>
            </a:outerShdw>
          </a:effectLst>
        </p:spPr>
      </p:pic>
    </p:spTree>
    <p:extLst>
      <p:ext uri="{BB962C8B-B14F-4D97-AF65-F5344CB8AC3E}">
        <p14:creationId xmlns:p14="http://schemas.microsoft.com/office/powerpoint/2010/main" val="2302991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1412" y="199139"/>
            <a:ext cx="8077200" cy="1143000"/>
          </a:xfrm>
        </p:spPr>
        <p:txBody>
          <a:bodyPr>
            <a:normAutofit/>
          </a:bodyPr>
          <a:lstStyle/>
          <a:p>
            <a:pPr algn="ctr"/>
            <a:r>
              <a:rPr lang="en-US" sz="3300" dirty="0" smtClean="0"/>
              <a:t>5 Strategy Areas</a:t>
            </a:r>
            <a:endParaRPr lang="en-US" dirty="0"/>
          </a:p>
        </p:txBody>
      </p:sp>
      <p:pic>
        <p:nvPicPr>
          <p:cNvPr id="3" name="Picture 2"/>
          <p:cNvPicPr>
            <a:picLocks noChangeAspect="1"/>
          </p:cNvPicPr>
          <p:nvPr/>
        </p:nvPicPr>
        <p:blipFill>
          <a:blip r:embed="rId3"/>
          <a:stretch>
            <a:fillRect/>
          </a:stretch>
        </p:blipFill>
        <p:spPr>
          <a:xfrm>
            <a:off x="6399212" y="828231"/>
            <a:ext cx="4572000" cy="5172075"/>
          </a:xfrm>
          <a:prstGeom prst="rect">
            <a:avLst/>
          </a:prstGeom>
        </p:spPr>
      </p:pic>
      <p:pic>
        <p:nvPicPr>
          <p:cNvPr id="7" name="Picture 6"/>
          <p:cNvPicPr>
            <a:picLocks noChangeAspect="1"/>
          </p:cNvPicPr>
          <p:nvPr/>
        </p:nvPicPr>
        <p:blipFill rotWithShape="1">
          <a:blip r:embed="rId4"/>
          <a:srcRect l="23636"/>
          <a:stretch/>
        </p:blipFill>
        <p:spPr>
          <a:xfrm>
            <a:off x="575127" y="270799"/>
            <a:ext cx="2506028" cy="2185432"/>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t="7724"/>
          <a:stretch/>
        </p:blipFill>
        <p:spPr>
          <a:xfrm>
            <a:off x="3033550" y="270799"/>
            <a:ext cx="2827151" cy="2275970"/>
          </a:xfrm>
          <a:prstGeom prst="rect">
            <a:avLst/>
          </a:prstGeom>
        </p:spPr>
      </p:pic>
      <p:pic>
        <p:nvPicPr>
          <p:cNvPr id="10" name="Picture 9"/>
          <p:cNvPicPr>
            <a:picLocks noChangeAspect="1"/>
          </p:cNvPicPr>
          <p:nvPr/>
        </p:nvPicPr>
        <p:blipFill rotWithShape="1">
          <a:blip r:embed="rId6"/>
          <a:srcRect t="9302"/>
          <a:stretch/>
        </p:blipFill>
        <p:spPr>
          <a:xfrm>
            <a:off x="575127" y="2422612"/>
            <a:ext cx="2453311" cy="2265770"/>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a:ext>
            </a:extLst>
          </a:blip>
          <a:srcRect t="16364" b="25091"/>
          <a:stretch/>
        </p:blipFill>
        <p:spPr>
          <a:xfrm>
            <a:off x="2244473" y="4585428"/>
            <a:ext cx="3626363" cy="1414878"/>
          </a:xfrm>
          <a:prstGeom prst="rect">
            <a:avLst/>
          </a:prstGeom>
        </p:spPr>
      </p:pic>
      <p:pic>
        <p:nvPicPr>
          <p:cNvPr id="12" name="Picture 11"/>
          <p:cNvPicPr>
            <a:picLocks noChangeAspect="1"/>
          </p:cNvPicPr>
          <p:nvPr/>
        </p:nvPicPr>
        <p:blipFill rotWithShape="1">
          <a:blip r:embed="rId8">
            <a:extLst>
              <a:ext uri="{28A0092B-C50C-407E-A947-70E740481C1C}">
                <a14:useLocalDpi xmlns:a14="http://schemas.microsoft.com/office/drawing/2010/main"/>
              </a:ext>
            </a:extLst>
          </a:blip>
          <a:srcRect r="2294"/>
          <a:stretch/>
        </p:blipFill>
        <p:spPr>
          <a:xfrm>
            <a:off x="3024992" y="2399896"/>
            <a:ext cx="2850568" cy="2188111"/>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a:ext>
            </a:extLst>
          </a:blip>
          <a:srcRect l="-903" t="5566" r="4594"/>
          <a:stretch/>
        </p:blipFill>
        <p:spPr>
          <a:xfrm>
            <a:off x="536832" y="4516093"/>
            <a:ext cx="2483421" cy="1484213"/>
          </a:xfrm>
          <a:prstGeom prst="rect">
            <a:avLst/>
          </a:prstGeom>
        </p:spPr>
      </p:pic>
    </p:spTree>
    <p:extLst>
      <p:ext uri="{BB962C8B-B14F-4D97-AF65-F5344CB8AC3E}">
        <p14:creationId xmlns:p14="http://schemas.microsoft.com/office/powerpoint/2010/main" val="42317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Community Engagement</a:t>
            </a:r>
            <a:br>
              <a:rPr lang="en-US" dirty="0" smtClean="0"/>
            </a:br>
            <a:endParaRPr lang="en-US" dirty="0"/>
          </a:p>
        </p:txBody>
      </p:sp>
      <p:pic>
        <p:nvPicPr>
          <p:cNvPr id="3" name="Picture 2"/>
          <p:cNvPicPr>
            <a:picLocks noChangeAspect="1"/>
          </p:cNvPicPr>
          <p:nvPr/>
        </p:nvPicPr>
        <p:blipFill rotWithShape="1">
          <a:blip r:embed="rId3"/>
          <a:srcRect l="7702" t="7143" r="3947" b="1850"/>
          <a:stretch/>
        </p:blipFill>
        <p:spPr>
          <a:xfrm>
            <a:off x="4679156" y="914400"/>
            <a:ext cx="6940921" cy="4968238"/>
          </a:xfrm>
          <a:prstGeom prst="rect">
            <a:avLst/>
          </a:prstGeom>
          <a:effectLst>
            <a:outerShdw blurRad="63500" sx="102000" sy="102000" algn="ctr" rotWithShape="0">
              <a:schemeClr val="bg1">
                <a:lumMod val="75000"/>
              </a:schemeClr>
            </a:outerShdw>
          </a:effectLst>
        </p:spPr>
      </p:pic>
      <p:pic>
        <p:nvPicPr>
          <p:cNvPr id="5" name="Picture 4"/>
          <p:cNvPicPr>
            <a:picLocks noChangeAspect="1"/>
          </p:cNvPicPr>
          <p:nvPr/>
        </p:nvPicPr>
        <p:blipFill rotWithShape="1">
          <a:blip r:embed="rId4"/>
          <a:srcRect l="21884"/>
          <a:stretch/>
        </p:blipFill>
        <p:spPr>
          <a:xfrm>
            <a:off x="723518" y="914400"/>
            <a:ext cx="3808148" cy="3553919"/>
          </a:xfrm>
          <a:prstGeom prst="rect">
            <a:avLst/>
          </a:prstGeom>
        </p:spPr>
      </p:pic>
      <p:pic>
        <p:nvPicPr>
          <p:cNvPr id="2" name="Picture 1"/>
          <p:cNvPicPr>
            <a:picLocks noChangeAspect="1"/>
          </p:cNvPicPr>
          <p:nvPr/>
        </p:nvPicPr>
        <p:blipFill>
          <a:blip r:embed="rId5"/>
          <a:stretch>
            <a:fillRect/>
          </a:stretch>
        </p:blipFill>
        <p:spPr>
          <a:xfrm>
            <a:off x="350044" y="3818252"/>
            <a:ext cx="4329112" cy="2081875"/>
          </a:xfrm>
          <a:prstGeom prst="rect">
            <a:avLst/>
          </a:prstGeom>
        </p:spPr>
      </p:pic>
    </p:spTree>
    <p:extLst>
      <p:ext uri="{BB962C8B-B14F-4D97-AF65-F5344CB8AC3E}">
        <p14:creationId xmlns:p14="http://schemas.microsoft.com/office/powerpoint/2010/main" val="201193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smtClean="0"/>
              <a:t>Community Engagement</a:t>
            </a:r>
            <a:br>
              <a:rPr lang="en-US" dirty="0" smtClean="0"/>
            </a:br>
            <a:endParaRPr lang="en-US" dirty="0"/>
          </a:p>
        </p:txBody>
      </p:sp>
      <p:pic>
        <p:nvPicPr>
          <p:cNvPr id="2" name="Picture 1"/>
          <p:cNvPicPr>
            <a:picLocks noChangeAspect="1"/>
          </p:cNvPicPr>
          <p:nvPr/>
        </p:nvPicPr>
        <p:blipFill>
          <a:blip r:embed="rId3"/>
          <a:stretch>
            <a:fillRect/>
          </a:stretch>
        </p:blipFill>
        <p:spPr>
          <a:xfrm>
            <a:off x="6270725" y="4777470"/>
            <a:ext cx="5281512" cy="1243023"/>
          </a:xfrm>
          <a:prstGeom prst="rect">
            <a:avLst/>
          </a:prstGeom>
        </p:spPr>
      </p:pic>
      <p:pic>
        <p:nvPicPr>
          <p:cNvPr id="6" name="Picture 5"/>
          <p:cNvPicPr>
            <a:picLocks noChangeAspect="1"/>
          </p:cNvPicPr>
          <p:nvPr/>
        </p:nvPicPr>
        <p:blipFill>
          <a:blip r:embed="rId4"/>
          <a:stretch>
            <a:fillRect/>
          </a:stretch>
        </p:blipFill>
        <p:spPr>
          <a:xfrm>
            <a:off x="1279524" y="1066757"/>
            <a:ext cx="5043488" cy="3048043"/>
          </a:xfrm>
          <a:prstGeom prst="rect">
            <a:avLst/>
          </a:prstGeom>
        </p:spPr>
      </p:pic>
      <p:pic>
        <p:nvPicPr>
          <p:cNvPr id="7" name="Picture 6"/>
          <p:cNvPicPr>
            <a:picLocks noChangeAspect="1"/>
          </p:cNvPicPr>
          <p:nvPr/>
        </p:nvPicPr>
        <p:blipFill>
          <a:blip r:embed="rId5"/>
          <a:stretch>
            <a:fillRect/>
          </a:stretch>
        </p:blipFill>
        <p:spPr>
          <a:xfrm>
            <a:off x="2719386" y="3717339"/>
            <a:ext cx="3603626" cy="230315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012" y="1079649"/>
            <a:ext cx="4893483" cy="3670112"/>
          </a:xfrm>
          <a:prstGeom prst="rect">
            <a:avLst/>
          </a:prstGeom>
          <a:effectLst>
            <a:outerShdw blurRad="63500" sx="102000" sy="102000" algn="ctr" rotWithShape="0">
              <a:schemeClr val="bg1">
                <a:lumMod val="75000"/>
              </a:schemeClr>
            </a:outerShdw>
          </a:effectLst>
        </p:spPr>
      </p:pic>
    </p:spTree>
    <p:extLst>
      <p:ext uri="{BB962C8B-B14F-4D97-AF65-F5344CB8AC3E}">
        <p14:creationId xmlns:p14="http://schemas.microsoft.com/office/powerpoint/2010/main" val="3685987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2019 Top 10 Priority Projects</a:t>
            </a:r>
            <a:endParaRPr lang="en-US" dirty="0"/>
          </a:p>
        </p:txBody>
      </p:sp>
      <p:sp>
        <p:nvSpPr>
          <p:cNvPr id="3" name="Content Placeholder 2"/>
          <p:cNvSpPr>
            <a:spLocks noGrp="1"/>
          </p:cNvSpPr>
          <p:nvPr>
            <p:ph idx="1"/>
          </p:nvPr>
        </p:nvSpPr>
        <p:spPr>
          <a:xfrm>
            <a:off x="584200" y="990600"/>
            <a:ext cx="10969625" cy="5067300"/>
          </a:xfrm>
        </p:spPr>
        <p:txBody>
          <a:bodyPr>
            <a:noAutofit/>
          </a:bodyPr>
          <a:lstStyle/>
          <a:p>
            <a:pPr marL="457200" lvl="0" indent="-457200">
              <a:spcAft>
                <a:spcPts val="1200"/>
              </a:spcAft>
              <a:buClr>
                <a:schemeClr val="tx1"/>
              </a:buClr>
              <a:buFont typeface="+mj-lt"/>
              <a:buAutoNum type="arabicPeriod"/>
            </a:pPr>
            <a:r>
              <a:rPr lang="en-US" sz="2200" dirty="0"/>
              <a:t>Establish a comprehensive </a:t>
            </a:r>
            <a:r>
              <a:rPr lang="en-US" sz="2200" b="1" dirty="0"/>
              <a:t>Alert and Warning System. </a:t>
            </a:r>
            <a:endParaRPr lang="en-US" sz="2200" b="1" dirty="0" smtClean="0"/>
          </a:p>
          <a:p>
            <a:pPr marL="457200" lvl="0" indent="-457200">
              <a:spcAft>
                <a:spcPts val="1200"/>
              </a:spcAft>
              <a:buClr>
                <a:schemeClr val="tx1"/>
              </a:buClr>
              <a:buFont typeface="+mj-lt"/>
              <a:buAutoNum type="arabicPeriod"/>
            </a:pPr>
            <a:r>
              <a:rPr lang="en-US" sz="2200" dirty="0" smtClean="0"/>
              <a:t> </a:t>
            </a:r>
            <a:r>
              <a:rPr lang="en-US" sz="2200" b="1" dirty="0" smtClean="0"/>
              <a:t>Work with community </a:t>
            </a:r>
            <a:r>
              <a:rPr lang="en-US" sz="2200" dirty="0" smtClean="0"/>
              <a:t>to identify hazards, risks, mitigation strategies,   including </a:t>
            </a:r>
            <a:r>
              <a:rPr lang="en-US" sz="2200" b="1" dirty="0" smtClean="0"/>
              <a:t>evacuation routes</a:t>
            </a:r>
            <a:r>
              <a:rPr lang="en-US" sz="2200" dirty="0" smtClean="0"/>
              <a:t>.</a:t>
            </a:r>
            <a:r>
              <a:rPr lang="en-US" sz="2200" b="1" dirty="0"/>
              <a:t> </a:t>
            </a:r>
          </a:p>
          <a:p>
            <a:pPr marL="457200" lvl="0" indent="-457200">
              <a:spcAft>
                <a:spcPts val="1200"/>
              </a:spcAft>
              <a:buClr>
                <a:schemeClr val="tx1"/>
              </a:buClr>
              <a:buFont typeface="+mj-lt"/>
              <a:buAutoNum type="arabicPeriod"/>
            </a:pPr>
            <a:r>
              <a:rPr lang="en-US" sz="2200" dirty="0" smtClean="0"/>
              <a:t>Facilitate </a:t>
            </a:r>
            <a:r>
              <a:rPr lang="en-US" sz="2200" b="1" dirty="0"/>
              <a:t>construction hardening techniques appropriate for </a:t>
            </a:r>
            <a:r>
              <a:rPr lang="en-US" sz="2200" b="1" dirty="0" smtClean="0"/>
              <a:t>wildfire urban </a:t>
            </a:r>
            <a:r>
              <a:rPr lang="en-US" sz="2200" b="1" dirty="0"/>
              <a:t>interfaces and seismic retrofits</a:t>
            </a:r>
            <a:r>
              <a:rPr lang="en-US" sz="2200" dirty="0"/>
              <a:t> for rebuilding and </a:t>
            </a:r>
            <a:r>
              <a:rPr lang="en-US" sz="2200" dirty="0" smtClean="0"/>
              <a:t>for existing </a:t>
            </a:r>
            <a:r>
              <a:rPr lang="en-US" sz="2200" dirty="0"/>
              <a:t>homes through education and grant programs</a:t>
            </a:r>
            <a:r>
              <a:rPr lang="en-US" sz="2200" dirty="0" smtClean="0"/>
              <a:t>.</a:t>
            </a:r>
            <a:endParaRPr lang="en-US" sz="2200" b="1" dirty="0" smtClean="0">
              <a:solidFill>
                <a:srgbClr val="003399"/>
              </a:solidFill>
            </a:endParaRPr>
          </a:p>
          <a:p>
            <a:pPr marL="457200" indent="-457200">
              <a:spcAft>
                <a:spcPts val="1200"/>
              </a:spcAft>
              <a:buClr>
                <a:schemeClr val="tx1"/>
              </a:buClr>
              <a:buFont typeface="+mj-lt"/>
              <a:buAutoNum type="arabicPeriod"/>
            </a:pPr>
            <a:r>
              <a:rPr lang="en-US" sz="2200" dirty="0" smtClean="0"/>
              <a:t>Work </a:t>
            </a:r>
            <a:r>
              <a:rPr lang="en-US" sz="2200" dirty="0"/>
              <a:t>with private utility providers on solutions related to </a:t>
            </a:r>
            <a:r>
              <a:rPr lang="en-US" sz="2200" b="1" dirty="0"/>
              <a:t>hardening infrastructure</a:t>
            </a:r>
            <a:r>
              <a:rPr lang="en-US" sz="2200" dirty="0"/>
              <a:t> and on coping with destroyed utilities in a disaster, including undergrounding where appropriate and necessary</a:t>
            </a:r>
            <a:r>
              <a:rPr lang="en-US" sz="2200" dirty="0" smtClean="0"/>
              <a:t>.</a:t>
            </a:r>
            <a:endParaRPr lang="en-US" sz="2200" b="1" dirty="0">
              <a:solidFill>
                <a:srgbClr val="003399"/>
              </a:solidFill>
            </a:endParaRPr>
          </a:p>
          <a:p>
            <a:pPr marL="457200" indent="-457200">
              <a:spcAft>
                <a:spcPts val="1200"/>
              </a:spcAft>
              <a:buClr>
                <a:schemeClr val="tx1"/>
              </a:buClr>
              <a:buFont typeface="+mj-lt"/>
              <a:buAutoNum type="arabicPeriod"/>
            </a:pPr>
            <a:r>
              <a:rPr lang="en-US" sz="2200" dirty="0" smtClean="0"/>
              <a:t> Help </a:t>
            </a:r>
            <a:r>
              <a:rPr lang="en-US" sz="2200" dirty="0"/>
              <a:t>property owners navigate </a:t>
            </a:r>
            <a:r>
              <a:rPr lang="en-US" sz="2200" b="1" dirty="0"/>
              <a:t>vegetation management</a:t>
            </a:r>
            <a:r>
              <a:rPr lang="en-US" sz="2200" dirty="0"/>
              <a:t> opportunities through partnership with Fire Safe Sonoma and similar programs</a:t>
            </a:r>
            <a:r>
              <a:rPr lang="en-US" sz="2200" dirty="0" smtClean="0"/>
              <a:t>. </a:t>
            </a:r>
            <a:endParaRPr lang="en-US" sz="2200" b="1" dirty="0">
              <a:solidFill>
                <a:srgbClr val="003399"/>
              </a:solidFill>
            </a:endParaRPr>
          </a:p>
        </p:txBody>
      </p:sp>
    </p:spTree>
    <p:extLst>
      <p:ext uri="{BB962C8B-B14F-4D97-AF65-F5344CB8AC3E}">
        <p14:creationId xmlns:p14="http://schemas.microsoft.com/office/powerpoint/2010/main" val="8852158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2019 Top 10 Priority Projects</a:t>
            </a:r>
            <a:endParaRPr lang="en-US" dirty="0"/>
          </a:p>
        </p:txBody>
      </p:sp>
      <p:sp>
        <p:nvSpPr>
          <p:cNvPr id="3" name="Content Placeholder 2"/>
          <p:cNvSpPr>
            <a:spLocks noGrp="1"/>
          </p:cNvSpPr>
          <p:nvPr>
            <p:ph idx="1"/>
          </p:nvPr>
        </p:nvSpPr>
        <p:spPr>
          <a:xfrm>
            <a:off x="824589" y="1066800"/>
            <a:ext cx="10299023" cy="4525963"/>
          </a:xfrm>
        </p:spPr>
        <p:txBody>
          <a:bodyPr>
            <a:noAutofit/>
          </a:bodyPr>
          <a:lstStyle/>
          <a:p>
            <a:pPr marL="342900" indent="-342900">
              <a:spcAft>
                <a:spcPts val="1200"/>
              </a:spcAft>
              <a:buAutoNum type="arabicPeriod" startAt="6"/>
            </a:pPr>
            <a:r>
              <a:rPr lang="en-US" sz="2200" dirty="0" smtClean="0"/>
              <a:t>Continue to advocate for substantive changes to </a:t>
            </a:r>
            <a:r>
              <a:rPr lang="en-US" sz="2200" b="1" dirty="0" smtClean="0"/>
              <a:t>insurance regulations.</a:t>
            </a:r>
            <a:endParaRPr lang="en-US" sz="2200" b="1" dirty="0" smtClean="0">
              <a:solidFill>
                <a:srgbClr val="003399"/>
              </a:solidFill>
            </a:endParaRPr>
          </a:p>
          <a:p>
            <a:pPr marL="342900" indent="-342900">
              <a:spcAft>
                <a:spcPts val="1200"/>
              </a:spcAft>
              <a:buAutoNum type="arabicPeriod" startAt="6"/>
            </a:pPr>
            <a:r>
              <a:rPr lang="en-US" sz="2200" dirty="0"/>
              <a:t>Engage the </a:t>
            </a:r>
            <a:r>
              <a:rPr lang="en-US" sz="2200" b="1" dirty="0"/>
              <a:t>Community </a:t>
            </a:r>
            <a:r>
              <a:rPr lang="en-US" sz="2200" dirty="0"/>
              <a:t>to raise </a:t>
            </a:r>
            <a:r>
              <a:rPr lang="en-US" sz="2200" b="1" dirty="0"/>
              <a:t>Awareness </a:t>
            </a:r>
            <a:r>
              <a:rPr lang="en-US" sz="2200" dirty="0"/>
              <a:t>about how to prepare and plan ahead for disasters</a:t>
            </a:r>
            <a:r>
              <a:rPr lang="en-US" sz="2200" dirty="0" smtClean="0"/>
              <a:t>.</a:t>
            </a:r>
            <a:endParaRPr lang="en-US" sz="2200" b="1" dirty="0" smtClean="0">
              <a:solidFill>
                <a:srgbClr val="003399"/>
              </a:solidFill>
            </a:endParaRPr>
          </a:p>
          <a:p>
            <a:pPr marL="342900" indent="-342900">
              <a:spcAft>
                <a:spcPts val="1200"/>
              </a:spcAft>
              <a:buFont typeface="Arial"/>
              <a:buAutoNum type="arabicPeriod" startAt="6"/>
            </a:pPr>
            <a:r>
              <a:rPr lang="en-US" sz="2200" dirty="0" smtClean="0"/>
              <a:t> </a:t>
            </a:r>
            <a:r>
              <a:rPr lang="en-US" sz="2200" b="1" dirty="0" smtClean="0"/>
              <a:t>Expedited </a:t>
            </a:r>
            <a:r>
              <a:rPr lang="en-US" sz="2200" b="1" dirty="0"/>
              <a:t>Permitting </a:t>
            </a:r>
            <a:r>
              <a:rPr lang="en-US" sz="2200" dirty="0"/>
              <a:t>for homeowners who are rebuilding. </a:t>
            </a:r>
            <a:endParaRPr lang="en-US" sz="2200" b="1" dirty="0">
              <a:solidFill>
                <a:srgbClr val="003399"/>
              </a:solidFill>
            </a:endParaRPr>
          </a:p>
          <a:p>
            <a:pPr marL="342900" indent="-342900">
              <a:spcAft>
                <a:spcPts val="1200"/>
              </a:spcAft>
              <a:buAutoNum type="arabicPeriod" startAt="6"/>
            </a:pPr>
            <a:r>
              <a:rPr lang="en-US" sz="2200" dirty="0" smtClean="0"/>
              <a:t> </a:t>
            </a:r>
            <a:r>
              <a:rPr lang="en-US" sz="2200" b="1" dirty="0" smtClean="0"/>
              <a:t>Enhance the 2-1-1 System </a:t>
            </a:r>
            <a:endParaRPr lang="en-US" sz="2200" b="1" dirty="0" smtClean="0">
              <a:solidFill>
                <a:srgbClr val="003399"/>
              </a:solidFill>
            </a:endParaRPr>
          </a:p>
          <a:p>
            <a:pPr marL="342900" indent="-342900">
              <a:spcAft>
                <a:spcPts val="1200"/>
              </a:spcAft>
              <a:buFont typeface="Arial"/>
              <a:buAutoNum type="arabicPeriod" startAt="6"/>
            </a:pPr>
            <a:r>
              <a:rPr lang="en-US" sz="2200" dirty="0" smtClean="0"/>
              <a:t> Develop a </a:t>
            </a:r>
            <a:r>
              <a:rPr lang="en-US" sz="2200" b="1" dirty="0" smtClean="0"/>
              <a:t>One-Stop Shop Resource </a:t>
            </a:r>
            <a:r>
              <a:rPr lang="en-US" sz="2200" b="1" dirty="0"/>
              <a:t>Center </a:t>
            </a:r>
            <a:endParaRPr lang="en-US" sz="2200" b="1" dirty="0">
              <a:solidFill>
                <a:srgbClr val="003399"/>
              </a:solidFill>
            </a:endParaRPr>
          </a:p>
          <a:p>
            <a:pPr marL="342900" indent="-342900">
              <a:spcAft>
                <a:spcPts val="1200"/>
              </a:spcAft>
              <a:buAutoNum type="arabicPeriod" startAt="6"/>
            </a:pPr>
            <a:endParaRPr lang="en-US" sz="2200" dirty="0"/>
          </a:p>
          <a:p>
            <a:pPr marL="342900" indent="-342900">
              <a:spcAft>
                <a:spcPts val="1200"/>
              </a:spcAft>
              <a:buFont typeface="+mj-lt"/>
              <a:buAutoNum type="arabicPeriod"/>
            </a:pPr>
            <a:endParaRPr lang="en-US" sz="1600" b="1" dirty="0" smtClean="0"/>
          </a:p>
          <a:p>
            <a:pPr marL="342900" lvl="0" indent="-342900">
              <a:spcAft>
                <a:spcPts val="1200"/>
              </a:spcAft>
              <a:buFont typeface="+mj-lt"/>
              <a:buAutoNum type="arabicPeriod"/>
            </a:pPr>
            <a:endParaRPr lang="en-US" dirty="0"/>
          </a:p>
        </p:txBody>
      </p:sp>
      <p:pic>
        <p:nvPicPr>
          <p:cNvPr id="4" name="Content Placeholder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70812" y="3200400"/>
            <a:ext cx="3962400" cy="2641600"/>
          </a:xfrm>
          <a:prstGeom prst="rect">
            <a:avLst/>
          </a:prstGeom>
        </p:spPr>
      </p:pic>
    </p:spTree>
    <p:extLst>
      <p:ext uri="{BB962C8B-B14F-4D97-AF65-F5344CB8AC3E}">
        <p14:creationId xmlns:p14="http://schemas.microsoft.com/office/powerpoint/2010/main" val="2822588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Accomplishments</a:t>
            </a:r>
            <a:endParaRPr lang="en-US" dirty="0"/>
          </a:p>
        </p:txBody>
      </p:sp>
      <p:sp>
        <p:nvSpPr>
          <p:cNvPr id="3" name="Content Placeholder 2"/>
          <p:cNvSpPr>
            <a:spLocks noGrp="1"/>
          </p:cNvSpPr>
          <p:nvPr>
            <p:ph idx="1"/>
          </p:nvPr>
        </p:nvSpPr>
        <p:spPr>
          <a:xfrm>
            <a:off x="760412" y="800100"/>
            <a:ext cx="10793413" cy="5181600"/>
          </a:xfrm>
        </p:spPr>
        <p:txBody>
          <a:bodyPr>
            <a:noAutofit/>
          </a:bodyPr>
          <a:lstStyle/>
          <a:p>
            <a:pPr marL="457200" indent="-457200">
              <a:spcAft>
                <a:spcPts val="1200"/>
              </a:spcAft>
              <a:buAutoNum type="arabicPeriod"/>
            </a:pPr>
            <a:r>
              <a:rPr lang="en-US" sz="2000" b="1" dirty="0" smtClean="0"/>
              <a:t>We are improving </a:t>
            </a:r>
            <a:r>
              <a:rPr lang="en-US" sz="2000" b="1" dirty="0"/>
              <a:t>our disaster alert and </a:t>
            </a:r>
            <a:r>
              <a:rPr lang="en-US" sz="2000" b="1" dirty="0" smtClean="0"/>
              <a:t>warning systems to reach everyone</a:t>
            </a:r>
          </a:p>
          <a:p>
            <a:pPr marL="457200" indent="-457200">
              <a:spcAft>
                <a:spcPts val="1200"/>
              </a:spcAft>
              <a:buFont typeface="Arial"/>
              <a:buAutoNum type="arabicPeriod"/>
            </a:pPr>
            <a:r>
              <a:rPr lang="en-US" sz="2000" b="1" dirty="0" smtClean="0"/>
              <a:t>We are managing our environment and homes for wildfire.</a:t>
            </a:r>
          </a:p>
          <a:p>
            <a:pPr lvl="2">
              <a:spcAft>
                <a:spcPts val="1200"/>
              </a:spcAft>
            </a:pPr>
            <a:r>
              <a:rPr lang="en-US" sz="1600" dirty="0" smtClean="0"/>
              <a:t>Fuels </a:t>
            </a:r>
            <a:r>
              <a:rPr lang="en-US" sz="1600" dirty="0"/>
              <a:t>Reduction and Landscape Resiliency </a:t>
            </a:r>
            <a:r>
              <a:rPr lang="en-US" sz="1600" dirty="0" smtClean="0"/>
              <a:t>Campaign</a:t>
            </a:r>
          </a:p>
          <a:p>
            <a:pPr lvl="2">
              <a:spcAft>
                <a:spcPts val="1200"/>
              </a:spcAft>
            </a:pPr>
            <a:r>
              <a:rPr lang="en-US" sz="1600" dirty="0" smtClean="0"/>
              <a:t>Home hardening education through Sonoma </a:t>
            </a:r>
            <a:r>
              <a:rPr lang="en-US" sz="1600" dirty="0"/>
              <a:t>County Energy Independence Program (SCEIP) </a:t>
            </a:r>
          </a:p>
          <a:p>
            <a:pPr marL="457200" indent="-457200">
              <a:spcAft>
                <a:spcPts val="1200"/>
              </a:spcAft>
              <a:buFont typeface="Arial"/>
              <a:buAutoNum type="arabicPeriod"/>
            </a:pPr>
            <a:r>
              <a:rPr lang="en-US" sz="2000" b="1" dirty="0"/>
              <a:t>We have new early detection </a:t>
            </a:r>
            <a:r>
              <a:rPr lang="en-US" sz="2000" b="1" dirty="0" smtClean="0"/>
              <a:t>tools</a:t>
            </a:r>
          </a:p>
          <a:p>
            <a:pPr lvl="2">
              <a:spcAft>
                <a:spcPts val="1200"/>
              </a:spcAft>
            </a:pPr>
            <a:r>
              <a:rPr lang="en-US" sz="1600" dirty="0" smtClean="0"/>
              <a:t>Fire cameras</a:t>
            </a:r>
          </a:p>
          <a:p>
            <a:pPr lvl="2">
              <a:spcAft>
                <a:spcPts val="1200"/>
              </a:spcAft>
            </a:pPr>
            <a:r>
              <a:rPr lang="en-US" sz="1600" dirty="0"/>
              <a:t>S</a:t>
            </a:r>
            <a:r>
              <a:rPr lang="en-US" sz="1600" dirty="0" smtClean="0"/>
              <a:t>tream </a:t>
            </a:r>
            <a:r>
              <a:rPr lang="en-US" sz="1600" dirty="0"/>
              <a:t>and rain gauges </a:t>
            </a:r>
          </a:p>
          <a:p>
            <a:pPr marL="457200" indent="-457200">
              <a:spcAft>
                <a:spcPts val="1200"/>
              </a:spcAft>
              <a:buFont typeface="Arial"/>
              <a:buAutoNum type="arabicPeriod"/>
            </a:pPr>
            <a:r>
              <a:rPr lang="en-US" sz="2000" b="1" dirty="0" smtClean="0"/>
              <a:t>Expedited permits and amended ordinances to help property owners</a:t>
            </a:r>
          </a:p>
          <a:p>
            <a:pPr lvl="2">
              <a:spcAft>
                <a:spcPts val="1200"/>
              </a:spcAft>
            </a:pPr>
            <a:r>
              <a:rPr lang="en-US" sz="1600" dirty="0"/>
              <a:t>18% of rebuilds are </a:t>
            </a:r>
            <a:r>
              <a:rPr lang="en-US" sz="1600" dirty="0" smtClean="0"/>
              <a:t>complete; 68</a:t>
            </a:r>
            <a:r>
              <a:rPr lang="en-US" sz="1600" dirty="0"/>
              <a:t>% are somewhere in the process of rebuilding</a:t>
            </a:r>
          </a:p>
          <a:p>
            <a:pPr marL="457200" indent="-457200">
              <a:spcAft>
                <a:spcPts val="1200"/>
              </a:spcAft>
              <a:buFont typeface="Arial"/>
              <a:buAutoNum type="arabicPeriod"/>
            </a:pPr>
            <a:r>
              <a:rPr lang="en-US" sz="2000" b="1" dirty="0" smtClean="0"/>
              <a:t>Applying for external grants and funding</a:t>
            </a:r>
            <a:endParaRPr lang="en-US" sz="2000" dirty="0"/>
          </a:p>
          <a:p>
            <a:pPr marL="457200" indent="-457200">
              <a:spcAft>
                <a:spcPts val="1200"/>
              </a:spcAft>
              <a:buAutoNum type="arabicPeriod"/>
            </a:pPr>
            <a:endParaRPr lang="en-US" sz="2200" b="1" dirty="0" smtClean="0">
              <a:solidFill>
                <a:srgbClr val="003399"/>
              </a:solidFill>
            </a:endParaRPr>
          </a:p>
          <a:p>
            <a:pPr marL="342900" indent="-342900">
              <a:spcAft>
                <a:spcPts val="1200"/>
              </a:spcAft>
              <a:buAutoNum type="arabicPeriod" startAt="6"/>
            </a:pPr>
            <a:endParaRPr lang="en-US" sz="2200" dirty="0"/>
          </a:p>
          <a:p>
            <a:pPr marL="342900" indent="-342900">
              <a:spcAft>
                <a:spcPts val="1200"/>
              </a:spcAft>
              <a:buFont typeface="+mj-lt"/>
              <a:buAutoNum type="arabicPeriod"/>
            </a:pPr>
            <a:endParaRPr lang="en-US" sz="1600" b="1" dirty="0" smtClean="0"/>
          </a:p>
          <a:p>
            <a:pPr marL="342900" lvl="0" indent="-342900">
              <a:spcAft>
                <a:spcPts val="1200"/>
              </a:spcAft>
              <a:buFont typeface="+mj-lt"/>
              <a:buAutoNum type="arabicPeriod"/>
            </a:pPr>
            <a:endParaRPr lang="en-US" dirty="0"/>
          </a:p>
        </p:txBody>
      </p:sp>
    </p:spTree>
    <p:extLst>
      <p:ext uri="{BB962C8B-B14F-4D97-AF65-F5344CB8AC3E}">
        <p14:creationId xmlns:p14="http://schemas.microsoft.com/office/powerpoint/2010/main" val="3849839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131">
      <a:dk1>
        <a:srgbClr val="000000"/>
      </a:dk1>
      <a:lt1>
        <a:srgbClr val="FFFFFF"/>
      </a:lt1>
      <a:dk2>
        <a:srgbClr val="000000"/>
      </a:dk2>
      <a:lt2>
        <a:srgbClr val="FFFFFF"/>
      </a:lt2>
      <a:accent1>
        <a:srgbClr val="009999"/>
      </a:accent1>
      <a:accent2>
        <a:srgbClr val="235694"/>
      </a:accent2>
      <a:accent3>
        <a:srgbClr val="00622E"/>
      </a:accent3>
      <a:accent4>
        <a:srgbClr val="FA7F2D"/>
      </a:accent4>
      <a:accent5>
        <a:srgbClr val="663399"/>
      </a:accent5>
      <a:accent6>
        <a:srgbClr val="736666"/>
      </a:accent6>
      <a:hlink>
        <a:srgbClr val="0066FF"/>
      </a:hlink>
      <a:folHlink>
        <a:srgbClr val="666666"/>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DHS Comm text">
  <a:themeElements>
    <a:clrScheme name="Sonoma County Brand">
      <a:dk1>
        <a:sysClr val="windowText" lastClr="000000"/>
      </a:dk1>
      <a:lt1>
        <a:sysClr val="window" lastClr="FFFFFF"/>
      </a:lt1>
      <a:dk2>
        <a:srgbClr val="00675A"/>
      </a:dk2>
      <a:lt2>
        <a:srgbClr val="C59217"/>
      </a:lt2>
      <a:accent1>
        <a:srgbClr val="00675A"/>
      </a:accent1>
      <a:accent2>
        <a:srgbClr val="C59217"/>
      </a:accent2>
      <a:accent3>
        <a:srgbClr val="97233F"/>
      </a:accent3>
      <a:accent4>
        <a:srgbClr val="A3A86B"/>
      </a:accent4>
      <a:accent5>
        <a:srgbClr val="6C4D23"/>
      </a:accent5>
      <a:accent6>
        <a:srgbClr val="739ABC"/>
      </a:accent6>
      <a:hlink>
        <a:srgbClr val="002060"/>
      </a:hlink>
      <a:folHlink>
        <a:srgbClr val="D8D8D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Custom 131">
      <a:dk1>
        <a:srgbClr val="000000"/>
      </a:dk1>
      <a:lt1>
        <a:srgbClr val="FFFFFF"/>
      </a:lt1>
      <a:dk2>
        <a:srgbClr val="000000"/>
      </a:dk2>
      <a:lt2>
        <a:srgbClr val="FFFFFF"/>
      </a:lt2>
      <a:accent1>
        <a:srgbClr val="009999"/>
      </a:accent1>
      <a:accent2>
        <a:srgbClr val="235694"/>
      </a:accent2>
      <a:accent3>
        <a:srgbClr val="00622E"/>
      </a:accent3>
      <a:accent4>
        <a:srgbClr val="FA7F2D"/>
      </a:accent4>
      <a:accent5>
        <a:srgbClr val="663399"/>
      </a:accent5>
      <a:accent6>
        <a:srgbClr val="736666"/>
      </a:accent6>
      <a:hlink>
        <a:srgbClr val="0066FF"/>
      </a:hlink>
      <a:folHlink>
        <a:srgbClr val="666666"/>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12715</TotalTime>
  <Words>1890</Words>
  <Application>Microsoft Macintosh PowerPoint</Application>
  <PresentationFormat>Custom</PresentationFormat>
  <Paragraphs>140</Paragraphs>
  <Slides>13</Slides>
  <Notes>13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Calibri</vt:lpstr>
      <vt:lpstr>Century Gothic</vt:lpstr>
      <vt:lpstr>Mangal</vt:lpstr>
      <vt:lpstr>Arial</vt:lpstr>
      <vt:lpstr>Custom Design</vt:lpstr>
      <vt:lpstr>SCDHS Comm text</vt:lpstr>
      <vt:lpstr>1_Custom Design</vt:lpstr>
      <vt:lpstr>PowerPoint Presentation</vt:lpstr>
      <vt:lpstr>PowerPoint Presentation</vt:lpstr>
      <vt:lpstr>Recovery &amp; Resiliency Framework</vt:lpstr>
      <vt:lpstr>5 Strategy Areas</vt:lpstr>
      <vt:lpstr>Community Engagement </vt:lpstr>
      <vt:lpstr>Community Engagement </vt:lpstr>
      <vt:lpstr>2019 Top 10 Priority Projects</vt:lpstr>
      <vt:lpstr>2019 Top 10 Priority Projects</vt:lpstr>
      <vt:lpstr>Accomplishments</vt:lpstr>
      <vt:lpstr>PowerPoint Presentation</vt:lpstr>
      <vt:lpstr>PowerPoint Presentation</vt:lpstr>
      <vt:lpstr>Next Steps </vt:lpstr>
      <vt:lpstr>Office of Recovery &amp; Resiliency Contact Info </vt:lpstr>
    </vt:vector>
  </TitlesOfParts>
  <Company>Sonoma County</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Recommending a Strategy</dc:title>
  <dc:creator>Niki Berrocal</dc:creator>
  <cp:lastModifiedBy>Michael Gossman</cp:lastModifiedBy>
  <cp:revision>863</cp:revision>
  <cp:lastPrinted>2019-10-09T16:35:33Z</cp:lastPrinted>
  <dcterms:created xsi:type="dcterms:W3CDTF">2018-03-31T02:06:12Z</dcterms:created>
  <dcterms:modified xsi:type="dcterms:W3CDTF">2019-10-10T18:45:41Z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74069400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y fmtid="{D5CDD505-2E9C-101B-9397-08002B2CF9AE}" pid="12" name="_AdHocReviewCycleID">
    <vt:i4>1539483308</vt:i4>
  </property>
  <property fmtid="{D5CDD505-2E9C-101B-9397-08002B2CF9AE}" pid="13" name="_NewReviewCycle">
    <vt:lpwstr/>
  </property>
  <property fmtid="{D5CDD505-2E9C-101B-9397-08002B2CF9AE}" pid="14" name="_EmailSubject">
    <vt:lpwstr>CSAC Presentation</vt:lpwstr>
  </property>
  <property fmtid="{D5CDD505-2E9C-101B-9397-08002B2CF9AE}" pid="15" name="_AuthorEmail">
    <vt:lpwstr>Hannah.Euser@sonoma-county.org</vt:lpwstr>
  </property>
  <property fmtid="{D5CDD505-2E9C-101B-9397-08002B2CF9AE}" pid="16" name="_AuthorEmailDisplayName">
    <vt:lpwstr>Hannah Euser</vt:lpwstr>
  </property>
  <property fmtid="{D5CDD505-2E9C-101B-9397-08002B2CF9AE}" pid="17" name="_PreviousAdHocReviewCycleID">
    <vt:i4>2049930128</vt:i4>
  </property>
</Properties>
</file>