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6" r:id="rId8"/>
    <p:sldId id="267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13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D62E-C251-4E20-8F7C-3016E1630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4AC96-9DFD-4A4B-8530-5B550706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57E17-5D7E-4F36-B5F9-49825A66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B4BB4-FB7F-499D-BC52-D84F35C9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6FC91-F094-4F59-977C-5DC1B628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FDC36-B3DB-4A04-9605-D8D166F82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18079-87BB-4F0E-8E52-23AE3D51D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3CA61-66E8-440E-BE58-31BECAE6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A6D00-EDE6-4BED-B80B-933B2614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75C98-C823-4506-AE9F-FA49ACAE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99955-7067-4A1E-BA4B-9A2631411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799B9-9DBF-48B0-9C49-C7A894CA8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4F1D-59D3-4645-B52C-EC3FF0CA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E812F-E817-4A24-BEE3-F06D2F94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2C785-523F-4AB3-B2B2-C666A3DF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7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C701-F9C3-438A-9FB1-9BFE8189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0393F-3B8A-441C-8410-22DAC974B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04FE2-72D5-4351-B130-818AF67B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A8EAE-CB6A-4B5C-960D-425DFF08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9263-A055-42FE-A102-7B516C73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0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6EFB-E30D-4C3D-8050-04DB705A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31583-6F1E-474B-BF74-4BD7DC143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E9200-F63D-490D-A59D-48024CA9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1A5A1-7FE4-403D-BA2E-0F75F39C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8EDAC-0CC5-43BB-A9B9-D8694EC4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58F0-89C4-4D72-969F-1530086DF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E88B4-229B-4899-8F06-A5416CB69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315AE-E8DE-4C01-901B-CBA17F2FF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D8650-3953-4712-901E-B6C1CFEA0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5C8B2-0B14-4F07-9A9D-E1666F699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61C9-9B40-4059-8973-1729B87C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8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3058-C98E-48CF-9EDF-44AB4567E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346B7-5A24-4A37-88D2-285B9DD78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80A00-6FA1-4507-B42C-D65D90741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DC4C2-2182-49E5-BD44-A3DF614B4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C892D4-A4A2-4819-991D-AEF4A50EF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7A2461-ECC1-4CEC-9869-4B6DD826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174C9-5074-4121-AABF-BDBD36FA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35C38-318B-432A-ACD1-58AB586EC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AED5B-452F-4689-B1C2-AE014470F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7779C-3CC2-4CB9-B29F-019C414E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E7FFF-CC5B-4179-8DB5-16C86F6F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A61A9-B528-4793-9A06-36C48B42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8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5B3E10-074F-4383-B2C8-DA454ABE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2BDCB-83A5-44AF-844C-F0C0F297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FA21A-C9EE-423A-A0BB-2F141CB2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7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20EA-9A27-40F9-AFC2-F3B5EE13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DE61D-1F49-4CD2-9743-5B35FDD1B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3E063-4204-486A-BA19-008732BE5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B5348-1197-4A19-A1EE-6E5C0610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5E0A6-7440-429F-86AA-7A8E2E78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92DB6-4A87-4607-8C2B-8E547F19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6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9B3E-12DD-4BA9-B44A-29B1801F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1F065-E6C3-44C1-BCB8-95CB90390D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53E60-22A2-44EF-9BF0-2DD0D71BA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40B0E-9987-4835-BFFA-2703BDA0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268A4-B96B-46F9-9159-37B46AD70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21B82-E1C0-4E6B-9FA0-EF028F36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1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8482C1-A351-4389-A47E-84458509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2DD78-CBA8-4A9E-A515-40E822656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0F281-13C1-4FB2-AF10-74E7884A8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761B5-ABA9-41AC-BC19-ED098EB34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CDAF3-AEE3-4870-8F7D-3B5271736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8FBF3317-FF4D-4276-ACF6-595E56350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008694"/>
            <a:ext cx="7010400" cy="3938571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255010" y="2007647"/>
            <a:ext cx="6291580" cy="1270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900"/>
              </a:lnSpc>
              <a:spcBef>
                <a:spcPts val="95"/>
              </a:spcBef>
            </a:pPr>
            <a:r>
              <a:rPr sz="4300" b="0" spc="-5" dirty="0">
                <a:latin typeface="Tw Cen MT"/>
                <a:cs typeface="Tw Cen MT"/>
              </a:rPr>
              <a:t>2-1-1 </a:t>
            </a:r>
            <a:r>
              <a:rPr sz="4300" b="0" spc="-10" dirty="0">
                <a:latin typeface="Tw Cen MT"/>
                <a:cs typeface="Tw Cen MT"/>
              </a:rPr>
              <a:t>VENTURA </a:t>
            </a:r>
            <a:r>
              <a:rPr sz="4300" b="0" spc="-5" dirty="0">
                <a:latin typeface="Tw Cen MT"/>
                <a:cs typeface="Tw Cen MT"/>
              </a:rPr>
              <a:t>&amp; DISASTER</a:t>
            </a:r>
            <a:endParaRPr sz="4300" dirty="0">
              <a:latin typeface="Tw Cen MT"/>
              <a:cs typeface="Tw Cen MT"/>
            </a:endParaRPr>
          </a:p>
          <a:p>
            <a:pPr marL="3175" algn="ctr">
              <a:lnSpc>
                <a:spcPts val="4900"/>
              </a:lnSpc>
            </a:pPr>
            <a:r>
              <a:rPr sz="4300" b="0" spc="-15" dirty="0">
                <a:latin typeface="Tw Cen MT"/>
                <a:cs typeface="Tw Cen MT"/>
              </a:rPr>
              <a:t>ASSISTANCE</a:t>
            </a:r>
            <a:endParaRPr sz="4300" dirty="0">
              <a:latin typeface="Tw Cen MT"/>
              <a:cs typeface="Tw Cen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31682" y="6037262"/>
            <a:ext cx="8433435" cy="820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w Cen MT"/>
                <a:cs typeface="Tw Cen MT"/>
              </a:rPr>
              <a:t>ERIK </a:t>
            </a:r>
            <a:r>
              <a:rPr sz="2000" spc="-15" dirty="0">
                <a:latin typeface="Tw Cen MT"/>
                <a:cs typeface="Tw Cen MT"/>
              </a:rPr>
              <a:t>STERNAD, </a:t>
            </a:r>
            <a:r>
              <a:rPr sz="2000" dirty="0">
                <a:latin typeface="Tw Cen MT"/>
                <a:cs typeface="Tw Cen MT"/>
              </a:rPr>
              <a:t>EXECUTIVE </a:t>
            </a:r>
            <a:r>
              <a:rPr sz="2000" spc="-5" dirty="0">
                <a:latin typeface="Tw Cen MT"/>
                <a:cs typeface="Tw Cen MT"/>
              </a:rPr>
              <a:t>DIRECTO</a:t>
            </a:r>
            <a:r>
              <a:rPr lang="en-US" sz="2000" spc="-5" dirty="0">
                <a:latin typeface="Tw Cen MT"/>
                <a:cs typeface="Tw Cen MT"/>
              </a:rPr>
              <a:t>R - </a:t>
            </a:r>
            <a:r>
              <a:rPr sz="2000" spc="-20" dirty="0">
                <a:latin typeface="Tw Cen MT"/>
                <a:cs typeface="Tw Cen MT"/>
              </a:rPr>
              <a:t>INTERFACE </a:t>
            </a:r>
            <a:r>
              <a:rPr sz="2000" dirty="0">
                <a:latin typeface="Tw Cen MT"/>
                <a:cs typeface="Tw Cen MT"/>
              </a:rPr>
              <a:t>CHILDREN &amp; </a:t>
            </a:r>
            <a:r>
              <a:rPr sz="2000" spc="-30" dirty="0">
                <a:latin typeface="Tw Cen MT"/>
                <a:cs typeface="Tw Cen MT"/>
              </a:rPr>
              <a:t>FAMILY</a:t>
            </a:r>
            <a:r>
              <a:rPr sz="2000" spc="-2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SERVICES</a:t>
            </a:r>
            <a:endParaRPr sz="20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endParaRPr sz="2000" dirty="0">
              <a:latin typeface="Tw Cen MT"/>
              <a:cs typeface="Tw Cen MT"/>
            </a:endParaRPr>
          </a:p>
        </p:txBody>
      </p:sp>
      <p:sp>
        <p:nvSpPr>
          <p:cNvPr id="14" name="AutoShape 2" descr="Image result for thomas fire map">
            <a:extLst>
              <a:ext uri="{FF2B5EF4-FFF2-40B4-BE49-F238E27FC236}">
                <a16:creationId xmlns:a16="http://schemas.microsoft.com/office/drawing/2014/main" id="{D7622A07-1A4E-416B-9E49-26F98EDFB3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766F0DF-130C-4186-89A5-E78972BF5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376" y="304800"/>
            <a:ext cx="2200847" cy="14814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4357115" y="0"/>
            <a:ext cx="4448555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21258" y="2469642"/>
            <a:ext cx="31972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615" marR="5080" indent="-8255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latin typeface="Tw Cen MT"/>
                <a:cs typeface="Tw Cen MT"/>
              </a:rPr>
              <a:t>Interface </a:t>
            </a:r>
            <a:r>
              <a:rPr sz="4000" b="0" spc="-5" dirty="0">
                <a:latin typeface="Tw Cen MT"/>
                <a:cs typeface="Tw Cen MT"/>
              </a:rPr>
              <a:t>2-1-1  </a:t>
            </a:r>
            <a:r>
              <a:rPr sz="4000" b="0" spc="-30" dirty="0">
                <a:latin typeface="Tw Cen MT"/>
                <a:cs typeface="Tw Cen MT"/>
              </a:rPr>
              <a:t>Coverage</a:t>
            </a:r>
            <a:r>
              <a:rPr sz="4000" b="0" spc="-65" dirty="0">
                <a:latin typeface="Tw Cen MT"/>
                <a:cs typeface="Tw Cen MT"/>
              </a:rPr>
              <a:t> </a:t>
            </a:r>
            <a:r>
              <a:rPr sz="4000" b="0" spc="-5" dirty="0">
                <a:latin typeface="Tw Cen MT"/>
                <a:cs typeface="Tw Cen MT"/>
              </a:rPr>
              <a:t>Map</a:t>
            </a:r>
            <a:endParaRPr sz="4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8645" y="127254"/>
            <a:ext cx="7327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Tw Cen MT"/>
                <a:cs typeface="Tw Cen MT"/>
              </a:rPr>
              <a:t>2-1-1 </a:t>
            </a:r>
            <a:r>
              <a:rPr sz="2800" b="0" spc="-10" dirty="0">
                <a:latin typeface="Tw Cen MT"/>
                <a:cs typeface="Tw Cen MT"/>
              </a:rPr>
              <a:t>VENTURA </a:t>
            </a:r>
            <a:r>
              <a:rPr sz="2800" b="0" spc="-5" dirty="0">
                <a:latin typeface="Tw Cen MT"/>
                <a:cs typeface="Tw Cen MT"/>
              </a:rPr>
              <a:t>2017 DISASTER RESPONSE</a:t>
            </a:r>
            <a:r>
              <a:rPr sz="2800" b="0" spc="80" dirty="0">
                <a:latin typeface="Tw Cen MT"/>
                <a:cs typeface="Tw Cen MT"/>
              </a:rPr>
              <a:t> </a:t>
            </a:r>
            <a:r>
              <a:rPr sz="2800" b="0" spc="-5" dirty="0">
                <a:latin typeface="Tw Cen MT"/>
                <a:cs typeface="Tw Cen MT"/>
              </a:rPr>
              <a:t>AREAS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8827" y="534161"/>
            <a:ext cx="2908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w Cen MT"/>
                <a:cs typeface="Tw Cen MT"/>
              </a:rPr>
              <a:t>(27K DISASTER CALLS &amp;</a:t>
            </a:r>
            <a:r>
              <a:rPr sz="1800" spc="-125" dirty="0">
                <a:latin typeface="Tw Cen MT"/>
                <a:cs typeface="Tw Cen MT"/>
              </a:rPr>
              <a:t> </a:t>
            </a:r>
            <a:r>
              <a:rPr sz="1800" dirty="0">
                <a:latin typeface="Tw Cen MT"/>
                <a:cs typeface="Tw Cen MT"/>
              </a:rPr>
              <a:t>TEXTS)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5622" y="1269619"/>
            <a:ext cx="1541145" cy="0"/>
          </a:xfrm>
          <a:custGeom>
            <a:avLst/>
            <a:gdLst/>
            <a:ahLst/>
            <a:cxnLst/>
            <a:rect l="l" t="t" r="r" b="b"/>
            <a:pathLst>
              <a:path w="1541145">
                <a:moveTo>
                  <a:pt x="0" y="0"/>
                </a:moveTo>
                <a:lnTo>
                  <a:pt x="1540764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4450" y="934974"/>
            <a:ext cx="460375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SzPct val="123913"/>
              <a:buFont typeface="Arial"/>
              <a:buChar char="•"/>
              <a:tabLst>
                <a:tab pos="241300" algn="l"/>
              </a:tabLst>
            </a:pPr>
            <a:r>
              <a:rPr sz="2300" b="1" spc="0" dirty="0">
                <a:latin typeface="Tw Cen MT"/>
                <a:cs typeface="Tw Cen MT"/>
              </a:rPr>
              <a:t>January 12</a:t>
            </a:r>
            <a:r>
              <a:rPr sz="2250" b="1" spc="0" baseline="25925" dirty="0">
                <a:latin typeface="Tw Cen MT"/>
                <a:cs typeface="Tw Cen MT"/>
              </a:rPr>
              <a:t>th </a:t>
            </a:r>
            <a:r>
              <a:rPr sz="2300" spc="-30" dirty="0">
                <a:latin typeface="Tw Cen MT"/>
                <a:cs typeface="Tw Cen MT"/>
              </a:rPr>
              <a:t>Pajaro </a:t>
            </a:r>
            <a:r>
              <a:rPr sz="2300" spc="-10" dirty="0">
                <a:latin typeface="Tw Cen MT"/>
                <a:cs typeface="Tw Cen MT"/>
              </a:rPr>
              <a:t>River </a:t>
            </a:r>
            <a:r>
              <a:rPr sz="2300" spc="-5" dirty="0">
                <a:latin typeface="Tw Cen MT"/>
                <a:cs typeface="Tw Cen MT"/>
              </a:rPr>
              <a:t>flooding</a:t>
            </a:r>
            <a:r>
              <a:rPr sz="2300" spc="-235" dirty="0">
                <a:latin typeface="Tw Cen MT"/>
                <a:cs typeface="Tw Cen MT"/>
              </a:rPr>
              <a:t> </a:t>
            </a:r>
            <a:r>
              <a:rPr sz="2300" spc="-5" dirty="0">
                <a:latin typeface="Tw Cen MT"/>
                <a:cs typeface="Tw Cen MT"/>
              </a:rPr>
              <a:t>in</a:t>
            </a:r>
            <a:endParaRPr sz="23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3050" y="1320545"/>
            <a:ext cx="4084954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Tw Cen MT"/>
                <a:cs typeface="Tw Cen MT"/>
              </a:rPr>
              <a:t>Santa </a:t>
            </a:r>
            <a:r>
              <a:rPr sz="2300" spc="5" dirty="0">
                <a:latin typeface="Tw Cen MT"/>
                <a:cs typeface="Tw Cen MT"/>
              </a:rPr>
              <a:t>Cruz </a:t>
            </a:r>
            <a:r>
              <a:rPr sz="2300" dirty="0">
                <a:latin typeface="Tw Cen MT"/>
                <a:cs typeface="Tw Cen MT"/>
              </a:rPr>
              <a:t>and </a:t>
            </a:r>
            <a:r>
              <a:rPr sz="2300" spc="-15" dirty="0">
                <a:latin typeface="Tw Cen MT"/>
                <a:cs typeface="Tw Cen MT"/>
              </a:rPr>
              <a:t>Monterey</a:t>
            </a:r>
            <a:r>
              <a:rPr sz="2300" spc="-20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Counties</a:t>
            </a:r>
            <a:endParaRPr sz="2300">
              <a:latin typeface="Tw Cen MT"/>
              <a:cs typeface="Tw Cen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55622" y="2167254"/>
            <a:ext cx="1541145" cy="0"/>
          </a:xfrm>
          <a:custGeom>
            <a:avLst/>
            <a:gdLst/>
            <a:ahLst/>
            <a:cxnLst/>
            <a:rect l="l" t="t" r="r" b="b"/>
            <a:pathLst>
              <a:path w="1541145">
                <a:moveTo>
                  <a:pt x="0" y="0"/>
                </a:moveTo>
                <a:lnTo>
                  <a:pt x="1540764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4450" y="1832305"/>
            <a:ext cx="425513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SzPct val="123913"/>
              <a:buFont typeface="Arial"/>
              <a:buChar char="•"/>
              <a:tabLst>
                <a:tab pos="241300" algn="l"/>
                <a:tab pos="1937385" algn="l"/>
              </a:tabLst>
            </a:pPr>
            <a:r>
              <a:rPr sz="2300" b="1" spc="0" dirty="0">
                <a:latin typeface="Tw Cen MT"/>
                <a:cs typeface="Tw Cen MT"/>
              </a:rPr>
              <a:t>January</a:t>
            </a:r>
            <a:r>
              <a:rPr sz="2300" b="1" spc="10" dirty="0">
                <a:latin typeface="Tw Cen MT"/>
                <a:cs typeface="Tw Cen MT"/>
              </a:rPr>
              <a:t> </a:t>
            </a:r>
            <a:r>
              <a:rPr sz="2300" b="1" spc="0" dirty="0">
                <a:latin typeface="Tw Cen MT"/>
                <a:cs typeface="Tw Cen MT"/>
              </a:rPr>
              <a:t>20</a:t>
            </a:r>
            <a:r>
              <a:rPr sz="2250" b="1" spc="0" baseline="25925" dirty="0">
                <a:latin typeface="Tw Cen MT"/>
                <a:cs typeface="Tw Cen MT"/>
              </a:rPr>
              <a:t>th	</a:t>
            </a:r>
            <a:r>
              <a:rPr sz="2300" dirty="0">
                <a:latin typeface="Tw Cen MT"/>
                <a:cs typeface="Tw Cen MT"/>
              </a:rPr>
              <a:t>San </a:t>
            </a:r>
            <a:r>
              <a:rPr sz="2300" spc="-5" dirty="0">
                <a:latin typeface="Tw Cen MT"/>
                <a:cs typeface="Tw Cen MT"/>
              </a:rPr>
              <a:t>Joaquin</a:t>
            </a:r>
            <a:r>
              <a:rPr sz="2300" spc="-45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County</a:t>
            </a:r>
          </a:p>
        </p:txBody>
      </p:sp>
      <p:sp>
        <p:nvSpPr>
          <p:cNvPr id="9" name="object 9"/>
          <p:cNvSpPr/>
          <p:nvPr/>
        </p:nvSpPr>
        <p:spPr>
          <a:xfrm>
            <a:off x="1555622" y="3064891"/>
            <a:ext cx="1594485" cy="0"/>
          </a:xfrm>
          <a:custGeom>
            <a:avLst/>
            <a:gdLst/>
            <a:ahLst/>
            <a:cxnLst/>
            <a:rect l="l" t="t" r="r" b="b"/>
            <a:pathLst>
              <a:path w="1594485">
                <a:moveTo>
                  <a:pt x="0" y="0"/>
                </a:moveTo>
                <a:lnTo>
                  <a:pt x="1594104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14450" y="2148209"/>
            <a:ext cx="4608830" cy="97345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655"/>
              </a:spcBef>
            </a:pPr>
            <a:r>
              <a:rPr sz="2300" spc="-10" dirty="0">
                <a:latin typeface="Tw Cen MT"/>
                <a:cs typeface="Tw Cen MT"/>
              </a:rPr>
              <a:t>Levee </a:t>
            </a:r>
            <a:r>
              <a:rPr sz="2300" spc="10" dirty="0">
                <a:latin typeface="Tw Cen MT"/>
                <a:cs typeface="Tw Cen MT"/>
              </a:rPr>
              <a:t>Breach </a:t>
            </a:r>
            <a:r>
              <a:rPr sz="2300" dirty="0">
                <a:latin typeface="Tw Cen MT"/>
                <a:cs typeface="Tw Cen MT"/>
              </a:rPr>
              <a:t>near</a:t>
            </a:r>
            <a:r>
              <a:rPr sz="2300" spc="-15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Manteca</a:t>
            </a:r>
          </a:p>
          <a:p>
            <a:pPr marL="241300" indent="-228600">
              <a:lnSpc>
                <a:spcPct val="100000"/>
              </a:lnSpc>
              <a:spcBef>
                <a:spcPts val="1270"/>
              </a:spcBef>
              <a:buSzPct val="123913"/>
              <a:buFont typeface="Arial"/>
              <a:buChar char="•"/>
              <a:tabLst>
                <a:tab pos="241300" algn="l"/>
              </a:tabLst>
            </a:pPr>
            <a:r>
              <a:rPr sz="2300" b="1" spc="0" dirty="0">
                <a:latin typeface="Tw Cen MT"/>
                <a:cs typeface="Tw Cen MT"/>
              </a:rPr>
              <a:t>January </a:t>
            </a:r>
            <a:r>
              <a:rPr sz="2300" b="1" spc="5" dirty="0">
                <a:latin typeface="Tw Cen MT"/>
                <a:cs typeface="Tw Cen MT"/>
              </a:rPr>
              <a:t>22</a:t>
            </a:r>
            <a:r>
              <a:rPr sz="2250" b="1" spc="7" baseline="25925" dirty="0">
                <a:latin typeface="Tw Cen MT"/>
                <a:cs typeface="Tw Cen MT"/>
              </a:rPr>
              <a:t>nd </a:t>
            </a:r>
            <a:r>
              <a:rPr sz="2300" spc="-15" dirty="0">
                <a:latin typeface="Tw Cen MT"/>
                <a:cs typeface="Tw Cen MT"/>
              </a:rPr>
              <a:t>Orange </a:t>
            </a:r>
            <a:r>
              <a:rPr sz="2300" spc="-5" dirty="0">
                <a:latin typeface="Tw Cen MT"/>
                <a:cs typeface="Tw Cen MT"/>
              </a:rPr>
              <a:t>County</a:t>
            </a:r>
            <a:r>
              <a:rPr sz="2300" spc="-215" dirty="0">
                <a:latin typeface="Tw Cen MT"/>
                <a:cs typeface="Tw Cen MT"/>
              </a:rPr>
              <a:t> </a:t>
            </a:r>
            <a:r>
              <a:rPr sz="2300" spc="-10" dirty="0">
                <a:latin typeface="Tw Cen MT"/>
                <a:cs typeface="Tw Cen MT"/>
              </a:rPr>
              <a:t>Severe</a:t>
            </a:r>
            <a:endParaRPr sz="2300" dirty="0">
              <a:latin typeface="Tw Cen MT"/>
              <a:cs typeface="Tw Cen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55622" y="3964051"/>
            <a:ext cx="1629410" cy="0"/>
          </a:xfrm>
          <a:custGeom>
            <a:avLst/>
            <a:gdLst/>
            <a:ahLst/>
            <a:cxnLst/>
            <a:rect l="l" t="t" r="r" b="b"/>
            <a:pathLst>
              <a:path w="1629410">
                <a:moveTo>
                  <a:pt x="0" y="0"/>
                </a:moveTo>
                <a:lnTo>
                  <a:pt x="1629156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14450" y="3044423"/>
            <a:ext cx="3503929" cy="97726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665"/>
              </a:spcBef>
            </a:pPr>
            <a:r>
              <a:rPr sz="2300" spc="-25" dirty="0">
                <a:latin typeface="Tw Cen MT"/>
                <a:cs typeface="Tw Cen MT"/>
              </a:rPr>
              <a:t>Weather</a:t>
            </a:r>
            <a:endParaRPr sz="2300" dirty="0">
              <a:latin typeface="Tw Cen MT"/>
              <a:cs typeface="Tw Cen MT"/>
            </a:endParaRPr>
          </a:p>
          <a:p>
            <a:pPr marL="241300" indent="-228600">
              <a:lnSpc>
                <a:spcPct val="100000"/>
              </a:lnSpc>
              <a:spcBef>
                <a:spcPts val="1290"/>
              </a:spcBef>
              <a:buSzPct val="123913"/>
              <a:buFont typeface="Arial"/>
              <a:buChar char="•"/>
              <a:tabLst>
                <a:tab pos="241300" algn="l"/>
              </a:tabLst>
            </a:pPr>
            <a:r>
              <a:rPr sz="2300" b="1" dirty="0">
                <a:latin typeface="Tw Cen MT"/>
                <a:cs typeface="Tw Cen MT"/>
              </a:rPr>
              <a:t>Feburary </a:t>
            </a:r>
            <a:r>
              <a:rPr sz="2300" b="1" spc="0" dirty="0">
                <a:latin typeface="Tw Cen MT"/>
                <a:cs typeface="Tw Cen MT"/>
              </a:rPr>
              <a:t>12</a:t>
            </a:r>
            <a:r>
              <a:rPr sz="2250" b="1" spc="0" baseline="25925" dirty="0">
                <a:latin typeface="Tw Cen MT"/>
                <a:cs typeface="Tw Cen MT"/>
              </a:rPr>
              <a:t>th </a:t>
            </a:r>
            <a:r>
              <a:rPr sz="2300" spc="-5" dirty="0">
                <a:latin typeface="Tw Cen MT"/>
                <a:cs typeface="Tw Cen MT"/>
              </a:rPr>
              <a:t>Oroville</a:t>
            </a:r>
            <a:r>
              <a:rPr sz="2300" spc="-270" dirty="0">
                <a:latin typeface="Tw Cen MT"/>
                <a:cs typeface="Tw Cen MT"/>
              </a:rPr>
              <a:t> </a:t>
            </a:r>
            <a:r>
              <a:rPr sz="2300" spc="-5" dirty="0">
                <a:latin typeface="Tw Cen MT"/>
                <a:cs typeface="Tw Cen MT"/>
              </a:rPr>
              <a:t>Dam</a:t>
            </a:r>
            <a:endParaRPr sz="2300" dirty="0">
              <a:latin typeface="Tw Cen MT"/>
              <a:cs typeface="Tw Cen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43050" y="4015485"/>
            <a:ext cx="135509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latin typeface="Tw Cen MT"/>
                <a:cs typeface="Tw Cen MT"/>
              </a:rPr>
              <a:t>E</a:t>
            </a:r>
            <a:r>
              <a:rPr sz="2300" spc="-55" dirty="0">
                <a:latin typeface="Tw Cen MT"/>
                <a:cs typeface="Tw Cen MT"/>
              </a:rPr>
              <a:t>v</a:t>
            </a:r>
            <a:r>
              <a:rPr sz="2300" dirty="0">
                <a:latin typeface="Tw Cen MT"/>
                <a:cs typeface="Tw Cen MT"/>
              </a:rPr>
              <a:t>acuations</a:t>
            </a:r>
            <a:endParaRPr sz="2300">
              <a:latin typeface="Tw Cen MT"/>
              <a:cs typeface="Tw Cen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55622" y="6144844"/>
            <a:ext cx="1632585" cy="0"/>
          </a:xfrm>
          <a:custGeom>
            <a:avLst/>
            <a:gdLst/>
            <a:ahLst/>
            <a:cxnLst/>
            <a:rect l="l" t="t" r="r" b="b"/>
            <a:pathLst>
              <a:path w="1632585">
                <a:moveTo>
                  <a:pt x="0" y="0"/>
                </a:moveTo>
                <a:lnTo>
                  <a:pt x="1632203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14450" y="4879085"/>
            <a:ext cx="4597400" cy="132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>
              <a:lnSpc>
                <a:spcPct val="110000"/>
              </a:lnSpc>
              <a:spcBef>
                <a:spcPts val="100"/>
              </a:spcBef>
            </a:pPr>
            <a:r>
              <a:rPr sz="2300" spc="-5" dirty="0">
                <a:latin typeface="Tw Cen MT"/>
                <a:cs typeface="Tw Cen MT"/>
              </a:rPr>
              <a:t>residents in </a:t>
            </a:r>
            <a:r>
              <a:rPr sz="2300" dirty="0">
                <a:latin typeface="Tw Cen MT"/>
                <a:cs typeface="Tw Cen MT"/>
              </a:rPr>
              <a:t>the city of </a:t>
            </a:r>
            <a:r>
              <a:rPr sz="2300" spc="-15" dirty="0">
                <a:latin typeface="Tw Cen MT"/>
                <a:cs typeface="Tw Cen MT"/>
              </a:rPr>
              <a:t>Tranquility </a:t>
            </a:r>
            <a:r>
              <a:rPr sz="2300" dirty="0">
                <a:latin typeface="Tw Cen MT"/>
                <a:cs typeface="Tw Cen MT"/>
              </a:rPr>
              <a:t>due  to threat </a:t>
            </a:r>
            <a:r>
              <a:rPr sz="2300" spc="-15" dirty="0">
                <a:latin typeface="Tw Cen MT"/>
                <a:cs typeface="Tw Cen MT"/>
              </a:rPr>
              <a:t>from </a:t>
            </a:r>
            <a:r>
              <a:rPr sz="2300" dirty="0">
                <a:latin typeface="Tw Cen MT"/>
                <a:cs typeface="Tw Cen MT"/>
              </a:rPr>
              <a:t>a </a:t>
            </a:r>
            <a:r>
              <a:rPr sz="2300" spc="-15" dirty="0">
                <a:latin typeface="Tw Cen MT"/>
                <a:cs typeface="Tw Cen MT"/>
              </a:rPr>
              <a:t>levee</a:t>
            </a:r>
            <a:r>
              <a:rPr sz="2300" dirty="0">
                <a:latin typeface="Tw Cen MT"/>
                <a:cs typeface="Tw Cen MT"/>
              </a:rPr>
              <a:t> </a:t>
            </a:r>
            <a:r>
              <a:rPr sz="2300" spc="10" dirty="0">
                <a:latin typeface="Tw Cen MT"/>
                <a:cs typeface="Tw Cen MT"/>
              </a:rPr>
              <a:t>breach</a:t>
            </a:r>
            <a:endParaRPr sz="2300">
              <a:latin typeface="Tw Cen MT"/>
              <a:cs typeface="Tw Cen MT"/>
            </a:endParaRPr>
          </a:p>
          <a:p>
            <a:pPr marL="241300" indent="-228600">
              <a:lnSpc>
                <a:spcPct val="100000"/>
              </a:lnSpc>
              <a:spcBef>
                <a:spcPts val="1270"/>
              </a:spcBef>
              <a:buSzPct val="123913"/>
              <a:buFont typeface="Arial"/>
              <a:buChar char="•"/>
              <a:tabLst>
                <a:tab pos="241300" algn="l"/>
              </a:tabLst>
            </a:pPr>
            <a:r>
              <a:rPr sz="2300" b="1" spc="0" dirty="0">
                <a:latin typeface="Tw Cen MT"/>
                <a:cs typeface="Tw Cen MT"/>
              </a:rPr>
              <a:t>February 20</a:t>
            </a:r>
            <a:r>
              <a:rPr sz="2250" b="1" spc="0" baseline="25925" dirty="0">
                <a:latin typeface="Tw Cen MT"/>
                <a:cs typeface="Tw Cen MT"/>
              </a:rPr>
              <a:t>th </a:t>
            </a:r>
            <a:r>
              <a:rPr sz="2300" spc="-15" dirty="0">
                <a:latin typeface="Tw Cen MT"/>
                <a:cs typeface="Tw Cen MT"/>
              </a:rPr>
              <a:t>Monterey </a:t>
            </a:r>
            <a:r>
              <a:rPr sz="2300" dirty="0">
                <a:latin typeface="Tw Cen MT"/>
                <a:cs typeface="Tw Cen MT"/>
              </a:rPr>
              <a:t>Wind</a:t>
            </a:r>
            <a:r>
              <a:rPr sz="2300" spc="-195" dirty="0">
                <a:latin typeface="Tw Cen MT"/>
                <a:cs typeface="Tw Cen MT"/>
              </a:rPr>
              <a:t> </a:t>
            </a:r>
            <a:r>
              <a:rPr sz="2300" spc="0" dirty="0">
                <a:latin typeface="Tw Cen MT"/>
                <a:cs typeface="Tw Cen MT"/>
              </a:rPr>
              <a:t>Storm</a:t>
            </a:r>
            <a:endParaRPr sz="2300">
              <a:latin typeface="Tw Cen MT"/>
              <a:cs typeface="Tw Cen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3050" y="6196380"/>
            <a:ext cx="155956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Tw Cen MT"/>
                <a:cs typeface="Tw Cen MT"/>
              </a:rPr>
              <a:t>and</a:t>
            </a:r>
            <a:r>
              <a:rPr sz="2300" spc="-65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Flooding</a:t>
            </a:r>
            <a:endParaRPr sz="2300">
              <a:latin typeface="Tw Cen MT"/>
              <a:cs typeface="Tw Cen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90918" y="1229233"/>
            <a:ext cx="962025" cy="0"/>
          </a:xfrm>
          <a:custGeom>
            <a:avLst/>
            <a:gdLst/>
            <a:ahLst/>
            <a:cxnLst/>
            <a:rect l="l" t="t" r="r" b="b"/>
            <a:pathLst>
              <a:path w="962025">
                <a:moveTo>
                  <a:pt x="0" y="0"/>
                </a:moveTo>
                <a:lnTo>
                  <a:pt x="96164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278626" y="922782"/>
            <a:ext cx="426593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indent="-299720">
              <a:lnSpc>
                <a:spcPct val="100000"/>
              </a:lnSpc>
              <a:spcBef>
                <a:spcPts val="100"/>
              </a:spcBef>
              <a:buSzPct val="123809"/>
              <a:buFont typeface="Arial"/>
              <a:buChar char="•"/>
              <a:tabLst>
                <a:tab pos="312420" algn="l"/>
                <a:tab pos="313055" algn="l"/>
                <a:tab pos="1274445" algn="l"/>
              </a:tabLst>
            </a:pPr>
            <a:r>
              <a:rPr sz="2100" b="1" dirty="0">
                <a:latin typeface="Tw Cen MT"/>
                <a:cs typeface="Tw Cen MT"/>
              </a:rPr>
              <a:t>July</a:t>
            </a:r>
            <a:r>
              <a:rPr sz="2100" b="1" spc="10" dirty="0">
                <a:latin typeface="Tw Cen MT"/>
                <a:cs typeface="Tw Cen MT"/>
              </a:rPr>
              <a:t> </a:t>
            </a:r>
            <a:r>
              <a:rPr sz="2100" b="1" spc="-5" dirty="0">
                <a:latin typeface="Tw Cen MT"/>
                <a:cs typeface="Tw Cen MT"/>
              </a:rPr>
              <a:t>7</a:t>
            </a:r>
            <a:r>
              <a:rPr sz="2100" b="1" spc="-7" baseline="25793" dirty="0">
                <a:latin typeface="Tw Cen MT"/>
                <a:cs typeface="Tw Cen MT"/>
              </a:rPr>
              <a:t>th	</a:t>
            </a:r>
            <a:r>
              <a:rPr sz="2100" spc="-5" dirty="0">
                <a:latin typeface="Tw Cen MT"/>
                <a:cs typeface="Tw Cen MT"/>
              </a:rPr>
              <a:t>Whittier </a:t>
            </a:r>
            <a:r>
              <a:rPr sz="2100" spc="0" dirty="0">
                <a:latin typeface="Tw Cen MT"/>
                <a:cs typeface="Tw Cen MT"/>
              </a:rPr>
              <a:t>Fire </a:t>
            </a:r>
            <a:r>
              <a:rPr sz="2100" spc="10" dirty="0">
                <a:latin typeface="Tw Cen MT"/>
                <a:cs typeface="Tw Cen MT"/>
              </a:rPr>
              <a:t>starts </a:t>
            </a:r>
            <a:r>
              <a:rPr sz="2100" dirty="0">
                <a:latin typeface="Tw Cen MT"/>
                <a:cs typeface="Tw Cen MT"/>
              </a:rPr>
              <a:t>in </a:t>
            </a:r>
            <a:r>
              <a:rPr sz="2100" spc="-5" dirty="0">
                <a:latin typeface="Tw Cen MT"/>
                <a:cs typeface="Tw Cen MT"/>
              </a:rPr>
              <a:t>Santa</a:t>
            </a:r>
            <a:endParaRPr sz="2100" dirty="0">
              <a:latin typeface="Tw Cen MT"/>
              <a:cs typeface="Tw Cen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19291" y="1995804"/>
            <a:ext cx="1282065" cy="0"/>
          </a:xfrm>
          <a:custGeom>
            <a:avLst/>
            <a:gdLst/>
            <a:ahLst/>
            <a:cxnLst/>
            <a:rect l="l" t="t" r="r" b="b"/>
            <a:pathLst>
              <a:path w="1282065">
                <a:moveTo>
                  <a:pt x="0" y="0"/>
                </a:moveTo>
                <a:lnTo>
                  <a:pt x="1281683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78626" y="1195327"/>
            <a:ext cx="4547235" cy="85344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0"/>
              </a:spcBef>
            </a:pPr>
            <a:r>
              <a:rPr sz="2100" dirty="0">
                <a:latin typeface="Tw Cen MT"/>
                <a:cs typeface="Tw Cen MT"/>
              </a:rPr>
              <a:t>Barbara</a:t>
            </a:r>
            <a:r>
              <a:rPr sz="2100" spc="1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County</a:t>
            </a:r>
            <a:endParaRPr sz="2100" dirty="0">
              <a:latin typeface="Tw Cen MT"/>
              <a:cs typeface="Tw Cen MT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10" dirty="0">
                <a:latin typeface="Tw Cen MT"/>
                <a:cs typeface="Tw Cen MT"/>
              </a:rPr>
              <a:t>August </a:t>
            </a:r>
            <a:r>
              <a:rPr sz="2100" b="1" spc="-5" dirty="0">
                <a:latin typeface="Tw Cen MT"/>
                <a:cs typeface="Tw Cen MT"/>
              </a:rPr>
              <a:t>25</a:t>
            </a:r>
            <a:r>
              <a:rPr sz="2100" b="1" spc="-7" baseline="25793" dirty="0">
                <a:latin typeface="Tw Cen MT"/>
                <a:cs typeface="Tw Cen MT"/>
              </a:rPr>
              <a:t>th </a:t>
            </a:r>
            <a:r>
              <a:rPr sz="2100" spc="-5" dirty="0">
                <a:latin typeface="Tw Cen MT"/>
                <a:cs typeface="Tw Cen MT"/>
              </a:rPr>
              <a:t>Hurricane </a:t>
            </a:r>
            <a:r>
              <a:rPr sz="2100" spc="-10" dirty="0">
                <a:latin typeface="Tw Cen MT"/>
                <a:cs typeface="Tw Cen MT"/>
              </a:rPr>
              <a:t>Harvey </a:t>
            </a:r>
            <a:r>
              <a:rPr sz="2100" dirty="0">
                <a:latin typeface="Tw Cen MT"/>
                <a:cs typeface="Tw Cen MT"/>
              </a:rPr>
              <a:t>hits</a:t>
            </a:r>
            <a:r>
              <a:rPr sz="2100" spc="-175" dirty="0">
                <a:latin typeface="Tw Cen MT"/>
                <a:cs typeface="Tw Cen MT"/>
              </a:rPr>
              <a:t> </a:t>
            </a:r>
            <a:r>
              <a:rPr sz="2100" spc="-45" dirty="0">
                <a:latin typeface="Tw Cen MT"/>
                <a:cs typeface="Tw Cen MT"/>
              </a:rPr>
              <a:t>Texas</a:t>
            </a:r>
            <a:endParaRPr sz="2100" dirty="0">
              <a:latin typeface="Tw Cen MT"/>
              <a:cs typeface="Tw Cen M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19291" y="2443860"/>
            <a:ext cx="1508760" cy="0"/>
          </a:xfrm>
          <a:custGeom>
            <a:avLst/>
            <a:gdLst/>
            <a:ahLst/>
            <a:cxnLst/>
            <a:rect l="l" t="t" r="r" b="b"/>
            <a:pathLst>
              <a:path w="1508759">
                <a:moveTo>
                  <a:pt x="0" y="0"/>
                </a:moveTo>
                <a:lnTo>
                  <a:pt x="1508759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78626" y="2137664"/>
            <a:ext cx="45866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5" dirty="0">
                <a:latin typeface="Tw Cen MT"/>
                <a:cs typeface="Tw Cen MT"/>
              </a:rPr>
              <a:t>September 4</a:t>
            </a:r>
            <a:r>
              <a:rPr sz="2100" b="1" spc="-7" baseline="25793" dirty="0">
                <a:latin typeface="Tw Cen MT"/>
                <a:cs typeface="Tw Cen MT"/>
              </a:rPr>
              <a:t>th </a:t>
            </a:r>
            <a:r>
              <a:rPr sz="2100" spc="-5" dirty="0">
                <a:latin typeface="Tw Cen MT"/>
                <a:cs typeface="Tw Cen MT"/>
              </a:rPr>
              <a:t>Hurricane </a:t>
            </a:r>
            <a:r>
              <a:rPr sz="2100" spc="0" dirty="0">
                <a:latin typeface="Tw Cen MT"/>
                <a:cs typeface="Tw Cen MT"/>
              </a:rPr>
              <a:t>Irma </a:t>
            </a:r>
            <a:r>
              <a:rPr sz="2100" dirty="0">
                <a:latin typeface="Tw Cen MT"/>
                <a:cs typeface="Tw Cen MT"/>
              </a:rPr>
              <a:t>becomes</a:t>
            </a:r>
            <a:r>
              <a:rPr sz="2100" spc="-5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a</a:t>
            </a:r>
          </a:p>
        </p:txBody>
      </p:sp>
      <p:sp>
        <p:nvSpPr>
          <p:cNvPr id="23" name="object 23"/>
          <p:cNvSpPr/>
          <p:nvPr/>
        </p:nvSpPr>
        <p:spPr>
          <a:xfrm>
            <a:off x="6519291" y="3210432"/>
            <a:ext cx="1158240" cy="0"/>
          </a:xfrm>
          <a:custGeom>
            <a:avLst/>
            <a:gdLst/>
            <a:ahLst/>
            <a:cxnLst/>
            <a:rect l="l" t="t" r="r" b="b"/>
            <a:pathLst>
              <a:path w="1158240">
                <a:moveTo>
                  <a:pt x="0" y="0"/>
                </a:moveTo>
                <a:lnTo>
                  <a:pt x="115824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278626" y="2410209"/>
            <a:ext cx="4508500" cy="85344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0"/>
              </a:spcBef>
            </a:pPr>
            <a:r>
              <a:rPr sz="2100" dirty="0">
                <a:latin typeface="Tw Cen MT"/>
                <a:cs typeface="Tw Cen MT"/>
              </a:rPr>
              <a:t>category</a:t>
            </a:r>
            <a:r>
              <a:rPr sz="2100" spc="-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4</a:t>
            </a:r>
            <a:endParaRPr sz="2100">
              <a:latin typeface="Tw Cen MT"/>
              <a:cs typeface="Tw Cen MT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5" dirty="0">
                <a:latin typeface="Tw Cen MT"/>
                <a:cs typeface="Tw Cen MT"/>
              </a:rPr>
              <a:t>October 1</a:t>
            </a:r>
            <a:r>
              <a:rPr sz="2100" b="1" spc="-7" baseline="25793" dirty="0">
                <a:latin typeface="Tw Cen MT"/>
                <a:cs typeface="Tw Cen MT"/>
              </a:rPr>
              <a:t>st </a:t>
            </a:r>
            <a:r>
              <a:rPr sz="2100" dirty="0">
                <a:latin typeface="Tw Cen MT"/>
                <a:cs typeface="Tw Cen MT"/>
              </a:rPr>
              <a:t>A gunman opens </a:t>
            </a:r>
            <a:r>
              <a:rPr sz="2100" spc="-5" dirty="0">
                <a:latin typeface="Tw Cen MT"/>
                <a:cs typeface="Tw Cen MT"/>
              </a:rPr>
              <a:t>fire </a:t>
            </a:r>
            <a:r>
              <a:rPr sz="2100" dirty="0">
                <a:latin typeface="Tw Cen MT"/>
                <a:cs typeface="Tw Cen MT"/>
              </a:rPr>
              <a:t>on</a:t>
            </a:r>
            <a:r>
              <a:rPr sz="2100" spc="-6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22k</a:t>
            </a:r>
            <a:endParaRPr sz="2100">
              <a:latin typeface="Tw Cen MT"/>
              <a:cs typeface="Tw Cen M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519291" y="3977004"/>
            <a:ext cx="1222375" cy="0"/>
          </a:xfrm>
          <a:custGeom>
            <a:avLst/>
            <a:gdLst/>
            <a:ahLst/>
            <a:cxnLst/>
            <a:rect l="l" t="t" r="r" b="b"/>
            <a:pathLst>
              <a:path w="1222375">
                <a:moveTo>
                  <a:pt x="0" y="0"/>
                </a:moveTo>
                <a:lnTo>
                  <a:pt x="122224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278626" y="3176578"/>
            <a:ext cx="4499610" cy="85344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sz="2100" dirty="0">
                <a:latin typeface="Tw Cen MT"/>
                <a:cs typeface="Tw Cen MT"/>
              </a:rPr>
              <a:t>at the </a:t>
            </a:r>
            <a:r>
              <a:rPr sz="2100" spc="0" dirty="0">
                <a:latin typeface="Tw Cen MT"/>
                <a:cs typeface="Tw Cen MT"/>
              </a:rPr>
              <a:t>Harvest </a:t>
            </a:r>
            <a:r>
              <a:rPr sz="2100" dirty="0">
                <a:latin typeface="Tw Cen MT"/>
                <a:cs typeface="Tw Cen MT"/>
              </a:rPr>
              <a:t>91 </a:t>
            </a:r>
            <a:r>
              <a:rPr sz="2100" spc="-5" dirty="0">
                <a:latin typeface="Tw Cen MT"/>
                <a:cs typeface="Tw Cen MT"/>
              </a:rPr>
              <a:t>Festival in </a:t>
            </a:r>
            <a:r>
              <a:rPr sz="2100" dirty="0">
                <a:latin typeface="Tw Cen MT"/>
                <a:cs typeface="Tw Cen MT"/>
              </a:rPr>
              <a:t>Las</a:t>
            </a:r>
            <a:r>
              <a:rPr sz="2100" spc="-45" dirty="0">
                <a:latin typeface="Tw Cen MT"/>
                <a:cs typeface="Tw Cen MT"/>
              </a:rPr>
              <a:t> </a:t>
            </a:r>
            <a:r>
              <a:rPr sz="2100" spc="-30" dirty="0">
                <a:latin typeface="Tw Cen MT"/>
                <a:cs typeface="Tw Cen MT"/>
              </a:rPr>
              <a:t>Vegas.</a:t>
            </a:r>
            <a:endParaRPr sz="2100" dirty="0">
              <a:latin typeface="Tw Cen MT"/>
              <a:cs typeface="Tw Cen MT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5" dirty="0">
                <a:latin typeface="Tw Cen MT"/>
                <a:cs typeface="Tw Cen MT"/>
              </a:rPr>
              <a:t>October 8</a:t>
            </a:r>
            <a:r>
              <a:rPr sz="2100" b="1" spc="-7" baseline="25793" dirty="0">
                <a:latin typeface="Tw Cen MT"/>
                <a:cs typeface="Tw Cen MT"/>
              </a:rPr>
              <a:t>th </a:t>
            </a:r>
            <a:r>
              <a:rPr sz="2100" dirty="0">
                <a:latin typeface="Tw Cen MT"/>
                <a:cs typeface="Tw Cen MT"/>
              </a:rPr>
              <a:t>The </a:t>
            </a:r>
            <a:r>
              <a:rPr sz="2100" spc="0" dirty="0">
                <a:latin typeface="Tw Cen MT"/>
                <a:cs typeface="Tw Cen MT"/>
              </a:rPr>
              <a:t>North </a:t>
            </a:r>
            <a:r>
              <a:rPr sz="2100" spc="-10" dirty="0">
                <a:latin typeface="Tw Cen MT"/>
                <a:cs typeface="Tw Cen MT"/>
              </a:rPr>
              <a:t>Bay </a:t>
            </a:r>
            <a:r>
              <a:rPr sz="2100" spc="-5" dirty="0">
                <a:latin typeface="Tw Cen MT"/>
                <a:cs typeface="Tw Cen MT"/>
              </a:rPr>
              <a:t>fires </a:t>
            </a:r>
            <a:r>
              <a:rPr sz="2100" dirty="0">
                <a:latin typeface="Tw Cen MT"/>
                <a:cs typeface="Tw Cen MT"/>
              </a:rPr>
              <a:t>begin</a:t>
            </a:r>
            <a:r>
              <a:rPr sz="2100" spc="-4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in</a:t>
            </a:r>
            <a:endParaRPr sz="2100" dirty="0">
              <a:latin typeface="Tw Cen MT"/>
              <a:cs typeface="Tw Cen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07226" y="3991102"/>
            <a:ext cx="14351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Tw Cen MT"/>
                <a:cs typeface="Tw Cen MT"/>
              </a:rPr>
              <a:t>the </a:t>
            </a:r>
            <a:r>
              <a:rPr sz="2100" spc="-15" dirty="0">
                <a:latin typeface="Tw Cen MT"/>
                <a:cs typeface="Tw Cen MT"/>
              </a:rPr>
              <a:t>Bay</a:t>
            </a:r>
            <a:r>
              <a:rPr sz="2100" spc="-9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Area</a:t>
            </a:r>
            <a:endParaRPr sz="2100">
              <a:latin typeface="Tw Cen MT"/>
              <a:cs typeface="Tw Cen M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519291" y="4745101"/>
            <a:ext cx="1268095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967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314450" y="4486401"/>
            <a:ext cx="9126855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25"/>
              </a:spcBef>
              <a:buSzPct val="123913"/>
              <a:buFont typeface="Arial"/>
              <a:buChar char="•"/>
              <a:tabLst>
                <a:tab pos="241300" algn="l"/>
                <a:tab pos="4976495" algn="l"/>
              </a:tabLst>
            </a:pPr>
            <a:r>
              <a:rPr sz="2300" b="1" dirty="0">
                <a:latin typeface="Tw Cen MT"/>
                <a:cs typeface="Tw Cen MT"/>
              </a:rPr>
              <a:t>Feburary </a:t>
            </a:r>
            <a:r>
              <a:rPr sz="2300" b="1" spc="0" dirty="0">
                <a:latin typeface="Tw Cen MT"/>
                <a:cs typeface="Tw Cen MT"/>
              </a:rPr>
              <a:t>17</a:t>
            </a:r>
            <a:r>
              <a:rPr sz="2250" b="1" spc="0" baseline="25925" dirty="0">
                <a:latin typeface="Tw Cen MT"/>
                <a:cs typeface="Tw Cen MT"/>
              </a:rPr>
              <a:t>th  </a:t>
            </a:r>
            <a:r>
              <a:rPr sz="2300" spc="-10" dirty="0">
                <a:latin typeface="Tw Cen MT"/>
                <a:cs typeface="Tw Cen MT"/>
              </a:rPr>
              <a:t>Fresno</a:t>
            </a:r>
            <a:r>
              <a:rPr sz="2300" spc="-160" dirty="0">
                <a:latin typeface="Tw Cen MT"/>
                <a:cs typeface="Tw Cen MT"/>
              </a:rPr>
              <a:t> </a:t>
            </a:r>
            <a:r>
              <a:rPr sz="2300" spc="-5" dirty="0">
                <a:latin typeface="Tw Cen MT"/>
                <a:cs typeface="Tw Cen MT"/>
              </a:rPr>
              <a:t>County</a:t>
            </a:r>
            <a:r>
              <a:rPr sz="2300" spc="10" dirty="0">
                <a:latin typeface="Tw Cen MT"/>
                <a:cs typeface="Tw Cen MT"/>
              </a:rPr>
              <a:t> </a:t>
            </a:r>
            <a:r>
              <a:rPr sz="2300" spc="-5" dirty="0">
                <a:latin typeface="Tw Cen MT"/>
                <a:cs typeface="Tw Cen MT"/>
              </a:rPr>
              <a:t>evacuates	</a:t>
            </a:r>
            <a:r>
              <a:rPr sz="3900" spc="0" baseline="19230" dirty="0">
                <a:latin typeface="Arial"/>
                <a:cs typeface="Arial"/>
              </a:rPr>
              <a:t>• </a:t>
            </a:r>
            <a:r>
              <a:rPr sz="3150" b="1" spc="-7" baseline="23809" dirty="0">
                <a:latin typeface="Tw Cen MT"/>
                <a:cs typeface="Tw Cen MT"/>
              </a:rPr>
              <a:t>October 9</a:t>
            </a:r>
            <a:r>
              <a:rPr sz="2100" b="1" spc="-7" baseline="61507" dirty="0">
                <a:latin typeface="Tw Cen MT"/>
                <a:cs typeface="Tw Cen MT"/>
              </a:rPr>
              <a:t>th </a:t>
            </a:r>
            <a:r>
              <a:rPr sz="3150" baseline="23809" dirty="0">
                <a:latin typeface="Tw Cen MT"/>
                <a:cs typeface="Tw Cen MT"/>
              </a:rPr>
              <a:t>The </a:t>
            </a:r>
            <a:r>
              <a:rPr sz="3150" spc="-30" baseline="23809" dirty="0">
                <a:latin typeface="Tw Cen MT"/>
                <a:cs typeface="Tw Cen MT"/>
              </a:rPr>
              <a:t>Canyon </a:t>
            </a:r>
            <a:r>
              <a:rPr sz="3150" baseline="23809" dirty="0">
                <a:latin typeface="Tw Cen MT"/>
                <a:cs typeface="Tw Cen MT"/>
              </a:rPr>
              <a:t>Fire starts</a:t>
            </a:r>
            <a:r>
              <a:rPr sz="3150" spc="225" baseline="23809" dirty="0">
                <a:latin typeface="Tw Cen MT"/>
                <a:cs typeface="Tw Cen MT"/>
              </a:rPr>
              <a:t> </a:t>
            </a:r>
            <a:r>
              <a:rPr sz="3150" spc="-7" baseline="23809" dirty="0">
                <a:latin typeface="Tw Cen MT"/>
                <a:cs typeface="Tw Cen MT"/>
              </a:rPr>
              <a:t>in</a:t>
            </a:r>
            <a:endParaRPr sz="3150" baseline="23809">
              <a:latin typeface="Tw Cen MT"/>
              <a:cs typeface="Tw Cen MT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519291" y="5511672"/>
            <a:ext cx="1449705" cy="0"/>
          </a:xfrm>
          <a:custGeom>
            <a:avLst/>
            <a:gdLst/>
            <a:ahLst/>
            <a:cxnLst/>
            <a:rect l="l" t="t" r="r" b="b"/>
            <a:pathLst>
              <a:path w="1449704">
                <a:moveTo>
                  <a:pt x="0" y="0"/>
                </a:moveTo>
                <a:lnTo>
                  <a:pt x="1449324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278626" y="4711088"/>
            <a:ext cx="4533265" cy="85407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sz="2100" spc="-5" dirty="0">
                <a:latin typeface="Tw Cen MT"/>
                <a:cs typeface="Tw Cen MT"/>
              </a:rPr>
              <a:t>Anaheim, </a:t>
            </a:r>
            <a:r>
              <a:rPr sz="2100" spc="-10" dirty="0">
                <a:latin typeface="Tw Cen MT"/>
                <a:cs typeface="Tw Cen MT"/>
              </a:rPr>
              <a:t>Orange</a:t>
            </a:r>
            <a:r>
              <a:rPr sz="2100" spc="-25" dirty="0">
                <a:latin typeface="Tw Cen MT"/>
                <a:cs typeface="Tw Cen MT"/>
              </a:rPr>
              <a:t> </a:t>
            </a:r>
            <a:r>
              <a:rPr sz="2100" spc="-20" dirty="0">
                <a:latin typeface="Tw Cen MT"/>
                <a:cs typeface="Tw Cen MT"/>
              </a:rPr>
              <a:t>County.</a:t>
            </a:r>
            <a:endParaRPr sz="2100">
              <a:latin typeface="Tw Cen MT"/>
              <a:cs typeface="Tw Cen MT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dirty="0">
                <a:latin typeface="Tw Cen MT"/>
                <a:cs typeface="Tw Cen MT"/>
              </a:rPr>
              <a:t>December </a:t>
            </a:r>
            <a:r>
              <a:rPr sz="2100" b="1" spc="-5" dirty="0">
                <a:latin typeface="Tw Cen MT"/>
                <a:cs typeface="Tw Cen MT"/>
              </a:rPr>
              <a:t>4</a:t>
            </a:r>
            <a:r>
              <a:rPr sz="2100" b="1" spc="-7" baseline="25793" dirty="0">
                <a:latin typeface="Tw Cen MT"/>
                <a:cs typeface="Tw Cen MT"/>
              </a:rPr>
              <a:t>th </a:t>
            </a:r>
            <a:r>
              <a:rPr sz="2100" dirty="0">
                <a:latin typeface="Tw Cen MT"/>
                <a:cs typeface="Tw Cen MT"/>
              </a:rPr>
              <a:t>The Thomas Fire begins</a:t>
            </a:r>
            <a:r>
              <a:rPr sz="2100" spc="-26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in</a:t>
            </a:r>
            <a:endParaRPr sz="2100">
              <a:latin typeface="Tw Cen MT"/>
              <a:cs typeface="Tw Cen M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519291" y="6278194"/>
            <a:ext cx="1263650" cy="0"/>
          </a:xfrm>
          <a:custGeom>
            <a:avLst/>
            <a:gdLst/>
            <a:ahLst/>
            <a:cxnLst/>
            <a:rect l="l" t="t" r="r" b="b"/>
            <a:pathLst>
              <a:path w="1263650">
                <a:moveTo>
                  <a:pt x="0" y="0"/>
                </a:moveTo>
                <a:lnTo>
                  <a:pt x="126339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278626" y="5478631"/>
            <a:ext cx="4678680" cy="85344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0"/>
              </a:spcBef>
            </a:pPr>
            <a:r>
              <a:rPr sz="2100" spc="-25" dirty="0">
                <a:latin typeface="Tw Cen MT"/>
                <a:cs typeface="Tw Cen MT"/>
              </a:rPr>
              <a:t>Ventura</a:t>
            </a:r>
            <a:r>
              <a:rPr sz="2100" spc="-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County</a:t>
            </a:r>
            <a:endParaRPr sz="2100">
              <a:latin typeface="Tw Cen MT"/>
              <a:cs typeface="Tw Cen MT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dirty="0">
                <a:latin typeface="Tw Cen MT"/>
                <a:cs typeface="Tw Cen MT"/>
              </a:rPr>
              <a:t>January </a:t>
            </a:r>
            <a:r>
              <a:rPr sz="2100" b="1" spc="-5" dirty="0">
                <a:latin typeface="Tw Cen MT"/>
                <a:cs typeface="Tw Cen MT"/>
              </a:rPr>
              <a:t>9</a:t>
            </a:r>
            <a:r>
              <a:rPr sz="2100" b="1" spc="-7" baseline="25793" dirty="0">
                <a:latin typeface="Tw Cen MT"/>
                <a:cs typeface="Tw Cen MT"/>
              </a:rPr>
              <a:t>th </a:t>
            </a:r>
            <a:r>
              <a:rPr sz="2100" spc="-5" dirty="0">
                <a:latin typeface="Tw Cen MT"/>
                <a:cs typeface="Tw Cen MT"/>
              </a:rPr>
              <a:t>Montecito is devastated </a:t>
            </a:r>
            <a:r>
              <a:rPr sz="2100" spc="-55" dirty="0">
                <a:latin typeface="Tw Cen MT"/>
                <a:cs typeface="Tw Cen MT"/>
              </a:rPr>
              <a:t>by</a:t>
            </a:r>
            <a:r>
              <a:rPr sz="2100" spc="-13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a</a:t>
            </a:r>
            <a:endParaRPr sz="2100">
              <a:latin typeface="Tw Cen MT"/>
              <a:cs typeface="Tw Cen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07226" y="6292392"/>
            <a:ext cx="368236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Tw Cen MT"/>
                <a:cs typeface="Tw Cen MT"/>
              </a:rPr>
              <a:t>mudslide </a:t>
            </a:r>
            <a:r>
              <a:rPr sz="2100" spc="-5" dirty="0">
                <a:latin typeface="Tw Cen MT"/>
                <a:cs typeface="Tw Cen MT"/>
              </a:rPr>
              <a:t>in </a:t>
            </a:r>
            <a:r>
              <a:rPr sz="2100" dirty="0">
                <a:latin typeface="Tw Cen MT"/>
                <a:cs typeface="Tw Cen MT"/>
              </a:rPr>
              <a:t>Santa </a:t>
            </a:r>
            <a:r>
              <a:rPr sz="2100" spc="-10" dirty="0">
                <a:latin typeface="Tw Cen MT"/>
                <a:cs typeface="Tw Cen MT"/>
              </a:rPr>
              <a:t>Barbara</a:t>
            </a:r>
            <a:r>
              <a:rPr sz="2100" spc="-5" dirty="0">
                <a:latin typeface="Tw Cen MT"/>
                <a:cs typeface="Tw Cen MT"/>
              </a:rPr>
              <a:t> </a:t>
            </a:r>
            <a:r>
              <a:rPr sz="2100" dirty="0">
                <a:solidFill>
                  <a:srgbClr val="FFFFFF"/>
                </a:solidFill>
                <a:latin typeface="Tw Cen MT"/>
                <a:cs typeface="Tw Cen MT"/>
              </a:rPr>
              <a:t>County</a:t>
            </a:r>
            <a:endParaRPr sz="21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7325" y="445388"/>
            <a:ext cx="80308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25" dirty="0">
                <a:latin typeface="Tw Cen MT"/>
                <a:cs typeface="Tw Cen MT"/>
              </a:rPr>
              <a:t>HOW </a:t>
            </a:r>
            <a:r>
              <a:rPr sz="3200" b="0" spc="-5" dirty="0">
                <a:latin typeface="Tw Cen MT"/>
                <a:cs typeface="Tw Cen MT"/>
              </a:rPr>
              <a:t>CAN </a:t>
            </a:r>
            <a:r>
              <a:rPr sz="3200" b="0" dirty="0">
                <a:latin typeface="Tw Cen MT"/>
                <a:cs typeface="Tw Cen MT"/>
              </a:rPr>
              <a:t>2-1-1RESPOND </a:t>
            </a:r>
            <a:r>
              <a:rPr sz="3200" b="0" spc="-35" dirty="0">
                <a:latin typeface="Tw Cen MT"/>
                <a:cs typeface="Tw Cen MT"/>
              </a:rPr>
              <a:t>TO YOUR</a:t>
            </a:r>
            <a:r>
              <a:rPr sz="3200" b="0" spc="5" dirty="0">
                <a:latin typeface="Tw Cen MT"/>
                <a:cs typeface="Tw Cen MT"/>
              </a:rPr>
              <a:t> </a:t>
            </a:r>
            <a:r>
              <a:rPr sz="3200" b="0" dirty="0">
                <a:latin typeface="Tw Cen MT"/>
                <a:cs typeface="Tw Cen MT"/>
              </a:rPr>
              <a:t>DISASTER?</a:t>
            </a:r>
            <a:endParaRPr sz="32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332" y="1011706"/>
            <a:ext cx="2817495" cy="157797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232410">
              <a:lnSpc>
                <a:spcPct val="100000"/>
              </a:lnSpc>
              <a:spcBef>
                <a:spcPts val="1415"/>
              </a:spcBef>
            </a:pPr>
            <a:r>
              <a:rPr sz="2400" spc="-30" dirty="0">
                <a:latin typeface="Tw Cen MT"/>
                <a:cs typeface="Tw Cen MT"/>
              </a:rPr>
              <a:t>PREPARE</a:t>
            </a:r>
            <a:endParaRPr sz="240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1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2-1-1 </a:t>
            </a:r>
            <a:r>
              <a:rPr sz="1400" spc="-5" dirty="0">
                <a:latin typeface="Tw Cen MT"/>
                <a:cs typeface="Tw Cen MT"/>
              </a:rPr>
              <a:t>Disaster </a:t>
            </a:r>
            <a:r>
              <a:rPr sz="1400" dirty="0">
                <a:latin typeface="Tw Cen MT"/>
                <a:cs typeface="Tw Cen MT"/>
              </a:rPr>
              <a:t>Assistance</a:t>
            </a:r>
            <a:r>
              <a:rPr sz="1400" spc="-90" dirty="0">
                <a:latin typeface="Tw Cen MT"/>
                <a:cs typeface="Tw Cen MT"/>
              </a:rPr>
              <a:t> </a:t>
            </a:r>
            <a:r>
              <a:rPr sz="1400" spc="-5" dirty="0">
                <a:latin typeface="Tw Cen MT"/>
                <a:cs typeface="Tw Cen MT"/>
              </a:rPr>
              <a:t>MOU</a:t>
            </a:r>
            <a:endParaRPr sz="1400">
              <a:latin typeface="Tw Cen MT"/>
              <a:cs typeface="Tw Cen MT"/>
            </a:endParaRPr>
          </a:p>
          <a:p>
            <a:pPr marL="299085" marR="5080" indent="-286385">
              <a:lnSpc>
                <a:spcPct val="120000"/>
              </a:lnSpc>
              <a:spcBef>
                <a:spcPts val="994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Submit CPUC Application </a:t>
            </a:r>
            <a:r>
              <a:rPr sz="1400" spc="-10" dirty="0">
                <a:latin typeface="Tw Cen MT"/>
                <a:cs typeface="Tw Cen MT"/>
              </a:rPr>
              <a:t>for</a:t>
            </a:r>
            <a:r>
              <a:rPr sz="1400" spc="-8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2-1-1  dialing</a:t>
            </a:r>
            <a:r>
              <a:rPr sz="1400" spc="-20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code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9332" y="2692120"/>
            <a:ext cx="2556510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>
              <a:lnSpc>
                <a:spcPct val="120000"/>
              </a:lnSpc>
              <a:spcBef>
                <a:spcPts val="10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Tw Cen MT"/>
                <a:cs typeface="Tw Cen MT"/>
              </a:rPr>
              <a:t>Program </a:t>
            </a:r>
            <a:r>
              <a:rPr sz="1400" dirty="0">
                <a:latin typeface="Tw Cen MT"/>
                <a:cs typeface="Tw Cen MT"/>
              </a:rPr>
              <a:t>2-1-1 inContact</a:t>
            </a:r>
            <a:r>
              <a:rPr sz="1400" spc="-90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Phone  System </a:t>
            </a:r>
            <a:r>
              <a:rPr sz="1400" spc="-5" dirty="0">
                <a:latin typeface="Tw Cen MT"/>
                <a:cs typeface="Tw Cen MT"/>
              </a:rPr>
              <a:t>Disaster</a:t>
            </a:r>
            <a:r>
              <a:rPr sz="1400" spc="-8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Campaign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9332" y="3330676"/>
            <a:ext cx="2836545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>
              <a:lnSpc>
                <a:spcPct val="120000"/>
              </a:lnSpc>
              <a:spcBef>
                <a:spcPts val="10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Fill State &amp; National Database</a:t>
            </a:r>
            <a:r>
              <a:rPr sz="1400" spc="-110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with  Local </a:t>
            </a:r>
            <a:r>
              <a:rPr sz="1400" spc="-5" dirty="0">
                <a:latin typeface="Tw Cen MT"/>
                <a:cs typeface="Tw Cen MT"/>
              </a:rPr>
              <a:t>Disaster</a:t>
            </a:r>
            <a:r>
              <a:rPr sz="1400" spc="-30" dirty="0">
                <a:latin typeface="Tw Cen MT"/>
                <a:cs typeface="Tw Cen MT"/>
              </a:rPr>
              <a:t> </a:t>
            </a:r>
            <a:r>
              <a:rPr sz="1400" spc="-10" dirty="0">
                <a:latin typeface="Tw Cen MT"/>
                <a:cs typeface="Tw Cen MT"/>
              </a:rPr>
              <a:t>Resources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332" y="3969486"/>
            <a:ext cx="2413000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>
              <a:lnSpc>
                <a:spcPct val="120000"/>
              </a:lnSpc>
              <a:spcBef>
                <a:spcPts val="10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Build </a:t>
            </a:r>
            <a:r>
              <a:rPr sz="1400" spc="-5" dirty="0">
                <a:latin typeface="Tw Cen MT"/>
                <a:cs typeface="Tw Cen MT"/>
              </a:rPr>
              <a:t>Disaster </a:t>
            </a:r>
            <a:r>
              <a:rPr sz="1400" dirty="0">
                <a:latin typeface="Tw Cen MT"/>
                <a:cs typeface="Tw Cen MT"/>
              </a:rPr>
              <a:t>Form </a:t>
            </a:r>
            <a:r>
              <a:rPr sz="1400" spc="-5" dirty="0">
                <a:latin typeface="Tw Cen MT"/>
                <a:cs typeface="Tw Cen MT"/>
              </a:rPr>
              <a:t>in </a:t>
            </a:r>
            <a:r>
              <a:rPr sz="1400" dirty="0">
                <a:latin typeface="Tw Cen MT"/>
                <a:cs typeface="Tw Cen MT"/>
              </a:rPr>
              <a:t>State</a:t>
            </a:r>
            <a:r>
              <a:rPr sz="1400" spc="-9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&amp;  National</a:t>
            </a:r>
            <a:r>
              <a:rPr sz="1400" spc="-30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Database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9332" y="4609566"/>
            <a:ext cx="2948940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>
              <a:lnSpc>
                <a:spcPct val="120000"/>
              </a:lnSpc>
              <a:spcBef>
                <a:spcPts val="10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Designate </a:t>
            </a:r>
            <a:r>
              <a:rPr sz="1400" spc="-5" dirty="0">
                <a:latin typeface="Tw Cen MT"/>
                <a:cs typeface="Tw Cen MT"/>
              </a:rPr>
              <a:t>Active Disaster</a:t>
            </a:r>
            <a:r>
              <a:rPr sz="1400" spc="-10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Information  Sources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9332" y="5247476"/>
            <a:ext cx="2589530" cy="5384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4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Build 2-1-1 Disaster &amp;</a:t>
            </a:r>
            <a:r>
              <a:rPr sz="1400" spc="-105" dirty="0">
                <a:latin typeface="Tw Cen MT"/>
                <a:cs typeface="Tw Cen MT"/>
              </a:rPr>
              <a:t> </a:t>
            </a:r>
            <a:r>
              <a:rPr sz="1400" spc="-10" dirty="0">
                <a:latin typeface="Tw Cen MT"/>
                <a:cs typeface="Tw Cen MT"/>
              </a:rPr>
              <a:t>Recovery</a:t>
            </a:r>
            <a:endParaRPr sz="1400">
              <a:latin typeface="Tw Cen MT"/>
              <a:cs typeface="Tw Cen MT"/>
            </a:endParaRPr>
          </a:p>
          <a:p>
            <a:pPr marL="299085">
              <a:lnSpc>
                <a:spcPct val="100000"/>
              </a:lnSpc>
              <a:spcBef>
                <a:spcPts val="335"/>
              </a:spcBef>
            </a:pPr>
            <a:r>
              <a:rPr sz="1400" spc="-20" dirty="0">
                <a:latin typeface="Tw Cen MT"/>
                <a:cs typeface="Tw Cen MT"/>
              </a:rPr>
              <a:t>Website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9332" y="5828192"/>
            <a:ext cx="2902585" cy="7334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894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Build </a:t>
            </a:r>
            <a:r>
              <a:rPr sz="1400" spc="-5" dirty="0">
                <a:latin typeface="Tw Cen MT"/>
                <a:cs typeface="Tw Cen MT"/>
              </a:rPr>
              <a:t>Disaster </a:t>
            </a:r>
            <a:r>
              <a:rPr sz="1400" spc="-15" dirty="0">
                <a:latin typeface="Tw Cen MT"/>
                <a:cs typeface="Tw Cen MT"/>
              </a:rPr>
              <a:t>Keyword</a:t>
            </a:r>
            <a:r>
              <a:rPr sz="1400" spc="-70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Campaign</a:t>
            </a:r>
            <a:endParaRPr sz="140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4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0" dirty="0">
                <a:latin typeface="Tw Cen MT"/>
                <a:cs typeface="Tw Cen MT"/>
              </a:rPr>
              <a:t>Mock </a:t>
            </a:r>
            <a:r>
              <a:rPr sz="1400" spc="-5" dirty="0">
                <a:latin typeface="Tw Cen MT"/>
                <a:cs typeface="Tw Cen MT"/>
              </a:rPr>
              <a:t>Disaster </a:t>
            </a:r>
            <a:r>
              <a:rPr sz="1400" spc="-10" dirty="0">
                <a:latin typeface="Tw Cen MT"/>
                <a:cs typeface="Tw Cen MT"/>
              </a:rPr>
              <a:t>Training </a:t>
            </a:r>
            <a:r>
              <a:rPr sz="1400" dirty="0">
                <a:latin typeface="Tw Cen MT"/>
                <a:cs typeface="Tw Cen MT"/>
              </a:rPr>
              <a:t>&amp;</a:t>
            </a:r>
            <a:r>
              <a:rPr sz="1400" spc="-3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Simulations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0278" y="1177589"/>
            <a:ext cx="2586355" cy="13677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459"/>
              </a:spcBef>
            </a:pPr>
            <a:r>
              <a:rPr sz="2400" dirty="0">
                <a:latin typeface="Tw Cen MT"/>
                <a:cs typeface="Tw Cen MT"/>
              </a:rPr>
              <a:t>RESPOND</a:t>
            </a:r>
            <a:endParaRPr sz="240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61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Ask </a:t>
            </a:r>
            <a:r>
              <a:rPr sz="1400" spc="-10" dirty="0">
                <a:latin typeface="Tw Cen MT"/>
                <a:cs typeface="Tw Cen MT"/>
              </a:rPr>
              <a:t>for</a:t>
            </a:r>
            <a:r>
              <a:rPr sz="1400" spc="-50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Assistance</a:t>
            </a:r>
            <a:endParaRPr sz="1400">
              <a:latin typeface="Tw Cen MT"/>
              <a:cs typeface="Tw Cen MT"/>
            </a:endParaRPr>
          </a:p>
          <a:p>
            <a:pPr marL="299085" marR="5080" indent="-286385">
              <a:lnSpc>
                <a:spcPct val="120000"/>
              </a:lnSpc>
              <a:spcBef>
                <a:spcPts val="994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Tw Cen MT"/>
                <a:cs typeface="Tw Cen MT"/>
              </a:rPr>
              <a:t>Activate </a:t>
            </a:r>
            <a:r>
              <a:rPr sz="1400" dirty="0">
                <a:latin typeface="Tw Cen MT"/>
                <a:cs typeface="Tw Cen MT"/>
              </a:rPr>
              <a:t>2-1-1 lines and</a:t>
            </a:r>
            <a:r>
              <a:rPr sz="1400" spc="-80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update  </a:t>
            </a:r>
            <a:r>
              <a:rPr sz="1400" spc="-5" dirty="0">
                <a:latin typeface="Tw Cen MT"/>
                <a:cs typeface="Tw Cen MT"/>
              </a:rPr>
              <a:t>appropriate </a:t>
            </a:r>
            <a:r>
              <a:rPr sz="1400" dirty="0">
                <a:latin typeface="Tw Cen MT"/>
                <a:cs typeface="Tw Cen MT"/>
              </a:rPr>
              <a:t>IVR</a:t>
            </a:r>
            <a:r>
              <a:rPr sz="1400" spc="-35" dirty="0">
                <a:latin typeface="Tw Cen MT"/>
                <a:cs typeface="Tw Cen MT"/>
              </a:rPr>
              <a:t> </a:t>
            </a:r>
            <a:r>
              <a:rPr sz="1400" spc="-5" dirty="0">
                <a:latin typeface="Tw Cen MT"/>
                <a:cs typeface="Tw Cen MT"/>
              </a:rPr>
              <a:t>messages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10278" y="2647919"/>
            <a:ext cx="2439670" cy="5372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3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Tw Cen MT"/>
                <a:cs typeface="Tw Cen MT"/>
              </a:rPr>
              <a:t>Populate </a:t>
            </a:r>
            <a:r>
              <a:rPr sz="1400" spc="-20" dirty="0">
                <a:latin typeface="Tw Cen MT"/>
                <a:cs typeface="Tw Cen MT"/>
              </a:rPr>
              <a:t>Website </a:t>
            </a:r>
            <a:r>
              <a:rPr sz="1400" dirty="0">
                <a:latin typeface="Tw Cen MT"/>
                <a:cs typeface="Tw Cen MT"/>
              </a:rPr>
              <a:t>and</a:t>
            </a:r>
            <a:r>
              <a:rPr sz="1400" spc="-80" dirty="0">
                <a:latin typeface="Tw Cen MT"/>
                <a:cs typeface="Tw Cen MT"/>
              </a:rPr>
              <a:t> </a:t>
            </a:r>
            <a:r>
              <a:rPr sz="1400" spc="-20" dirty="0">
                <a:latin typeface="Tw Cen MT"/>
                <a:cs typeface="Tw Cen MT"/>
              </a:rPr>
              <a:t>Texting</a:t>
            </a:r>
            <a:endParaRPr sz="1400">
              <a:latin typeface="Tw Cen MT"/>
              <a:cs typeface="Tw Cen MT"/>
            </a:endParaRPr>
          </a:p>
          <a:p>
            <a:pPr marL="299085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Tw Cen MT"/>
                <a:cs typeface="Tw Cen MT"/>
              </a:rPr>
              <a:t>Campaign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10278" y="3286480"/>
            <a:ext cx="2583180" cy="53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>
              <a:lnSpc>
                <a:spcPct val="120000"/>
              </a:lnSpc>
              <a:spcBef>
                <a:spcPts val="10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Use </a:t>
            </a:r>
            <a:r>
              <a:rPr sz="1400" spc="-5" dirty="0">
                <a:latin typeface="Tw Cen MT"/>
                <a:cs typeface="Tw Cen MT"/>
              </a:rPr>
              <a:t>Push-texts </a:t>
            </a:r>
            <a:r>
              <a:rPr sz="1400" dirty="0">
                <a:latin typeface="Tw Cen MT"/>
                <a:cs typeface="Tw Cen MT"/>
              </a:rPr>
              <a:t>to </a:t>
            </a:r>
            <a:r>
              <a:rPr sz="1400" spc="-10" dirty="0">
                <a:latin typeface="Tw Cen MT"/>
                <a:cs typeface="Tw Cen MT"/>
              </a:rPr>
              <a:t>Give</a:t>
            </a:r>
            <a:r>
              <a:rPr sz="1400" spc="-85" dirty="0">
                <a:latin typeface="Tw Cen MT"/>
                <a:cs typeface="Tw Cen MT"/>
              </a:rPr>
              <a:t> </a:t>
            </a:r>
            <a:r>
              <a:rPr sz="1400" spc="-10" dirty="0">
                <a:latin typeface="Tw Cen MT"/>
                <a:cs typeface="Tw Cen MT"/>
              </a:rPr>
              <a:t>Proactive  </a:t>
            </a:r>
            <a:r>
              <a:rPr sz="1400" dirty="0">
                <a:latin typeface="Tw Cen MT"/>
                <a:cs typeface="Tw Cen MT"/>
              </a:rPr>
              <a:t>Information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10278" y="3925036"/>
            <a:ext cx="281241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>
              <a:lnSpc>
                <a:spcPct val="120000"/>
              </a:lnSpc>
              <a:spcBef>
                <a:spcPts val="10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Update and </a:t>
            </a:r>
            <a:r>
              <a:rPr sz="1400" spc="-5" dirty="0">
                <a:latin typeface="Tw Cen MT"/>
                <a:cs typeface="Tw Cen MT"/>
              </a:rPr>
              <a:t>Activate </a:t>
            </a:r>
            <a:r>
              <a:rPr sz="1400" spc="-35" dirty="0">
                <a:latin typeface="Tw Cen MT"/>
                <a:cs typeface="Tw Cen MT"/>
              </a:rPr>
              <a:t>Text</a:t>
            </a:r>
            <a:r>
              <a:rPr sz="1400" spc="-114" dirty="0">
                <a:latin typeface="Tw Cen MT"/>
                <a:cs typeface="Tw Cen MT"/>
              </a:rPr>
              <a:t> </a:t>
            </a:r>
            <a:r>
              <a:rPr sz="1400" spc="-15" dirty="0">
                <a:latin typeface="Tw Cen MT"/>
                <a:cs typeface="Tw Cen MT"/>
              </a:rPr>
              <a:t>Keyword  </a:t>
            </a:r>
            <a:r>
              <a:rPr sz="1400" dirty="0">
                <a:latin typeface="Tw Cen MT"/>
                <a:cs typeface="Tw Cen MT"/>
              </a:rPr>
              <a:t>campaigns</a:t>
            </a:r>
            <a:r>
              <a:rPr lang="en-US" sz="1400" dirty="0">
                <a:latin typeface="Tw Cen MT"/>
                <a:cs typeface="Tw Cen MT"/>
              </a:rPr>
              <a:t>: English &amp; Spanish</a:t>
            </a:r>
            <a:endParaRPr sz="1400" dirty="0">
              <a:latin typeface="Tw Cen MT"/>
              <a:cs typeface="Tw Cen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10278" y="4507776"/>
            <a:ext cx="2277745" cy="149733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88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Tw Cen MT"/>
                <a:cs typeface="Tw Cen MT"/>
              </a:rPr>
              <a:t>Activate </a:t>
            </a:r>
            <a:r>
              <a:rPr sz="1400" spc="-25" dirty="0">
                <a:latin typeface="Tw Cen MT"/>
                <a:cs typeface="Tw Cen MT"/>
              </a:rPr>
              <a:t>2-Way</a:t>
            </a:r>
            <a:r>
              <a:rPr sz="1400" spc="-60" dirty="0">
                <a:latin typeface="Tw Cen MT"/>
                <a:cs typeface="Tw Cen MT"/>
              </a:rPr>
              <a:t> </a:t>
            </a:r>
            <a:r>
              <a:rPr sz="1400" spc="-5" dirty="0">
                <a:latin typeface="Tw Cen MT"/>
                <a:cs typeface="Tw Cen MT"/>
              </a:rPr>
              <a:t>texting</a:t>
            </a:r>
            <a:endParaRPr sz="14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3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Tw Cen MT"/>
                <a:cs typeface="Tw Cen MT"/>
              </a:rPr>
              <a:t>Drive </a:t>
            </a:r>
            <a:r>
              <a:rPr sz="1400" dirty="0">
                <a:latin typeface="Tw Cen MT"/>
                <a:cs typeface="Tw Cen MT"/>
              </a:rPr>
              <a:t>calls to </a:t>
            </a:r>
            <a:r>
              <a:rPr sz="1400" spc="-35" dirty="0">
                <a:latin typeface="Tw Cen MT"/>
                <a:cs typeface="Tw Cen MT"/>
              </a:rPr>
              <a:t>Text </a:t>
            </a:r>
            <a:r>
              <a:rPr sz="1400" dirty="0">
                <a:latin typeface="Tw Cen MT"/>
                <a:cs typeface="Tw Cen MT"/>
              </a:rPr>
              <a:t>and</a:t>
            </a:r>
            <a:r>
              <a:rPr sz="1400" spc="-85" dirty="0">
                <a:latin typeface="Tw Cen MT"/>
                <a:cs typeface="Tw Cen MT"/>
              </a:rPr>
              <a:t> </a:t>
            </a:r>
            <a:r>
              <a:rPr sz="1400" spc="-45" dirty="0">
                <a:latin typeface="Tw Cen MT"/>
                <a:cs typeface="Tw Cen MT"/>
              </a:rPr>
              <a:t>Web</a:t>
            </a:r>
            <a:endParaRPr sz="14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3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w Cen MT"/>
                <a:cs typeface="Tw Cen MT"/>
              </a:rPr>
              <a:t>Ask </a:t>
            </a:r>
            <a:r>
              <a:rPr sz="1400" spc="-10" dirty="0">
                <a:latin typeface="Tw Cen MT"/>
                <a:cs typeface="Tw Cen MT"/>
              </a:rPr>
              <a:t>for</a:t>
            </a:r>
            <a:r>
              <a:rPr sz="1400" spc="-4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help!</a:t>
            </a:r>
          </a:p>
          <a:p>
            <a:pPr marL="299085" indent="-286385">
              <a:lnSpc>
                <a:spcPct val="100000"/>
              </a:lnSpc>
              <a:spcBef>
                <a:spcPts val="134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0" dirty="0">
                <a:latin typeface="Tw Cen MT"/>
                <a:cs typeface="Tw Cen MT"/>
              </a:rPr>
              <a:t>Support</a:t>
            </a:r>
            <a:r>
              <a:rPr sz="1400" spc="-4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Staff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939785" y="1011706"/>
            <a:ext cx="2767965" cy="1195070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450215">
              <a:lnSpc>
                <a:spcPct val="100000"/>
              </a:lnSpc>
              <a:spcBef>
                <a:spcPts val="1415"/>
              </a:spcBef>
            </a:pPr>
            <a:r>
              <a:rPr sz="2400" spc="-10" dirty="0">
                <a:latin typeface="Tw Cen MT"/>
                <a:cs typeface="Tw Cen MT"/>
              </a:rPr>
              <a:t>RECOVER</a:t>
            </a:r>
            <a:endParaRPr sz="2400">
              <a:latin typeface="Tw Cen MT"/>
              <a:cs typeface="Tw Cen MT"/>
            </a:endParaRPr>
          </a:p>
          <a:p>
            <a:pPr marL="299085" marR="5080" indent="-286385">
              <a:lnSpc>
                <a:spcPct val="120000"/>
              </a:lnSpc>
              <a:spcBef>
                <a:spcPts val="98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Tw Cen MT"/>
                <a:cs typeface="Tw Cen MT"/>
              </a:rPr>
              <a:t>Transform </a:t>
            </a:r>
            <a:r>
              <a:rPr sz="1400" spc="-20" dirty="0">
                <a:latin typeface="Tw Cen MT"/>
                <a:cs typeface="Tw Cen MT"/>
              </a:rPr>
              <a:t>Texting </a:t>
            </a:r>
            <a:r>
              <a:rPr sz="1400" dirty="0">
                <a:latin typeface="Tw Cen MT"/>
                <a:cs typeface="Tw Cen MT"/>
              </a:rPr>
              <a:t>Campaigns</a:t>
            </a:r>
            <a:r>
              <a:rPr sz="1400" spc="-95" dirty="0">
                <a:latin typeface="Tw Cen MT"/>
                <a:cs typeface="Tw Cen MT"/>
              </a:rPr>
              <a:t> </a:t>
            </a:r>
            <a:r>
              <a:rPr sz="1400" spc="-10" dirty="0">
                <a:latin typeface="Tw Cen MT"/>
                <a:cs typeface="Tw Cen MT"/>
              </a:rPr>
              <a:t>from  </a:t>
            </a:r>
            <a:r>
              <a:rPr sz="1400" spc="-5" dirty="0">
                <a:latin typeface="Tw Cen MT"/>
                <a:cs typeface="Tw Cen MT"/>
              </a:rPr>
              <a:t>Active Disaster </a:t>
            </a:r>
            <a:r>
              <a:rPr sz="1400" dirty="0">
                <a:latin typeface="Tw Cen MT"/>
                <a:cs typeface="Tw Cen MT"/>
              </a:rPr>
              <a:t>to</a:t>
            </a:r>
            <a:r>
              <a:rPr sz="1400" spc="-55" dirty="0">
                <a:latin typeface="Tw Cen MT"/>
                <a:cs typeface="Tw Cen MT"/>
              </a:rPr>
              <a:t> </a:t>
            </a:r>
            <a:r>
              <a:rPr sz="1400" spc="-10" dirty="0">
                <a:latin typeface="Tw Cen MT"/>
                <a:cs typeface="Tw Cen MT"/>
              </a:rPr>
              <a:t>Recovery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39785" y="2248570"/>
            <a:ext cx="1576070" cy="2123658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0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Tw Cen MT"/>
                <a:cs typeface="Tw Cen MT"/>
              </a:rPr>
              <a:t>Follow-up</a:t>
            </a:r>
            <a:r>
              <a:rPr sz="1400" spc="-7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Quickly</a:t>
            </a:r>
          </a:p>
          <a:p>
            <a:pPr marL="299085" indent="-286385">
              <a:lnSpc>
                <a:spcPct val="100000"/>
              </a:lnSpc>
              <a:spcBef>
                <a:spcPts val="134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5" dirty="0">
                <a:latin typeface="Tw Cen MT"/>
                <a:cs typeface="Tw Cen MT"/>
              </a:rPr>
              <a:t>Track Successes and persistent Unmet Needs</a:t>
            </a:r>
            <a:endParaRPr sz="14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3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30" dirty="0">
                <a:latin typeface="Tw Cen MT"/>
                <a:cs typeface="Tw Cen MT"/>
              </a:rPr>
              <a:t>Tell </a:t>
            </a:r>
            <a:r>
              <a:rPr sz="1400" dirty="0">
                <a:latin typeface="Tw Cen MT"/>
                <a:cs typeface="Tw Cen MT"/>
              </a:rPr>
              <a:t>the</a:t>
            </a:r>
            <a:r>
              <a:rPr sz="1400" spc="-45" dirty="0">
                <a:latin typeface="Tw Cen MT"/>
                <a:cs typeface="Tw Cen MT"/>
              </a:rPr>
              <a:t> </a:t>
            </a:r>
            <a:r>
              <a:rPr sz="1400" spc="-5" dirty="0">
                <a:latin typeface="Tw Cen MT"/>
                <a:cs typeface="Tw Cen MT"/>
              </a:rPr>
              <a:t>Story</a:t>
            </a:r>
            <a:endParaRPr sz="14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3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Tw Cen MT"/>
                <a:cs typeface="Tw Cen MT"/>
              </a:rPr>
              <a:t>Seek Reimbursement</a:t>
            </a:r>
            <a:endParaRPr sz="1400" dirty="0">
              <a:latin typeface="Tw Cen MT"/>
              <a:cs typeface="Tw Cen M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4E92DF-6696-48F2-9701-CD72BAFD0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0" y="5245501"/>
            <a:ext cx="2200847" cy="14814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2616" y="0"/>
            <a:ext cx="128016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0" dirty="0">
                <a:latin typeface="Tw Cen MT"/>
                <a:cs typeface="Tw Cen MT"/>
              </a:rPr>
              <a:t>PRE</a:t>
            </a:r>
            <a:r>
              <a:rPr sz="2900" b="0" spc="-229" dirty="0">
                <a:latin typeface="Tw Cen MT"/>
                <a:cs typeface="Tw Cen MT"/>
              </a:rPr>
              <a:t>P</a:t>
            </a:r>
            <a:r>
              <a:rPr sz="2900" b="0" spc="-5" dirty="0">
                <a:latin typeface="Tw Cen MT"/>
                <a:cs typeface="Tw Cen MT"/>
              </a:rPr>
              <a:t>ARE</a:t>
            </a:r>
            <a:endParaRPr sz="2900" dirty="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76871" y="144785"/>
            <a:ext cx="4479798" cy="66667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42506" y="75812"/>
            <a:ext cx="4739893" cy="6735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8218" y="208025"/>
            <a:ext cx="4284345" cy="6471285"/>
          </a:xfrm>
          <a:custGeom>
            <a:avLst/>
            <a:gdLst/>
            <a:ahLst/>
            <a:cxnLst/>
            <a:rect l="l" t="t" r="r" b="b"/>
            <a:pathLst>
              <a:path w="4284345" h="6471284">
                <a:moveTo>
                  <a:pt x="0" y="6470904"/>
                </a:moveTo>
                <a:lnTo>
                  <a:pt x="4283964" y="6470904"/>
                </a:lnTo>
                <a:lnTo>
                  <a:pt x="4283964" y="0"/>
                </a:lnTo>
                <a:lnTo>
                  <a:pt x="0" y="0"/>
                </a:lnTo>
                <a:lnTo>
                  <a:pt x="0" y="6470904"/>
                </a:lnTo>
                <a:close/>
              </a:path>
            </a:pathLst>
          </a:custGeom>
          <a:ln w="19812">
            <a:solidFill>
              <a:srgbClr val="FFAC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66800" y="762000"/>
            <a:ext cx="5674360" cy="48696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310"/>
              </a:lnSpc>
              <a:spcBef>
                <a:spcPts val="105"/>
              </a:spcBef>
            </a:pPr>
            <a:r>
              <a:rPr sz="2900" dirty="0">
                <a:latin typeface="Tw Cen MT"/>
                <a:cs typeface="Tw Cen MT"/>
              </a:rPr>
              <a:t>2-1-1 </a:t>
            </a:r>
            <a:r>
              <a:rPr sz="2900" spc="-5" dirty="0">
                <a:latin typeface="Tw Cen MT"/>
                <a:cs typeface="Tw Cen MT"/>
              </a:rPr>
              <a:t>DISASTER </a:t>
            </a:r>
            <a:r>
              <a:rPr sz="2900" dirty="0">
                <a:latin typeface="Tw Cen MT"/>
                <a:cs typeface="Tw Cen MT"/>
              </a:rPr>
              <a:t>&amp;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spc="-30" dirty="0">
                <a:latin typeface="Tw Cen MT"/>
                <a:cs typeface="Tw Cen MT"/>
              </a:rPr>
              <a:t>RECOVERY</a:t>
            </a:r>
            <a:endParaRPr sz="2900" dirty="0">
              <a:latin typeface="Tw Cen MT"/>
              <a:cs typeface="Tw Cen MT"/>
            </a:endParaRPr>
          </a:p>
          <a:p>
            <a:pPr marL="12700">
              <a:lnSpc>
                <a:spcPts val="3310"/>
              </a:lnSpc>
            </a:pPr>
            <a:r>
              <a:rPr sz="2900" dirty="0">
                <a:latin typeface="Tw Cen MT"/>
                <a:cs typeface="Tw Cen MT"/>
              </a:rPr>
              <a:t>WEBSITE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299085" marR="407670" indent="-286385">
              <a:lnSpc>
                <a:spcPct val="120000"/>
              </a:lnSpc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Tw Cen MT"/>
                <a:cs typeface="Tw Cen MT"/>
              </a:rPr>
              <a:t>Create a </a:t>
            </a:r>
            <a:r>
              <a:rPr sz="1600" spc="-10" dirty="0">
                <a:latin typeface="Tw Cen MT"/>
                <a:cs typeface="Tw Cen MT"/>
              </a:rPr>
              <a:t>link </a:t>
            </a:r>
            <a:r>
              <a:rPr sz="1600" spc="-15" dirty="0">
                <a:latin typeface="Tw Cen MT"/>
                <a:cs typeface="Tw Cen MT"/>
              </a:rPr>
              <a:t>from </a:t>
            </a:r>
            <a:r>
              <a:rPr sz="1600" spc="-10" dirty="0">
                <a:latin typeface="Tw Cen MT"/>
                <a:cs typeface="Tw Cen MT"/>
              </a:rPr>
              <a:t>regular </a:t>
            </a:r>
            <a:r>
              <a:rPr sz="1600" spc="-5" dirty="0">
                <a:latin typeface="Tw Cen MT"/>
                <a:cs typeface="Tw Cen MT"/>
              </a:rPr>
              <a:t>2-1-1 </a:t>
            </a:r>
            <a:r>
              <a:rPr sz="1600" spc="-20" dirty="0">
                <a:latin typeface="Tw Cen MT"/>
                <a:cs typeface="Tw Cen MT"/>
              </a:rPr>
              <a:t>page </a:t>
            </a:r>
            <a:r>
              <a:rPr sz="1600" spc="-5" dirty="0">
                <a:latin typeface="Tw Cen MT"/>
                <a:cs typeface="Tw Cen MT"/>
              </a:rPr>
              <a:t>to 2-1-1 </a:t>
            </a:r>
            <a:r>
              <a:rPr sz="1600" spc="-10" dirty="0">
                <a:latin typeface="Tw Cen MT"/>
                <a:cs typeface="Tw Cen MT"/>
              </a:rPr>
              <a:t>Disaster </a:t>
            </a:r>
            <a:r>
              <a:rPr sz="1600" spc="-5" dirty="0">
                <a:latin typeface="Tw Cen MT"/>
                <a:cs typeface="Tw Cen MT"/>
              </a:rPr>
              <a:t>and  </a:t>
            </a:r>
            <a:r>
              <a:rPr sz="1600" spc="-15" dirty="0">
                <a:latin typeface="Tw Cen MT"/>
                <a:cs typeface="Tw Cen MT"/>
              </a:rPr>
              <a:t>Recovery </a:t>
            </a:r>
            <a:r>
              <a:rPr sz="1600" spc="-20" dirty="0">
                <a:latin typeface="Tw Cen MT"/>
                <a:cs typeface="Tw Cen MT"/>
              </a:rPr>
              <a:t>page</a:t>
            </a:r>
            <a:endParaRPr sz="16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8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w Cen MT"/>
                <a:cs typeface="Tw Cen MT"/>
              </a:rPr>
              <a:t>Keep </a:t>
            </a:r>
            <a:r>
              <a:rPr sz="1600" spc="-5" dirty="0">
                <a:latin typeface="Tw Cen MT"/>
                <a:cs typeface="Tw Cen MT"/>
              </a:rPr>
              <a:t>all </a:t>
            </a:r>
            <a:r>
              <a:rPr sz="1600" spc="-10" dirty="0">
                <a:latin typeface="Tw Cen MT"/>
                <a:cs typeface="Tw Cen MT"/>
              </a:rPr>
              <a:t>disaster </a:t>
            </a:r>
            <a:r>
              <a:rPr sz="1600" spc="-5" dirty="0">
                <a:latin typeface="Tw Cen MT"/>
                <a:cs typeface="Tw Cen MT"/>
              </a:rPr>
              <a:t>and </a:t>
            </a:r>
            <a:r>
              <a:rPr sz="1600" spc="-15" dirty="0">
                <a:latin typeface="Tw Cen MT"/>
                <a:cs typeface="Tw Cen MT"/>
              </a:rPr>
              <a:t>Recovery </a:t>
            </a:r>
            <a:r>
              <a:rPr sz="1600" spc="-5" dirty="0">
                <a:latin typeface="Tw Cen MT"/>
                <a:cs typeface="Tw Cen MT"/>
              </a:rPr>
              <a:t>information in one</a:t>
            </a:r>
            <a:r>
              <a:rPr sz="1600" spc="200" dirty="0">
                <a:latin typeface="Tw Cen MT"/>
                <a:cs typeface="Tw Cen MT"/>
              </a:rPr>
              <a:t> </a:t>
            </a:r>
            <a:r>
              <a:rPr sz="1600" spc="-10" dirty="0">
                <a:latin typeface="Tw Cen MT"/>
                <a:cs typeface="Tw Cen MT"/>
              </a:rPr>
              <a:t>location</a:t>
            </a:r>
            <a:endParaRPr sz="16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9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Tw Cen MT"/>
                <a:cs typeface="Tw Cen MT"/>
              </a:rPr>
              <a:t>Employees, </a:t>
            </a:r>
            <a:r>
              <a:rPr sz="1600" spc="-20" dirty="0">
                <a:latin typeface="Tw Cen MT"/>
                <a:cs typeface="Tw Cen MT"/>
              </a:rPr>
              <a:t>Volunteers, </a:t>
            </a:r>
            <a:r>
              <a:rPr sz="1600" spc="-15" dirty="0">
                <a:latin typeface="Tw Cen MT"/>
                <a:cs typeface="Tw Cen MT"/>
              </a:rPr>
              <a:t>Partners, </a:t>
            </a:r>
            <a:r>
              <a:rPr sz="1600" spc="-5" dirty="0">
                <a:latin typeface="Tw Cen MT"/>
                <a:cs typeface="Tw Cen MT"/>
              </a:rPr>
              <a:t>and the Public </a:t>
            </a:r>
            <a:r>
              <a:rPr sz="1600" spc="-10" dirty="0">
                <a:latin typeface="Tw Cen MT"/>
                <a:cs typeface="Tw Cen MT"/>
              </a:rPr>
              <a:t>can</a:t>
            </a:r>
            <a:r>
              <a:rPr sz="1600" spc="140" dirty="0">
                <a:latin typeface="Tw Cen MT"/>
                <a:cs typeface="Tw Cen MT"/>
              </a:rPr>
              <a:t> </a:t>
            </a:r>
            <a:r>
              <a:rPr sz="1600" spc="-15" dirty="0">
                <a:latin typeface="Tw Cen MT"/>
                <a:cs typeface="Tw Cen MT"/>
              </a:rPr>
              <a:t>view</a:t>
            </a:r>
            <a:endParaRPr sz="16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8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Tw Cen MT"/>
                <a:cs typeface="Tw Cen MT"/>
              </a:rPr>
              <a:t>Be </a:t>
            </a:r>
            <a:r>
              <a:rPr sz="1600" spc="-15" dirty="0">
                <a:latin typeface="Tw Cen MT"/>
                <a:cs typeface="Tw Cen MT"/>
              </a:rPr>
              <a:t>known for </a:t>
            </a:r>
            <a:r>
              <a:rPr sz="1600" spc="-5" dirty="0">
                <a:latin typeface="Tw Cen MT"/>
                <a:cs typeface="Tw Cen MT"/>
              </a:rPr>
              <a:t>updated, </a:t>
            </a:r>
            <a:r>
              <a:rPr sz="1600" spc="-10" dirty="0">
                <a:latin typeface="Tw Cen MT"/>
                <a:cs typeface="Tw Cen MT"/>
              </a:rPr>
              <a:t>verified</a:t>
            </a:r>
            <a:r>
              <a:rPr sz="1600" spc="90" dirty="0">
                <a:latin typeface="Tw Cen MT"/>
                <a:cs typeface="Tw Cen MT"/>
              </a:rPr>
              <a:t> </a:t>
            </a:r>
            <a:r>
              <a:rPr sz="1600" spc="-5" dirty="0">
                <a:latin typeface="Tw Cen MT"/>
                <a:cs typeface="Tw Cen MT"/>
              </a:rPr>
              <a:t>information</a:t>
            </a:r>
            <a:endParaRPr sz="16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8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w Cen MT"/>
                <a:cs typeface="Tw Cen MT"/>
              </a:rPr>
              <a:t>Include links </a:t>
            </a:r>
            <a:r>
              <a:rPr sz="1600" spc="-5" dirty="0">
                <a:latin typeface="Tw Cen MT"/>
                <a:cs typeface="Tw Cen MT"/>
              </a:rPr>
              <a:t>to other </a:t>
            </a:r>
            <a:r>
              <a:rPr sz="1600" spc="-10" dirty="0">
                <a:latin typeface="Tw Cen MT"/>
                <a:cs typeface="Tw Cen MT"/>
              </a:rPr>
              <a:t>verified </a:t>
            </a:r>
            <a:r>
              <a:rPr sz="1600" spc="-5" dirty="0">
                <a:latin typeface="Tw Cen MT"/>
                <a:cs typeface="Tw Cen MT"/>
              </a:rPr>
              <a:t>resource</a:t>
            </a:r>
            <a:r>
              <a:rPr sz="1600" spc="90" dirty="0">
                <a:latin typeface="Tw Cen MT"/>
                <a:cs typeface="Tw Cen MT"/>
              </a:rPr>
              <a:t> </a:t>
            </a:r>
            <a:r>
              <a:rPr sz="1600" spc="-5" dirty="0">
                <a:latin typeface="Tw Cen MT"/>
                <a:cs typeface="Tw Cen MT"/>
              </a:rPr>
              <a:t>sites</a:t>
            </a:r>
            <a:endParaRPr sz="16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9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w Cen MT"/>
                <a:cs typeface="Tw Cen MT"/>
              </a:rPr>
              <a:t>Provide translation as</a:t>
            </a:r>
            <a:r>
              <a:rPr sz="1600" spc="90" dirty="0">
                <a:latin typeface="Tw Cen MT"/>
                <a:cs typeface="Tw Cen MT"/>
              </a:rPr>
              <a:t> </a:t>
            </a:r>
            <a:r>
              <a:rPr sz="1600" spc="-5" dirty="0">
                <a:latin typeface="Tw Cen MT"/>
                <a:cs typeface="Tw Cen MT"/>
              </a:rPr>
              <a:t>needed</a:t>
            </a:r>
            <a:endParaRPr sz="16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8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w Cen MT"/>
                <a:cs typeface="Tw Cen MT"/>
              </a:rPr>
              <a:t>Provide </a:t>
            </a:r>
            <a:r>
              <a:rPr sz="1600" spc="-5" dirty="0">
                <a:latin typeface="Tw Cen MT"/>
                <a:cs typeface="Tw Cen MT"/>
              </a:rPr>
              <a:t>print </a:t>
            </a:r>
            <a:r>
              <a:rPr sz="1600" spc="-20" dirty="0">
                <a:latin typeface="Tw Cen MT"/>
                <a:cs typeface="Tw Cen MT"/>
              </a:rPr>
              <a:t>ready</a:t>
            </a:r>
            <a:r>
              <a:rPr sz="1600" spc="65" dirty="0">
                <a:latin typeface="Tw Cen MT"/>
                <a:cs typeface="Tw Cen MT"/>
              </a:rPr>
              <a:t> </a:t>
            </a:r>
            <a:r>
              <a:rPr sz="1600" spc="-15" dirty="0">
                <a:latin typeface="Tw Cen MT"/>
                <a:cs typeface="Tw Cen MT"/>
              </a:rPr>
              <a:t>versions</a:t>
            </a:r>
            <a:endParaRPr sz="1600" dirty="0">
              <a:latin typeface="Tw Cen MT"/>
              <a:cs typeface="Tw Cen MT"/>
            </a:endParaRPr>
          </a:p>
          <a:p>
            <a:pPr marL="299085" indent="-286385">
              <a:lnSpc>
                <a:spcPct val="100000"/>
              </a:lnSpc>
              <a:spcBef>
                <a:spcPts val="138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Tw Cen MT"/>
                <a:cs typeface="Tw Cen MT"/>
              </a:rPr>
              <a:t>Do a media</a:t>
            </a:r>
            <a:r>
              <a:rPr sz="1600" spc="-10" dirty="0">
                <a:latin typeface="Tw Cen MT"/>
                <a:cs typeface="Tw Cen MT"/>
              </a:rPr>
              <a:t> blast</a:t>
            </a:r>
            <a:endParaRPr sz="16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0243" y="109199"/>
            <a:ext cx="693026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b="0" dirty="0">
                <a:latin typeface="Tw Cen MT"/>
                <a:cs typeface="Tw Cen MT"/>
              </a:rPr>
              <a:t>898211 </a:t>
            </a:r>
            <a:r>
              <a:rPr sz="3600" b="0" dirty="0">
                <a:latin typeface="Tw Cen MT"/>
                <a:cs typeface="Tw Cen MT"/>
              </a:rPr>
              <a:t>TEXT </a:t>
            </a:r>
            <a:r>
              <a:rPr sz="3600" b="0" spc="-15" dirty="0">
                <a:latin typeface="Tw Cen MT"/>
                <a:cs typeface="Tw Cen MT"/>
              </a:rPr>
              <a:t>MESSAGING </a:t>
            </a:r>
            <a:r>
              <a:rPr sz="3600" b="0" dirty="0">
                <a:latin typeface="Tw Cen MT"/>
                <a:cs typeface="Tw Cen MT"/>
              </a:rPr>
              <a:t>BY</a:t>
            </a:r>
            <a:r>
              <a:rPr sz="3600" b="0" spc="-75" dirty="0">
                <a:latin typeface="Tw Cen MT"/>
                <a:cs typeface="Tw Cen MT"/>
              </a:rPr>
              <a:t> </a:t>
            </a:r>
            <a:r>
              <a:rPr sz="3600" b="0" spc="-5" dirty="0">
                <a:latin typeface="Tw Cen MT"/>
                <a:cs typeface="Tw Cen MT"/>
              </a:rPr>
              <a:t>TYPE</a:t>
            </a:r>
            <a:endParaRPr sz="3600" dirty="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1210" y="1863090"/>
            <a:ext cx="1351915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Tw Cen MT"/>
                <a:cs typeface="Tw Cen MT"/>
              </a:rPr>
              <a:t>PUSH</a:t>
            </a:r>
            <a:r>
              <a:rPr sz="2200" spc="-90" dirty="0">
                <a:latin typeface="Tw Cen MT"/>
                <a:cs typeface="Tw Cen MT"/>
              </a:rPr>
              <a:t> </a:t>
            </a:r>
            <a:r>
              <a:rPr sz="2200" dirty="0">
                <a:latin typeface="Tw Cen MT"/>
                <a:cs typeface="Tw Cen MT"/>
              </a:rPr>
              <a:t>TEXT</a:t>
            </a:r>
          </a:p>
        </p:txBody>
      </p:sp>
      <p:sp>
        <p:nvSpPr>
          <p:cNvPr id="4" name="object 4"/>
          <p:cNvSpPr/>
          <p:nvPr/>
        </p:nvSpPr>
        <p:spPr>
          <a:xfrm>
            <a:off x="4431791" y="5105400"/>
            <a:ext cx="2823971" cy="1499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4188" y="2549651"/>
            <a:ext cx="2505456" cy="3473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20385" y="734695"/>
            <a:ext cx="159893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ctr">
              <a:lnSpc>
                <a:spcPts val="2590"/>
              </a:lnSpc>
              <a:spcBef>
                <a:spcPts val="425"/>
              </a:spcBef>
            </a:pPr>
            <a:r>
              <a:rPr sz="2200" spc="-10" dirty="0">
                <a:latin typeface="Tw Cen MT"/>
                <a:cs typeface="Tw Cen MT"/>
              </a:rPr>
              <a:t>KEYWORD  </a:t>
            </a:r>
            <a:r>
              <a:rPr sz="2200" dirty="0">
                <a:latin typeface="Tw Cen MT"/>
                <a:cs typeface="Tw Cen MT"/>
              </a:rPr>
              <a:t>CAM</a:t>
            </a:r>
            <a:r>
              <a:rPr sz="2200" spc="-190" dirty="0">
                <a:latin typeface="Tw Cen MT"/>
                <a:cs typeface="Tw Cen MT"/>
              </a:rPr>
              <a:t>P</a:t>
            </a:r>
            <a:r>
              <a:rPr sz="2200" spc="-5" dirty="0">
                <a:latin typeface="Tw Cen MT"/>
                <a:cs typeface="Tw Cen MT"/>
              </a:rPr>
              <a:t>AIGNS</a:t>
            </a:r>
            <a:endParaRPr sz="2200" dirty="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11057" y="1837435"/>
            <a:ext cx="171577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Tw Cen MT"/>
                <a:cs typeface="Tw Cen MT"/>
              </a:rPr>
              <a:t>2</a:t>
            </a:r>
            <a:r>
              <a:rPr sz="2200" dirty="0">
                <a:latin typeface="Tw Cen MT"/>
                <a:cs typeface="Tw Cen MT"/>
              </a:rPr>
              <a:t>-</a:t>
            </a:r>
            <a:r>
              <a:rPr sz="2200" spc="-170" dirty="0">
                <a:latin typeface="Tw Cen MT"/>
                <a:cs typeface="Tw Cen MT"/>
              </a:rPr>
              <a:t>W</a:t>
            </a:r>
            <a:r>
              <a:rPr sz="2200" spc="-145" dirty="0">
                <a:latin typeface="Tw Cen MT"/>
                <a:cs typeface="Tw Cen MT"/>
              </a:rPr>
              <a:t>A</a:t>
            </a:r>
            <a:r>
              <a:rPr sz="2200" spc="-170" dirty="0">
                <a:latin typeface="Tw Cen MT"/>
                <a:cs typeface="Tw Cen MT"/>
              </a:rPr>
              <a:t>Y</a:t>
            </a:r>
            <a:r>
              <a:rPr sz="2200" dirty="0">
                <a:latin typeface="Tw Cen MT"/>
                <a:cs typeface="Tw Cen MT"/>
              </a:rPr>
              <a:t>-T</a:t>
            </a:r>
            <a:r>
              <a:rPr sz="2200" spc="0" dirty="0">
                <a:latin typeface="Tw Cen MT"/>
                <a:cs typeface="Tw Cen MT"/>
              </a:rPr>
              <a:t>E</a:t>
            </a:r>
            <a:r>
              <a:rPr sz="2200" dirty="0">
                <a:latin typeface="Tw Cen MT"/>
                <a:cs typeface="Tw Cen MT"/>
              </a:rPr>
              <a:t>XTS</a:t>
            </a:r>
          </a:p>
        </p:txBody>
      </p:sp>
      <p:sp>
        <p:nvSpPr>
          <p:cNvPr id="8" name="object 8"/>
          <p:cNvSpPr/>
          <p:nvPr/>
        </p:nvSpPr>
        <p:spPr>
          <a:xfrm>
            <a:off x="7679435" y="2549651"/>
            <a:ext cx="2889504" cy="34731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8303" y="1741932"/>
            <a:ext cx="2250948" cy="32354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90037771-FDA1-4F3F-B1ED-6CCC2EF2C771}"/>
              </a:ext>
            </a:extLst>
          </p:cNvPr>
          <p:cNvSpPr txBox="1">
            <a:spLocks/>
          </p:cNvSpPr>
          <p:nvPr/>
        </p:nvSpPr>
        <p:spPr>
          <a:xfrm>
            <a:off x="685800" y="308470"/>
            <a:ext cx="1524000" cy="4591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dirty="0">
                <a:latin typeface="Tw Cen MT"/>
                <a:cs typeface="Tw Cen MT"/>
              </a:rPr>
              <a:t>RESPOND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2616" y="91134"/>
            <a:ext cx="1587500" cy="4597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0" dirty="0">
                <a:latin typeface="Tw Cen MT"/>
                <a:cs typeface="Tw Cen MT"/>
              </a:rPr>
              <a:t>REC</a:t>
            </a:r>
            <a:r>
              <a:rPr sz="2900" b="0" spc="-65" dirty="0">
                <a:latin typeface="Tw Cen MT"/>
                <a:cs typeface="Tw Cen MT"/>
              </a:rPr>
              <a:t>O</a:t>
            </a:r>
            <a:r>
              <a:rPr sz="2900" b="0" spc="-5" dirty="0">
                <a:latin typeface="Tw Cen MT"/>
                <a:cs typeface="Tw Cen MT"/>
              </a:rPr>
              <a:t>VER</a:t>
            </a:r>
            <a:endParaRPr sz="2900" dirty="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0478" y="117119"/>
            <a:ext cx="5576570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>
              <a:lnSpc>
                <a:spcPct val="120000"/>
              </a:lnSpc>
              <a:spcBef>
                <a:spcPts val="100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20" dirty="0">
                <a:latin typeface="Tw Cen MT"/>
                <a:cs typeface="Tw Cen MT"/>
              </a:rPr>
              <a:t>Transform </a:t>
            </a:r>
            <a:r>
              <a:rPr sz="1600" spc="-10" dirty="0">
                <a:latin typeface="Tw Cen MT"/>
                <a:cs typeface="Tw Cen MT"/>
              </a:rPr>
              <a:t>texting campaigns, </a:t>
            </a:r>
            <a:r>
              <a:rPr sz="1600" spc="-5" dirty="0">
                <a:latin typeface="Tw Cen MT"/>
                <a:cs typeface="Tw Cen MT"/>
              </a:rPr>
              <a:t>and </a:t>
            </a:r>
            <a:r>
              <a:rPr sz="1600" spc="-20" dirty="0">
                <a:latin typeface="Tw Cen MT"/>
                <a:cs typeface="Tw Cen MT"/>
              </a:rPr>
              <a:t>webpages </a:t>
            </a:r>
            <a:r>
              <a:rPr sz="1600" spc="-15" dirty="0">
                <a:latin typeface="Tw Cen MT"/>
                <a:cs typeface="Tw Cen MT"/>
              </a:rPr>
              <a:t>from </a:t>
            </a:r>
            <a:r>
              <a:rPr sz="1600" spc="-10" dirty="0">
                <a:latin typeface="Tw Cen MT"/>
                <a:cs typeface="Tw Cen MT"/>
              </a:rPr>
              <a:t>active disaster  </a:t>
            </a:r>
            <a:r>
              <a:rPr sz="1600" spc="-5" dirty="0">
                <a:latin typeface="Tw Cen MT"/>
                <a:cs typeface="Tw Cen MT"/>
              </a:rPr>
              <a:t>to </a:t>
            </a:r>
            <a:r>
              <a:rPr sz="1600" spc="-10" dirty="0">
                <a:latin typeface="Tw Cen MT"/>
                <a:cs typeface="Tw Cen MT"/>
              </a:rPr>
              <a:t>recovery</a:t>
            </a:r>
            <a:endParaRPr sz="16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40478" y="878204"/>
            <a:ext cx="1706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SzPct val="12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Tw Cen MT"/>
                <a:cs typeface="Tw Cen MT"/>
              </a:rPr>
              <a:t>Follow-up</a:t>
            </a:r>
            <a:r>
              <a:rPr sz="1600" spc="-35" dirty="0">
                <a:latin typeface="Tw Cen MT"/>
                <a:cs typeface="Tw Cen MT"/>
              </a:rPr>
              <a:t> </a:t>
            </a:r>
            <a:r>
              <a:rPr sz="1600" dirty="0">
                <a:latin typeface="Tw Cen MT"/>
                <a:cs typeface="Tw Cen MT"/>
              </a:rPr>
              <a:t>quickly</a:t>
            </a:r>
            <a:endParaRPr sz="16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67016" y="1574291"/>
            <a:ext cx="2636520" cy="5146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1076" y="1574291"/>
            <a:ext cx="5212080" cy="5146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17292" y="1574291"/>
            <a:ext cx="720852" cy="50703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AF7F52-B0A6-4D8D-BDC6-A38E06157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81095"/>
            <a:ext cx="5410200" cy="36417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en-US" sz="4800" kern="1200" spc="-9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YOU!</a:t>
            </a: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385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Tw Cen MT</vt:lpstr>
      <vt:lpstr>Office Theme</vt:lpstr>
      <vt:lpstr>2-1-1 VENTURA &amp; DISASTER ASSISTANCE</vt:lpstr>
      <vt:lpstr>Interface 2-1-1  Coverage Map</vt:lpstr>
      <vt:lpstr>2-1-1 VENTURA 2017 DISASTER RESPONSE AREAS</vt:lpstr>
      <vt:lpstr>HOW CAN 2-1-1RESPOND TO YOUR DISASTER?</vt:lpstr>
      <vt:lpstr>PREPARE</vt:lpstr>
      <vt:lpstr>898211 TEXT MESSAGING BY TYPE</vt:lpstr>
      <vt:lpstr>RECOVER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Texting during Disaster</dc:title>
  <dc:creator>Kelly Brown</dc:creator>
  <cp:lastModifiedBy>Erik Sternad</cp:lastModifiedBy>
  <cp:revision>6</cp:revision>
  <dcterms:created xsi:type="dcterms:W3CDTF">2018-06-26T22:47:22Z</dcterms:created>
  <dcterms:modified xsi:type="dcterms:W3CDTF">2018-06-26T23:31:15Z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2018-06-26T00:00:00Z</vt:filetime>
  </property>
</Properties>
</file>