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handoutMasterIdLst>
    <p:handoutMasterId r:id="rId18"/>
  </p:handoutMasterIdLst>
  <p:sldIdLst>
    <p:sldId id="274" r:id="rId3"/>
    <p:sldId id="286" r:id="rId4"/>
    <p:sldId id="285" r:id="rId5"/>
    <p:sldId id="261" r:id="rId6"/>
    <p:sldId id="266" r:id="rId7"/>
    <p:sldId id="268" r:id="rId8"/>
    <p:sldId id="276" r:id="rId9"/>
    <p:sldId id="277" r:id="rId10"/>
    <p:sldId id="273" r:id="rId11"/>
    <p:sldId id="279" r:id="rId12"/>
    <p:sldId id="282" r:id="rId13"/>
    <p:sldId id="278" r:id="rId14"/>
    <p:sldId id="281" r:id="rId15"/>
    <p:sldId id="284" r:id="rId16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5715BE-29D5-49F4-81A8-9DDC385E4B4A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55C7DBCF-94AA-406C-B68C-12E74666E46F}">
      <dgm:prSet phldrT="[Text]" custT="1"/>
      <dgm:spPr/>
      <dgm:t>
        <a:bodyPr/>
        <a:lstStyle/>
        <a:p>
          <a:r>
            <a:rPr lang="en-US" sz="3200" dirty="0" smtClean="0"/>
            <a:t>Strategy</a:t>
          </a:r>
          <a:br>
            <a:rPr lang="en-US" sz="3200" dirty="0" smtClean="0"/>
          </a:br>
          <a:r>
            <a:rPr lang="en-US" sz="2000" dirty="0" smtClean="0"/>
            <a:t>FY 2014-15: ~$1m</a:t>
          </a:r>
          <a:endParaRPr lang="en-US" sz="2000" dirty="0"/>
        </a:p>
      </dgm:t>
    </dgm:pt>
    <dgm:pt modelId="{C3DA27EA-3B2D-4D7C-BF89-D1F1F19D43DC}" type="parTrans" cxnId="{CA9F5F88-9EF4-474B-897F-3AFFFD8F3785}">
      <dgm:prSet/>
      <dgm:spPr/>
      <dgm:t>
        <a:bodyPr/>
        <a:lstStyle/>
        <a:p>
          <a:endParaRPr lang="en-US"/>
        </a:p>
      </dgm:t>
    </dgm:pt>
    <dgm:pt modelId="{B999E672-B1CB-4006-8E37-9FA34F1FF4F6}" type="sibTrans" cxnId="{CA9F5F88-9EF4-474B-897F-3AFFFD8F3785}">
      <dgm:prSet/>
      <dgm:spPr/>
      <dgm:t>
        <a:bodyPr/>
        <a:lstStyle/>
        <a:p>
          <a:endParaRPr lang="en-US"/>
        </a:p>
      </dgm:t>
    </dgm:pt>
    <dgm:pt modelId="{88F78E3C-A50F-4D96-96B5-ABFF07DDA881}">
      <dgm:prSet phldrT="[Text]" custT="1"/>
      <dgm:spPr/>
      <dgm:t>
        <a:bodyPr/>
        <a:lstStyle/>
        <a:p>
          <a:r>
            <a:rPr lang="en-US" sz="3200" dirty="0" smtClean="0"/>
            <a:t>Easements</a:t>
          </a:r>
          <a:br>
            <a:rPr lang="en-US" sz="3200" dirty="0" smtClean="0"/>
          </a:br>
          <a:r>
            <a:rPr lang="en-US" sz="2000" dirty="0" smtClean="0"/>
            <a:t>FY 2014: ~$4m</a:t>
          </a:r>
          <a:endParaRPr lang="en-US" sz="2000" dirty="0"/>
        </a:p>
      </dgm:t>
    </dgm:pt>
    <dgm:pt modelId="{7D53AA91-C552-4A09-A819-89EAC796A055}" type="parTrans" cxnId="{EAE50686-6449-4B1B-9F5A-8A0566244D6B}">
      <dgm:prSet/>
      <dgm:spPr/>
      <dgm:t>
        <a:bodyPr/>
        <a:lstStyle/>
        <a:p>
          <a:endParaRPr lang="en-US"/>
        </a:p>
      </dgm:t>
    </dgm:pt>
    <dgm:pt modelId="{406A2F0A-41C7-4E78-ACB0-EDAAA18CA987}" type="sibTrans" cxnId="{EAE50686-6449-4B1B-9F5A-8A0566244D6B}">
      <dgm:prSet/>
      <dgm:spPr/>
      <dgm:t>
        <a:bodyPr/>
        <a:lstStyle/>
        <a:p>
          <a:endParaRPr lang="en-US"/>
        </a:p>
      </dgm:t>
    </dgm:pt>
    <dgm:pt modelId="{415F1E2A-25AB-4DE6-B97E-2D40ED4B90BB}">
      <dgm:prSet phldrT="[Text]" custT="1"/>
      <dgm:spPr>
        <a:solidFill>
          <a:schemeClr val="accent4">
            <a:alpha val="47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3200" baseline="0" dirty="0" smtClean="0">
              <a:solidFill>
                <a:schemeClr val="bg1"/>
              </a:solidFill>
            </a:rPr>
            <a:t>Management Practices</a:t>
          </a:r>
          <a:br>
            <a:rPr lang="en-US" sz="3200" baseline="0" dirty="0" smtClean="0">
              <a:solidFill>
                <a:schemeClr val="bg1"/>
              </a:solidFill>
            </a:rPr>
          </a:br>
          <a:r>
            <a:rPr lang="en-US" sz="2000" baseline="0" dirty="0" smtClean="0">
              <a:solidFill>
                <a:schemeClr val="bg1"/>
              </a:solidFill>
            </a:rPr>
            <a:t>Future Years</a:t>
          </a:r>
          <a:endParaRPr lang="en-US" sz="3200" baseline="0" dirty="0">
            <a:solidFill>
              <a:schemeClr val="bg1"/>
            </a:solidFill>
          </a:endParaRPr>
        </a:p>
      </dgm:t>
    </dgm:pt>
    <dgm:pt modelId="{B0723D76-AEA8-4F0E-A7D4-52A8A95160FB}" type="parTrans" cxnId="{67E56FF7-9CAC-45E0-BE87-2D52821544B4}">
      <dgm:prSet/>
      <dgm:spPr/>
      <dgm:t>
        <a:bodyPr/>
        <a:lstStyle/>
        <a:p>
          <a:endParaRPr lang="en-US"/>
        </a:p>
      </dgm:t>
    </dgm:pt>
    <dgm:pt modelId="{1BB47705-4E9D-4F3F-8B51-9279903B9B7B}" type="sibTrans" cxnId="{67E56FF7-9CAC-45E0-BE87-2D52821544B4}">
      <dgm:prSet/>
      <dgm:spPr/>
      <dgm:t>
        <a:bodyPr/>
        <a:lstStyle/>
        <a:p>
          <a:endParaRPr lang="en-US"/>
        </a:p>
      </dgm:t>
    </dgm:pt>
    <dgm:pt modelId="{75BC45D0-DF61-4B87-B29A-44CC2D6790EF}" type="pres">
      <dgm:prSet presAssocID="{015715BE-29D5-49F4-81A8-9DDC385E4B4A}" presName="Name0" presStyleCnt="0">
        <dgm:presLayoutVars>
          <dgm:dir/>
          <dgm:resizeHandles val="exact"/>
        </dgm:presLayoutVars>
      </dgm:prSet>
      <dgm:spPr/>
    </dgm:pt>
    <dgm:pt modelId="{9025072D-5CBA-46CC-B3BB-AE85FACFA978}" type="pres">
      <dgm:prSet presAssocID="{015715BE-29D5-49F4-81A8-9DDC385E4B4A}" presName="fgShape" presStyleLbl="fgShp" presStyleIdx="0" presStyleCnt="1" custScaleY="175106" custLinFactNeighborX="89" custLinFactNeighborY="25317"/>
      <dgm:spPr/>
    </dgm:pt>
    <dgm:pt modelId="{19ACE517-CF65-40B7-92D7-0AA1E8D82E59}" type="pres">
      <dgm:prSet presAssocID="{015715BE-29D5-49F4-81A8-9DDC385E4B4A}" presName="linComp" presStyleCnt="0"/>
      <dgm:spPr/>
    </dgm:pt>
    <dgm:pt modelId="{1DBFD3B3-F196-4154-B955-F5DA7E1A2ACE}" type="pres">
      <dgm:prSet presAssocID="{55C7DBCF-94AA-406C-B68C-12E74666E46F}" presName="compNode" presStyleCnt="0"/>
      <dgm:spPr/>
    </dgm:pt>
    <dgm:pt modelId="{3FF4A44E-7BC7-402F-929F-69CCB27F207E}" type="pres">
      <dgm:prSet presAssocID="{55C7DBCF-94AA-406C-B68C-12E74666E46F}" presName="bkgdShape" presStyleLbl="node1" presStyleIdx="0" presStyleCnt="3" custScaleX="115317"/>
      <dgm:spPr/>
      <dgm:t>
        <a:bodyPr/>
        <a:lstStyle/>
        <a:p>
          <a:endParaRPr lang="en-US"/>
        </a:p>
      </dgm:t>
    </dgm:pt>
    <dgm:pt modelId="{E3CCAAE6-27E7-43B9-8157-36F020210350}" type="pres">
      <dgm:prSet presAssocID="{55C7DBCF-94AA-406C-B68C-12E74666E46F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735395-9C42-45BD-BD62-4F8D18331CA9}" type="pres">
      <dgm:prSet presAssocID="{55C7DBCF-94AA-406C-B68C-12E74666E46F}" presName="invisiNode" presStyleLbl="node1" presStyleIdx="0" presStyleCnt="3"/>
      <dgm:spPr/>
    </dgm:pt>
    <dgm:pt modelId="{DD606CE1-E70A-42A9-87F6-93C83A4855D1}" type="pres">
      <dgm:prSet presAssocID="{55C7DBCF-94AA-406C-B68C-12E74666E46F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652D8EC8-515D-45A3-8BE6-FD73B2640267}" type="pres">
      <dgm:prSet presAssocID="{B999E672-B1CB-4006-8E37-9FA34F1FF4F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C555209-A974-446B-88D6-224DAC491CD1}" type="pres">
      <dgm:prSet presAssocID="{88F78E3C-A50F-4D96-96B5-ABFF07DDA881}" presName="compNode" presStyleCnt="0"/>
      <dgm:spPr/>
    </dgm:pt>
    <dgm:pt modelId="{697DBA1D-7684-469D-9C1C-AE619641180F}" type="pres">
      <dgm:prSet presAssocID="{88F78E3C-A50F-4D96-96B5-ABFF07DDA881}" presName="bkgdShape" presStyleLbl="node1" presStyleIdx="1" presStyleCnt="3" custScaleX="114100"/>
      <dgm:spPr/>
      <dgm:t>
        <a:bodyPr/>
        <a:lstStyle/>
        <a:p>
          <a:endParaRPr lang="en-US"/>
        </a:p>
      </dgm:t>
    </dgm:pt>
    <dgm:pt modelId="{5D38E1A1-E92E-41BE-8437-D2130962172D}" type="pres">
      <dgm:prSet presAssocID="{88F78E3C-A50F-4D96-96B5-ABFF07DDA881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9A986C-D4AF-4FB1-9CAA-116EF767535B}" type="pres">
      <dgm:prSet presAssocID="{88F78E3C-A50F-4D96-96B5-ABFF07DDA881}" presName="invisiNode" presStyleLbl="node1" presStyleIdx="1" presStyleCnt="3"/>
      <dgm:spPr/>
    </dgm:pt>
    <dgm:pt modelId="{56FDD575-5F7B-4523-A2DF-AB40C93C4AD3}" type="pres">
      <dgm:prSet presAssocID="{88F78E3C-A50F-4D96-96B5-ABFF07DDA881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DC7BF5AF-8630-4E4A-B922-3CD066BDDE8B}" type="pres">
      <dgm:prSet presAssocID="{406A2F0A-41C7-4E78-ACB0-EDAAA18CA98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E5BC945-D603-46D3-AAC5-C9AF6A23E291}" type="pres">
      <dgm:prSet presAssocID="{415F1E2A-25AB-4DE6-B97E-2D40ED4B90BB}" presName="compNode" presStyleCnt="0"/>
      <dgm:spPr/>
    </dgm:pt>
    <dgm:pt modelId="{8BF99B88-1B58-4E6E-A1A9-DA664A21A0B5}" type="pres">
      <dgm:prSet presAssocID="{415F1E2A-25AB-4DE6-B97E-2D40ED4B90BB}" presName="bkgdShape" presStyleLbl="node1" presStyleIdx="2" presStyleCnt="3" custScaleX="134597"/>
      <dgm:spPr/>
      <dgm:t>
        <a:bodyPr/>
        <a:lstStyle/>
        <a:p>
          <a:endParaRPr lang="en-US"/>
        </a:p>
      </dgm:t>
    </dgm:pt>
    <dgm:pt modelId="{ECC7D6E3-55A2-4766-8FD5-635D3741B260}" type="pres">
      <dgm:prSet presAssocID="{415F1E2A-25AB-4DE6-B97E-2D40ED4B90BB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35B87C-5062-4F53-BAF9-50C3D6319EE5}" type="pres">
      <dgm:prSet presAssocID="{415F1E2A-25AB-4DE6-B97E-2D40ED4B90BB}" presName="invisiNode" presStyleLbl="node1" presStyleIdx="2" presStyleCnt="3"/>
      <dgm:spPr/>
    </dgm:pt>
    <dgm:pt modelId="{FFBD8527-ECAB-4430-9DEB-29C7151C089B}" type="pres">
      <dgm:prSet presAssocID="{415F1E2A-25AB-4DE6-B97E-2D40ED4B90BB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</dgm:ptLst>
  <dgm:cxnLst>
    <dgm:cxn modelId="{D5212D51-7F99-40A6-996E-A3AFF5A0FC77}" type="presOf" srcId="{406A2F0A-41C7-4E78-ACB0-EDAAA18CA987}" destId="{DC7BF5AF-8630-4E4A-B922-3CD066BDDE8B}" srcOrd="0" destOrd="0" presId="urn:microsoft.com/office/officeart/2005/8/layout/hList7"/>
    <dgm:cxn modelId="{73CBCE8F-1464-4FAA-9A41-6D93997F587B}" type="presOf" srcId="{88F78E3C-A50F-4D96-96B5-ABFF07DDA881}" destId="{5D38E1A1-E92E-41BE-8437-D2130962172D}" srcOrd="1" destOrd="0" presId="urn:microsoft.com/office/officeart/2005/8/layout/hList7"/>
    <dgm:cxn modelId="{3A87755B-D95B-4A1E-A42B-B0F3D3B5AE62}" type="presOf" srcId="{55C7DBCF-94AA-406C-B68C-12E74666E46F}" destId="{E3CCAAE6-27E7-43B9-8157-36F020210350}" srcOrd="1" destOrd="0" presId="urn:microsoft.com/office/officeart/2005/8/layout/hList7"/>
    <dgm:cxn modelId="{EAE50686-6449-4B1B-9F5A-8A0566244D6B}" srcId="{015715BE-29D5-49F4-81A8-9DDC385E4B4A}" destId="{88F78E3C-A50F-4D96-96B5-ABFF07DDA881}" srcOrd="1" destOrd="0" parTransId="{7D53AA91-C552-4A09-A819-89EAC796A055}" sibTransId="{406A2F0A-41C7-4E78-ACB0-EDAAA18CA987}"/>
    <dgm:cxn modelId="{305F0D92-33C8-4572-B8AC-65A98B6E2A2E}" type="presOf" srcId="{B999E672-B1CB-4006-8E37-9FA34F1FF4F6}" destId="{652D8EC8-515D-45A3-8BE6-FD73B2640267}" srcOrd="0" destOrd="0" presId="urn:microsoft.com/office/officeart/2005/8/layout/hList7"/>
    <dgm:cxn modelId="{5575727F-B107-4CED-A581-7E3301A9C9D2}" type="presOf" srcId="{415F1E2A-25AB-4DE6-B97E-2D40ED4B90BB}" destId="{ECC7D6E3-55A2-4766-8FD5-635D3741B260}" srcOrd="1" destOrd="0" presId="urn:microsoft.com/office/officeart/2005/8/layout/hList7"/>
    <dgm:cxn modelId="{67E56FF7-9CAC-45E0-BE87-2D52821544B4}" srcId="{015715BE-29D5-49F4-81A8-9DDC385E4B4A}" destId="{415F1E2A-25AB-4DE6-B97E-2D40ED4B90BB}" srcOrd="2" destOrd="0" parTransId="{B0723D76-AEA8-4F0E-A7D4-52A8A95160FB}" sibTransId="{1BB47705-4E9D-4F3F-8B51-9279903B9B7B}"/>
    <dgm:cxn modelId="{9787C798-5070-47FB-B5AC-E508F153AAA9}" type="presOf" srcId="{015715BE-29D5-49F4-81A8-9DDC385E4B4A}" destId="{75BC45D0-DF61-4B87-B29A-44CC2D6790EF}" srcOrd="0" destOrd="0" presId="urn:microsoft.com/office/officeart/2005/8/layout/hList7"/>
    <dgm:cxn modelId="{D92DC025-C6E8-4105-8ABF-D9D00E809B92}" type="presOf" srcId="{55C7DBCF-94AA-406C-B68C-12E74666E46F}" destId="{3FF4A44E-7BC7-402F-929F-69CCB27F207E}" srcOrd="0" destOrd="0" presId="urn:microsoft.com/office/officeart/2005/8/layout/hList7"/>
    <dgm:cxn modelId="{EE4CF13A-9217-45D8-9E1C-04918DEAC0F1}" type="presOf" srcId="{88F78E3C-A50F-4D96-96B5-ABFF07DDA881}" destId="{697DBA1D-7684-469D-9C1C-AE619641180F}" srcOrd="0" destOrd="0" presId="urn:microsoft.com/office/officeart/2005/8/layout/hList7"/>
    <dgm:cxn modelId="{CA9F5F88-9EF4-474B-897F-3AFFFD8F3785}" srcId="{015715BE-29D5-49F4-81A8-9DDC385E4B4A}" destId="{55C7DBCF-94AA-406C-B68C-12E74666E46F}" srcOrd="0" destOrd="0" parTransId="{C3DA27EA-3B2D-4D7C-BF89-D1F1F19D43DC}" sibTransId="{B999E672-B1CB-4006-8E37-9FA34F1FF4F6}"/>
    <dgm:cxn modelId="{A53803F1-B572-410B-9560-175DD05DFE85}" type="presOf" srcId="{415F1E2A-25AB-4DE6-B97E-2D40ED4B90BB}" destId="{8BF99B88-1B58-4E6E-A1A9-DA664A21A0B5}" srcOrd="0" destOrd="0" presId="urn:microsoft.com/office/officeart/2005/8/layout/hList7"/>
    <dgm:cxn modelId="{A8BD97F9-DCA6-462D-9ED8-994DB9EAE2A6}" type="presParOf" srcId="{75BC45D0-DF61-4B87-B29A-44CC2D6790EF}" destId="{9025072D-5CBA-46CC-B3BB-AE85FACFA978}" srcOrd="0" destOrd="0" presId="urn:microsoft.com/office/officeart/2005/8/layout/hList7"/>
    <dgm:cxn modelId="{DDFFEB97-97E4-4F2A-A37A-59A04D40475C}" type="presParOf" srcId="{75BC45D0-DF61-4B87-B29A-44CC2D6790EF}" destId="{19ACE517-CF65-40B7-92D7-0AA1E8D82E59}" srcOrd="1" destOrd="0" presId="urn:microsoft.com/office/officeart/2005/8/layout/hList7"/>
    <dgm:cxn modelId="{08BD2304-D81D-420F-91C9-4503E8341F26}" type="presParOf" srcId="{19ACE517-CF65-40B7-92D7-0AA1E8D82E59}" destId="{1DBFD3B3-F196-4154-B955-F5DA7E1A2ACE}" srcOrd="0" destOrd="0" presId="urn:microsoft.com/office/officeart/2005/8/layout/hList7"/>
    <dgm:cxn modelId="{F56E3755-1703-441B-AA40-57162BFD4D05}" type="presParOf" srcId="{1DBFD3B3-F196-4154-B955-F5DA7E1A2ACE}" destId="{3FF4A44E-7BC7-402F-929F-69CCB27F207E}" srcOrd="0" destOrd="0" presId="urn:microsoft.com/office/officeart/2005/8/layout/hList7"/>
    <dgm:cxn modelId="{F86060A2-6DA5-4FB3-A426-99BD650DBA27}" type="presParOf" srcId="{1DBFD3B3-F196-4154-B955-F5DA7E1A2ACE}" destId="{E3CCAAE6-27E7-43B9-8157-36F020210350}" srcOrd="1" destOrd="0" presId="urn:microsoft.com/office/officeart/2005/8/layout/hList7"/>
    <dgm:cxn modelId="{812A1029-64CF-4BDA-BB20-F603C2BF9D5D}" type="presParOf" srcId="{1DBFD3B3-F196-4154-B955-F5DA7E1A2ACE}" destId="{E3735395-9C42-45BD-BD62-4F8D18331CA9}" srcOrd="2" destOrd="0" presId="urn:microsoft.com/office/officeart/2005/8/layout/hList7"/>
    <dgm:cxn modelId="{2DF0E994-C416-40C7-B4E4-31C68A518ACE}" type="presParOf" srcId="{1DBFD3B3-F196-4154-B955-F5DA7E1A2ACE}" destId="{DD606CE1-E70A-42A9-87F6-93C83A4855D1}" srcOrd="3" destOrd="0" presId="urn:microsoft.com/office/officeart/2005/8/layout/hList7"/>
    <dgm:cxn modelId="{75394B9A-A038-49E9-8CC9-C0AD1D8670C7}" type="presParOf" srcId="{19ACE517-CF65-40B7-92D7-0AA1E8D82E59}" destId="{652D8EC8-515D-45A3-8BE6-FD73B2640267}" srcOrd="1" destOrd="0" presId="urn:microsoft.com/office/officeart/2005/8/layout/hList7"/>
    <dgm:cxn modelId="{CEE4F4DD-1644-4827-9988-E85B2138F299}" type="presParOf" srcId="{19ACE517-CF65-40B7-92D7-0AA1E8D82E59}" destId="{1C555209-A974-446B-88D6-224DAC491CD1}" srcOrd="2" destOrd="0" presId="urn:microsoft.com/office/officeart/2005/8/layout/hList7"/>
    <dgm:cxn modelId="{EFFB023C-DA03-41F7-80A0-6CA43C39078C}" type="presParOf" srcId="{1C555209-A974-446B-88D6-224DAC491CD1}" destId="{697DBA1D-7684-469D-9C1C-AE619641180F}" srcOrd="0" destOrd="0" presId="urn:microsoft.com/office/officeart/2005/8/layout/hList7"/>
    <dgm:cxn modelId="{BB380258-8B3A-4A72-98F3-02351A4FF3EB}" type="presParOf" srcId="{1C555209-A974-446B-88D6-224DAC491CD1}" destId="{5D38E1A1-E92E-41BE-8437-D2130962172D}" srcOrd="1" destOrd="0" presId="urn:microsoft.com/office/officeart/2005/8/layout/hList7"/>
    <dgm:cxn modelId="{EA4AEB55-6B6E-4C0A-A8D4-4CF6406110EA}" type="presParOf" srcId="{1C555209-A974-446B-88D6-224DAC491CD1}" destId="{739A986C-D4AF-4FB1-9CAA-116EF767535B}" srcOrd="2" destOrd="0" presId="urn:microsoft.com/office/officeart/2005/8/layout/hList7"/>
    <dgm:cxn modelId="{516CAE65-1386-4FC1-87CB-0C82E01E6E13}" type="presParOf" srcId="{1C555209-A974-446B-88D6-224DAC491CD1}" destId="{56FDD575-5F7B-4523-A2DF-AB40C93C4AD3}" srcOrd="3" destOrd="0" presId="urn:microsoft.com/office/officeart/2005/8/layout/hList7"/>
    <dgm:cxn modelId="{8262F620-239F-4B29-80BD-21BF56C4B8CC}" type="presParOf" srcId="{19ACE517-CF65-40B7-92D7-0AA1E8D82E59}" destId="{DC7BF5AF-8630-4E4A-B922-3CD066BDDE8B}" srcOrd="3" destOrd="0" presId="urn:microsoft.com/office/officeart/2005/8/layout/hList7"/>
    <dgm:cxn modelId="{FDB03110-75AB-482F-BFDF-3D7BAA508F7D}" type="presParOf" srcId="{19ACE517-CF65-40B7-92D7-0AA1E8D82E59}" destId="{5E5BC945-D603-46D3-AAC5-C9AF6A23E291}" srcOrd="4" destOrd="0" presId="urn:microsoft.com/office/officeart/2005/8/layout/hList7"/>
    <dgm:cxn modelId="{90360216-8206-4706-BED6-5957783A9DD3}" type="presParOf" srcId="{5E5BC945-D603-46D3-AAC5-C9AF6A23E291}" destId="{8BF99B88-1B58-4E6E-A1A9-DA664A21A0B5}" srcOrd="0" destOrd="0" presId="urn:microsoft.com/office/officeart/2005/8/layout/hList7"/>
    <dgm:cxn modelId="{D24D6CD7-1965-4FE7-A84E-90161C9DE073}" type="presParOf" srcId="{5E5BC945-D603-46D3-AAC5-C9AF6A23E291}" destId="{ECC7D6E3-55A2-4766-8FD5-635D3741B260}" srcOrd="1" destOrd="0" presId="urn:microsoft.com/office/officeart/2005/8/layout/hList7"/>
    <dgm:cxn modelId="{62B646C5-970F-4968-8F85-233DEB6C0FBC}" type="presParOf" srcId="{5E5BC945-D603-46D3-AAC5-C9AF6A23E291}" destId="{CA35B87C-5062-4F53-BAF9-50C3D6319EE5}" srcOrd="2" destOrd="0" presId="urn:microsoft.com/office/officeart/2005/8/layout/hList7"/>
    <dgm:cxn modelId="{EC3937FC-4A68-4846-8EE5-72C01311F6A2}" type="presParOf" srcId="{5E5BC945-D603-46D3-AAC5-C9AF6A23E291}" destId="{FFBD8527-ECAB-4430-9DEB-29C7151C089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C3DDBD-B67E-4454-8F4E-19DDD9AF53E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D09C00-5D6B-4F20-83C4-FE6B4E51E13D}">
      <dgm:prSet phldrT="[Text]" custT="1"/>
      <dgm:spPr/>
      <dgm:t>
        <a:bodyPr/>
        <a:lstStyle/>
        <a:p>
          <a:r>
            <a:rPr lang="en-US" sz="3200" dirty="0" smtClean="0"/>
            <a:t>Agricultural Land Strategy Grants</a:t>
          </a:r>
          <a:r>
            <a:rPr lang="en-US" sz="2800" dirty="0" smtClean="0"/>
            <a:t/>
          </a:r>
          <a:br>
            <a:rPr lang="en-US" sz="2800" dirty="0" smtClean="0"/>
          </a:br>
          <a:r>
            <a:rPr lang="en-US" sz="2800" dirty="0" smtClean="0"/>
            <a:t>to </a:t>
          </a:r>
          <a:r>
            <a:rPr lang="en-US" sz="2400" dirty="0" smtClean="0"/>
            <a:t>Identify important/critical </a:t>
          </a:r>
          <a:r>
            <a:rPr lang="en-US" sz="2400" dirty="0" err="1" smtClean="0"/>
            <a:t>ag</a:t>
          </a:r>
          <a:r>
            <a:rPr lang="en-US" sz="2400" dirty="0" smtClean="0"/>
            <a:t> lands and prepare strategies to guide protection</a:t>
          </a:r>
          <a:endParaRPr lang="en-US" sz="2400" dirty="0"/>
        </a:p>
      </dgm:t>
    </dgm:pt>
    <dgm:pt modelId="{24E535CB-82DD-47B6-8499-34DF2D137367}" type="parTrans" cxnId="{1BAF615B-2581-4BD0-87A8-BBCED1F821FA}">
      <dgm:prSet/>
      <dgm:spPr/>
      <dgm:t>
        <a:bodyPr/>
        <a:lstStyle/>
        <a:p>
          <a:endParaRPr lang="en-US"/>
        </a:p>
      </dgm:t>
    </dgm:pt>
    <dgm:pt modelId="{B9241447-31CC-4DC3-BC08-DEB30B9E2A99}" type="sibTrans" cxnId="{1BAF615B-2581-4BD0-87A8-BBCED1F821FA}">
      <dgm:prSet/>
      <dgm:spPr/>
      <dgm:t>
        <a:bodyPr/>
        <a:lstStyle/>
        <a:p>
          <a:endParaRPr lang="en-US"/>
        </a:p>
      </dgm:t>
    </dgm:pt>
    <dgm:pt modelId="{905BD14C-0165-4220-B457-0A13D0855646}">
      <dgm:prSet phldrT="[Text]"/>
      <dgm:spPr/>
      <dgm:t>
        <a:bodyPr/>
        <a:lstStyle/>
        <a:p>
          <a:r>
            <a:rPr lang="en-US" dirty="0" smtClean="0"/>
            <a:t>Example projects –updates to General Plans to include an agricultural element, inventories of agriculturally zoned lands to establish local priorities for conservation, community consensus-building activities to develop </a:t>
          </a:r>
          <a:r>
            <a:rPr lang="en-US" dirty="0" err="1" smtClean="0"/>
            <a:t>ag</a:t>
          </a:r>
          <a:r>
            <a:rPr lang="en-US" dirty="0" smtClean="0"/>
            <a:t> preservation strategies.</a:t>
          </a:r>
          <a:endParaRPr lang="en-US" dirty="0"/>
        </a:p>
      </dgm:t>
    </dgm:pt>
    <dgm:pt modelId="{28701F96-81A1-4239-B530-0B2CCE2F3A85}" type="parTrans" cxnId="{03B8A201-C18F-446F-BA4E-DF1B6DA0EBBD}">
      <dgm:prSet/>
      <dgm:spPr/>
      <dgm:t>
        <a:bodyPr/>
        <a:lstStyle/>
        <a:p>
          <a:endParaRPr lang="en-US"/>
        </a:p>
      </dgm:t>
    </dgm:pt>
    <dgm:pt modelId="{3CD9E5AB-A9C9-4A57-923C-92BD680D7B76}" type="sibTrans" cxnId="{03B8A201-C18F-446F-BA4E-DF1B6DA0EBBD}">
      <dgm:prSet/>
      <dgm:spPr/>
      <dgm:t>
        <a:bodyPr/>
        <a:lstStyle/>
        <a:p>
          <a:endParaRPr lang="en-US"/>
        </a:p>
      </dgm:t>
    </dgm:pt>
    <dgm:pt modelId="{1EF4D23C-A689-47E6-8929-56113CEEBFFE}">
      <dgm:prSet phldrT="[Text]"/>
      <dgm:spPr/>
      <dgm:t>
        <a:bodyPr/>
        <a:lstStyle/>
        <a:p>
          <a:r>
            <a:rPr lang="en-US" dirty="0" smtClean="0"/>
            <a:t>Maximum grant award up to $100,000, with a required 10% local match</a:t>
          </a:r>
          <a:endParaRPr lang="en-US" dirty="0"/>
        </a:p>
      </dgm:t>
    </dgm:pt>
    <dgm:pt modelId="{DD12C6C2-FDA1-41E8-B554-4399B7D69F16}" type="parTrans" cxnId="{9F52D7EA-E636-4952-BE13-A8D279B37A78}">
      <dgm:prSet/>
      <dgm:spPr/>
      <dgm:t>
        <a:bodyPr/>
        <a:lstStyle/>
        <a:p>
          <a:endParaRPr lang="en-US"/>
        </a:p>
      </dgm:t>
    </dgm:pt>
    <dgm:pt modelId="{2C75D26D-32FE-4E54-98A2-97DD7B3FFB09}" type="sibTrans" cxnId="{9F52D7EA-E636-4952-BE13-A8D279B37A78}">
      <dgm:prSet/>
      <dgm:spPr/>
      <dgm:t>
        <a:bodyPr/>
        <a:lstStyle/>
        <a:p>
          <a:endParaRPr lang="en-US"/>
        </a:p>
      </dgm:t>
    </dgm:pt>
    <dgm:pt modelId="{670B0D26-FB5A-4928-B34B-121FA531C950}">
      <dgm:prSet phldrT="[Text]"/>
      <dgm:spPr/>
      <dgm:t>
        <a:bodyPr/>
        <a:lstStyle/>
        <a:p>
          <a:r>
            <a:rPr lang="en-US" dirty="0" smtClean="0"/>
            <a:t>Eligible applicants: counties and/or cities in collaboration with partners</a:t>
          </a:r>
          <a:endParaRPr lang="en-US" dirty="0"/>
        </a:p>
      </dgm:t>
    </dgm:pt>
    <dgm:pt modelId="{5D603F51-CEC5-4630-ABF7-FBC250CDBE0B}" type="parTrans" cxnId="{66723224-BEFA-4D22-8335-F23389691E78}">
      <dgm:prSet/>
      <dgm:spPr/>
      <dgm:t>
        <a:bodyPr/>
        <a:lstStyle/>
        <a:p>
          <a:endParaRPr lang="en-US"/>
        </a:p>
      </dgm:t>
    </dgm:pt>
    <dgm:pt modelId="{37C674DE-EFD6-494D-A6B4-943AA3AFC53F}" type="sibTrans" cxnId="{66723224-BEFA-4D22-8335-F23389691E78}">
      <dgm:prSet/>
      <dgm:spPr/>
      <dgm:t>
        <a:bodyPr/>
        <a:lstStyle/>
        <a:p>
          <a:endParaRPr lang="en-US"/>
        </a:p>
      </dgm:t>
    </dgm:pt>
    <dgm:pt modelId="{E82A2B1B-0D3E-48A6-BAD3-78300D3DFDEF}" type="pres">
      <dgm:prSet presAssocID="{67C3DDBD-B67E-4454-8F4E-19DDD9AF53E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7017A0-3BD2-4283-B614-999DEDE984CB}" type="pres">
      <dgm:prSet presAssocID="{E2D09C00-5D6B-4F20-83C4-FE6B4E51E13D}" presName="composite" presStyleCnt="0"/>
      <dgm:spPr/>
      <dgm:t>
        <a:bodyPr/>
        <a:lstStyle/>
        <a:p>
          <a:endParaRPr lang="en-US"/>
        </a:p>
      </dgm:t>
    </dgm:pt>
    <dgm:pt modelId="{78CE9498-6726-4FD7-87A6-2FA57B6596A6}" type="pres">
      <dgm:prSet presAssocID="{E2D09C00-5D6B-4F20-83C4-FE6B4E51E13D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C37956-CE11-4F16-B86F-2D5DAFB1BD32}" type="pres">
      <dgm:prSet presAssocID="{E2D09C00-5D6B-4F20-83C4-FE6B4E51E13D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179226-DB5C-457E-8270-0752701CABF8}" type="presOf" srcId="{67C3DDBD-B67E-4454-8F4E-19DDD9AF53EB}" destId="{E82A2B1B-0D3E-48A6-BAD3-78300D3DFDEF}" srcOrd="0" destOrd="0" presId="urn:microsoft.com/office/officeart/2005/8/layout/hList1"/>
    <dgm:cxn modelId="{150AC719-E516-4BF2-8D41-E9DABB228D48}" type="presOf" srcId="{1EF4D23C-A689-47E6-8929-56113CEEBFFE}" destId="{F3C37956-CE11-4F16-B86F-2D5DAFB1BD32}" srcOrd="0" destOrd="1" presId="urn:microsoft.com/office/officeart/2005/8/layout/hList1"/>
    <dgm:cxn modelId="{37C2D88F-41D9-484D-891E-295F0D0CBFDF}" type="presOf" srcId="{905BD14C-0165-4220-B457-0A13D0855646}" destId="{F3C37956-CE11-4F16-B86F-2D5DAFB1BD32}" srcOrd="0" destOrd="2" presId="urn:microsoft.com/office/officeart/2005/8/layout/hList1"/>
    <dgm:cxn modelId="{EC65FB9B-7361-46D9-9C1B-44CCBDB290CE}" type="presOf" srcId="{E2D09C00-5D6B-4F20-83C4-FE6B4E51E13D}" destId="{78CE9498-6726-4FD7-87A6-2FA57B6596A6}" srcOrd="0" destOrd="0" presId="urn:microsoft.com/office/officeart/2005/8/layout/hList1"/>
    <dgm:cxn modelId="{1BAF615B-2581-4BD0-87A8-BBCED1F821FA}" srcId="{67C3DDBD-B67E-4454-8F4E-19DDD9AF53EB}" destId="{E2D09C00-5D6B-4F20-83C4-FE6B4E51E13D}" srcOrd="0" destOrd="0" parTransId="{24E535CB-82DD-47B6-8499-34DF2D137367}" sibTransId="{B9241447-31CC-4DC3-BC08-DEB30B9E2A99}"/>
    <dgm:cxn modelId="{9F52D7EA-E636-4952-BE13-A8D279B37A78}" srcId="{E2D09C00-5D6B-4F20-83C4-FE6B4E51E13D}" destId="{1EF4D23C-A689-47E6-8929-56113CEEBFFE}" srcOrd="1" destOrd="0" parTransId="{DD12C6C2-FDA1-41E8-B554-4399B7D69F16}" sibTransId="{2C75D26D-32FE-4E54-98A2-97DD7B3FFB09}"/>
    <dgm:cxn modelId="{03B8A201-C18F-446F-BA4E-DF1B6DA0EBBD}" srcId="{E2D09C00-5D6B-4F20-83C4-FE6B4E51E13D}" destId="{905BD14C-0165-4220-B457-0A13D0855646}" srcOrd="2" destOrd="0" parTransId="{28701F96-81A1-4239-B530-0B2CCE2F3A85}" sibTransId="{3CD9E5AB-A9C9-4A57-923C-92BD680D7B76}"/>
    <dgm:cxn modelId="{66723224-BEFA-4D22-8335-F23389691E78}" srcId="{E2D09C00-5D6B-4F20-83C4-FE6B4E51E13D}" destId="{670B0D26-FB5A-4928-B34B-121FA531C950}" srcOrd="0" destOrd="0" parTransId="{5D603F51-CEC5-4630-ABF7-FBC250CDBE0B}" sibTransId="{37C674DE-EFD6-494D-A6B4-943AA3AFC53F}"/>
    <dgm:cxn modelId="{FB4B3970-8CD3-47BD-9A59-2CCA0E8DCEF4}" type="presOf" srcId="{670B0D26-FB5A-4928-B34B-121FA531C950}" destId="{F3C37956-CE11-4F16-B86F-2D5DAFB1BD32}" srcOrd="0" destOrd="0" presId="urn:microsoft.com/office/officeart/2005/8/layout/hList1"/>
    <dgm:cxn modelId="{2772AD4C-993B-4BCD-8801-FB126B8124DA}" type="presParOf" srcId="{E82A2B1B-0D3E-48A6-BAD3-78300D3DFDEF}" destId="{6F7017A0-3BD2-4283-B614-999DEDE984CB}" srcOrd="0" destOrd="0" presId="urn:microsoft.com/office/officeart/2005/8/layout/hList1"/>
    <dgm:cxn modelId="{2FC16758-28EB-4DEF-8507-D68FD9F226CB}" type="presParOf" srcId="{6F7017A0-3BD2-4283-B614-999DEDE984CB}" destId="{78CE9498-6726-4FD7-87A6-2FA57B6596A6}" srcOrd="0" destOrd="0" presId="urn:microsoft.com/office/officeart/2005/8/layout/hList1"/>
    <dgm:cxn modelId="{840A1F94-1F36-4329-ACB6-73CF248BA30E}" type="presParOf" srcId="{6F7017A0-3BD2-4283-B614-999DEDE984CB}" destId="{F3C37956-CE11-4F16-B86F-2D5DAFB1BD3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C3DDBD-B67E-4454-8F4E-19DDD9AF53E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2A2B1B-0D3E-48A6-BAD3-78300D3DFDEF}" type="pres">
      <dgm:prSet presAssocID="{67C3DDBD-B67E-4454-8F4E-19DDD9AF53E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9864D1BA-1E9E-432A-AF31-EF32DC520D5B}" type="presOf" srcId="{67C3DDBD-B67E-4454-8F4E-19DDD9AF53EB}" destId="{E82A2B1B-0D3E-48A6-BAD3-78300D3DFDEF}" srcOrd="0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C3DDBD-B67E-4454-8F4E-19DDD9AF53E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2A2B1B-0D3E-48A6-BAD3-78300D3DFDEF}" type="pres">
      <dgm:prSet presAssocID="{67C3DDBD-B67E-4454-8F4E-19DDD9AF53E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1C669AE9-53A0-4520-8F40-23E26E6DCE6D}" type="presOf" srcId="{67C3DDBD-B67E-4454-8F4E-19DDD9AF53EB}" destId="{E82A2B1B-0D3E-48A6-BAD3-78300D3DFDEF}" srcOrd="0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7C3DDBD-B67E-4454-8F4E-19DDD9AF53E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D09C00-5D6B-4F20-83C4-FE6B4E51E13D}">
      <dgm:prSet phldrT="[Text]" custT="1"/>
      <dgm:spPr/>
      <dgm:t>
        <a:bodyPr/>
        <a:lstStyle/>
        <a:p>
          <a:r>
            <a:rPr lang="en-US" sz="3200" dirty="0" smtClean="0"/>
            <a:t>Agricultural Conservation Easements</a:t>
          </a:r>
          <a:r>
            <a:rPr lang="en-US" sz="2800" dirty="0" smtClean="0"/>
            <a:t/>
          </a:r>
          <a:br>
            <a:rPr lang="en-US" sz="2800" dirty="0" smtClean="0"/>
          </a:br>
          <a:r>
            <a:rPr lang="en-US" sz="2800" dirty="0" smtClean="0"/>
            <a:t>to </a:t>
          </a:r>
          <a:r>
            <a:rPr lang="en-US" sz="2400" dirty="0" smtClean="0"/>
            <a:t>permanently protect important/critical </a:t>
          </a:r>
          <a:r>
            <a:rPr lang="en-US" sz="2400" dirty="0" err="1" smtClean="0"/>
            <a:t>ag</a:t>
          </a:r>
          <a:r>
            <a:rPr lang="en-US" sz="2400" dirty="0" smtClean="0"/>
            <a:t> lands</a:t>
          </a:r>
          <a:endParaRPr lang="en-US" sz="2400" dirty="0"/>
        </a:p>
      </dgm:t>
    </dgm:pt>
    <dgm:pt modelId="{24E535CB-82DD-47B6-8499-34DF2D137367}" type="parTrans" cxnId="{1BAF615B-2581-4BD0-87A8-BBCED1F821FA}">
      <dgm:prSet/>
      <dgm:spPr/>
      <dgm:t>
        <a:bodyPr/>
        <a:lstStyle/>
        <a:p>
          <a:endParaRPr lang="en-US"/>
        </a:p>
      </dgm:t>
    </dgm:pt>
    <dgm:pt modelId="{B9241447-31CC-4DC3-BC08-DEB30B9E2A99}" type="sibTrans" cxnId="{1BAF615B-2581-4BD0-87A8-BBCED1F821FA}">
      <dgm:prSet/>
      <dgm:spPr/>
      <dgm:t>
        <a:bodyPr/>
        <a:lstStyle/>
        <a:p>
          <a:endParaRPr lang="en-US"/>
        </a:p>
      </dgm:t>
    </dgm:pt>
    <dgm:pt modelId="{1EF4D23C-A689-47E6-8929-56113CEEBFFE}">
      <dgm:prSet phldrT="[Text]" custT="1"/>
      <dgm:spPr/>
      <dgm:t>
        <a:bodyPr/>
        <a:lstStyle/>
        <a:p>
          <a:r>
            <a:rPr lang="en-US" sz="2400" dirty="0" smtClean="0"/>
            <a:t>No maximum award, but requires a match of 50% or more toward the direct easement acquisition total.</a:t>
          </a:r>
          <a:br>
            <a:rPr lang="en-US" sz="2400" dirty="0" smtClean="0"/>
          </a:br>
          <a:endParaRPr lang="en-US" sz="2400" dirty="0"/>
        </a:p>
      </dgm:t>
    </dgm:pt>
    <dgm:pt modelId="{DD12C6C2-FDA1-41E8-B554-4399B7D69F16}" type="parTrans" cxnId="{9F52D7EA-E636-4952-BE13-A8D279B37A78}">
      <dgm:prSet/>
      <dgm:spPr/>
      <dgm:t>
        <a:bodyPr/>
        <a:lstStyle/>
        <a:p>
          <a:endParaRPr lang="en-US"/>
        </a:p>
      </dgm:t>
    </dgm:pt>
    <dgm:pt modelId="{2C75D26D-32FE-4E54-98A2-97DD7B3FFB09}" type="sibTrans" cxnId="{9F52D7EA-E636-4952-BE13-A8D279B37A78}">
      <dgm:prSet/>
      <dgm:spPr/>
      <dgm:t>
        <a:bodyPr/>
        <a:lstStyle/>
        <a:p>
          <a:endParaRPr lang="en-US"/>
        </a:p>
      </dgm:t>
    </dgm:pt>
    <dgm:pt modelId="{670B0D26-FB5A-4928-B34B-121FA531C950}">
      <dgm:prSet phldrT="[Text]" custT="1"/>
      <dgm:spPr/>
      <dgm:t>
        <a:bodyPr/>
        <a:lstStyle/>
        <a:p>
          <a:r>
            <a:rPr lang="en-US" sz="2400" dirty="0" smtClean="0"/>
            <a:t>Eligible applicants: cities, counties, nonprofits, resource conservation districts, regional park or open space districts or authorities.</a:t>
          </a:r>
          <a:br>
            <a:rPr lang="en-US" sz="2400" dirty="0" smtClean="0"/>
          </a:br>
          <a:endParaRPr lang="en-US" sz="2400" dirty="0"/>
        </a:p>
      </dgm:t>
    </dgm:pt>
    <dgm:pt modelId="{5D603F51-CEC5-4630-ABF7-FBC250CDBE0B}" type="parTrans" cxnId="{66723224-BEFA-4D22-8335-F23389691E78}">
      <dgm:prSet/>
      <dgm:spPr/>
      <dgm:t>
        <a:bodyPr/>
        <a:lstStyle/>
        <a:p>
          <a:endParaRPr lang="en-US"/>
        </a:p>
      </dgm:t>
    </dgm:pt>
    <dgm:pt modelId="{37C674DE-EFD6-494D-A6B4-943AA3AFC53F}" type="sibTrans" cxnId="{66723224-BEFA-4D22-8335-F23389691E78}">
      <dgm:prSet/>
      <dgm:spPr/>
      <dgm:t>
        <a:bodyPr/>
        <a:lstStyle/>
        <a:p>
          <a:endParaRPr lang="en-US"/>
        </a:p>
      </dgm:t>
    </dgm:pt>
    <dgm:pt modelId="{EBED0034-7658-4094-883E-0225117AD0C1}">
      <dgm:prSet phldrT="[Text]" custT="1"/>
      <dgm:spPr/>
      <dgm:t>
        <a:bodyPr/>
        <a:lstStyle/>
        <a:p>
          <a:r>
            <a:rPr lang="en-US" sz="2400" dirty="0" smtClean="0"/>
            <a:t>Example projects – acquisitions that demonstrate risk of conversion to non-agricultural use; contributes toward AB 32 goals; is part of a long-term commitment to </a:t>
          </a:r>
          <a:r>
            <a:rPr lang="en-US" sz="2400" dirty="0" err="1" smtClean="0"/>
            <a:t>ag</a:t>
          </a:r>
          <a:r>
            <a:rPr lang="en-US" sz="2400" dirty="0" smtClean="0"/>
            <a:t> land conservation.</a:t>
          </a:r>
          <a:endParaRPr lang="en-US" sz="2400" dirty="0"/>
        </a:p>
      </dgm:t>
    </dgm:pt>
    <dgm:pt modelId="{6860E581-C4A6-4953-9AE9-55B3D4F8005C}" type="parTrans" cxnId="{BB0CADCD-5A79-4B5F-8E94-BDD3A0BB30A1}">
      <dgm:prSet/>
      <dgm:spPr/>
      <dgm:t>
        <a:bodyPr/>
        <a:lstStyle/>
        <a:p>
          <a:endParaRPr lang="en-US"/>
        </a:p>
      </dgm:t>
    </dgm:pt>
    <dgm:pt modelId="{E835BD75-4A68-44CE-A340-EC980D774FA4}" type="sibTrans" cxnId="{BB0CADCD-5A79-4B5F-8E94-BDD3A0BB30A1}">
      <dgm:prSet/>
      <dgm:spPr/>
      <dgm:t>
        <a:bodyPr/>
        <a:lstStyle/>
        <a:p>
          <a:endParaRPr lang="en-US"/>
        </a:p>
      </dgm:t>
    </dgm:pt>
    <dgm:pt modelId="{E82A2B1B-0D3E-48A6-BAD3-78300D3DFDEF}" type="pres">
      <dgm:prSet presAssocID="{67C3DDBD-B67E-4454-8F4E-19DDD9AF53E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7017A0-3BD2-4283-B614-999DEDE984CB}" type="pres">
      <dgm:prSet presAssocID="{E2D09C00-5D6B-4F20-83C4-FE6B4E51E13D}" presName="composite" presStyleCnt="0"/>
      <dgm:spPr/>
    </dgm:pt>
    <dgm:pt modelId="{78CE9498-6726-4FD7-87A6-2FA57B6596A6}" type="pres">
      <dgm:prSet presAssocID="{E2D09C00-5D6B-4F20-83C4-FE6B4E51E13D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C37956-CE11-4F16-B86F-2D5DAFB1BD32}" type="pres">
      <dgm:prSet presAssocID="{E2D09C00-5D6B-4F20-83C4-FE6B4E51E13D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1365A3-DC2E-4164-975D-D01C9971AA35}" type="presOf" srcId="{670B0D26-FB5A-4928-B34B-121FA531C950}" destId="{F3C37956-CE11-4F16-B86F-2D5DAFB1BD32}" srcOrd="0" destOrd="0" presId="urn:microsoft.com/office/officeart/2005/8/layout/hList1"/>
    <dgm:cxn modelId="{66723224-BEFA-4D22-8335-F23389691E78}" srcId="{E2D09C00-5D6B-4F20-83C4-FE6B4E51E13D}" destId="{670B0D26-FB5A-4928-B34B-121FA531C950}" srcOrd="0" destOrd="0" parTransId="{5D603F51-CEC5-4630-ABF7-FBC250CDBE0B}" sibTransId="{37C674DE-EFD6-494D-A6B4-943AA3AFC53F}"/>
    <dgm:cxn modelId="{9F52D7EA-E636-4952-BE13-A8D279B37A78}" srcId="{E2D09C00-5D6B-4F20-83C4-FE6B4E51E13D}" destId="{1EF4D23C-A689-47E6-8929-56113CEEBFFE}" srcOrd="1" destOrd="0" parTransId="{DD12C6C2-FDA1-41E8-B554-4399B7D69F16}" sibTransId="{2C75D26D-32FE-4E54-98A2-97DD7B3FFB09}"/>
    <dgm:cxn modelId="{75198FE3-77D8-4A51-97B3-152863109FC1}" type="presOf" srcId="{67C3DDBD-B67E-4454-8F4E-19DDD9AF53EB}" destId="{E82A2B1B-0D3E-48A6-BAD3-78300D3DFDEF}" srcOrd="0" destOrd="0" presId="urn:microsoft.com/office/officeart/2005/8/layout/hList1"/>
    <dgm:cxn modelId="{7C42532A-4EF5-4FC6-AD53-E9F93B3FDDB0}" type="presOf" srcId="{EBED0034-7658-4094-883E-0225117AD0C1}" destId="{F3C37956-CE11-4F16-B86F-2D5DAFB1BD32}" srcOrd="0" destOrd="2" presId="urn:microsoft.com/office/officeart/2005/8/layout/hList1"/>
    <dgm:cxn modelId="{E95A0D2C-D82F-4505-BBC9-9272C69FD545}" type="presOf" srcId="{1EF4D23C-A689-47E6-8929-56113CEEBFFE}" destId="{F3C37956-CE11-4F16-B86F-2D5DAFB1BD32}" srcOrd="0" destOrd="1" presId="urn:microsoft.com/office/officeart/2005/8/layout/hList1"/>
    <dgm:cxn modelId="{BB0CADCD-5A79-4B5F-8E94-BDD3A0BB30A1}" srcId="{E2D09C00-5D6B-4F20-83C4-FE6B4E51E13D}" destId="{EBED0034-7658-4094-883E-0225117AD0C1}" srcOrd="2" destOrd="0" parTransId="{6860E581-C4A6-4953-9AE9-55B3D4F8005C}" sibTransId="{E835BD75-4A68-44CE-A340-EC980D774FA4}"/>
    <dgm:cxn modelId="{99F802A9-BD1E-4D88-8C47-D4345F57D892}" type="presOf" srcId="{E2D09C00-5D6B-4F20-83C4-FE6B4E51E13D}" destId="{78CE9498-6726-4FD7-87A6-2FA57B6596A6}" srcOrd="0" destOrd="0" presId="urn:microsoft.com/office/officeart/2005/8/layout/hList1"/>
    <dgm:cxn modelId="{1BAF615B-2581-4BD0-87A8-BBCED1F821FA}" srcId="{67C3DDBD-B67E-4454-8F4E-19DDD9AF53EB}" destId="{E2D09C00-5D6B-4F20-83C4-FE6B4E51E13D}" srcOrd="0" destOrd="0" parTransId="{24E535CB-82DD-47B6-8499-34DF2D137367}" sibTransId="{B9241447-31CC-4DC3-BC08-DEB30B9E2A99}"/>
    <dgm:cxn modelId="{CF922598-5CA2-4F70-9EE2-EBF174710136}" type="presParOf" srcId="{E82A2B1B-0D3E-48A6-BAD3-78300D3DFDEF}" destId="{6F7017A0-3BD2-4283-B614-999DEDE984CB}" srcOrd="0" destOrd="0" presId="urn:microsoft.com/office/officeart/2005/8/layout/hList1"/>
    <dgm:cxn modelId="{6C084884-2695-4367-9EDE-0EA75430ED12}" type="presParOf" srcId="{6F7017A0-3BD2-4283-B614-999DEDE984CB}" destId="{78CE9498-6726-4FD7-87A6-2FA57B6596A6}" srcOrd="0" destOrd="0" presId="urn:microsoft.com/office/officeart/2005/8/layout/hList1"/>
    <dgm:cxn modelId="{634F5C67-864A-49A8-999C-7C30EACD56C1}" type="presParOf" srcId="{6F7017A0-3BD2-4283-B614-999DEDE984CB}" destId="{F3C37956-CE11-4F16-B86F-2D5DAFB1BD3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7C3DDBD-B67E-4454-8F4E-19DDD9AF53E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2A2B1B-0D3E-48A6-BAD3-78300D3DFDEF}" type="pres">
      <dgm:prSet presAssocID="{67C3DDBD-B67E-4454-8F4E-19DDD9AF53E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A1A42908-FE4C-43A5-8A36-6632F639184A}" type="presOf" srcId="{67C3DDBD-B67E-4454-8F4E-19DDD9AF53EB}" destId="{E82A2B1B-0D3E-48A6-BAD3-78300D3DFDEF}" srcOrd="0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7C3DDBD-B67E-4454-8F4E-19DDD9AF53E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2A2B1B-0D3E-48A6-BAD3-78300D3DFDEF}" type="pres">
      <dgm:prSet presAssocID="{67C3DDBD-B67E-4454-8F4E-19DDD9AF53E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A47A792-1D27-4713-B07C-CCBBBD3C1C3F}" type="presOf" srcId="{67C3DDBD-B67E-4454-8F4E-19DDD9AF53EB}" destId="{E82A2B1B-0D3E-48A6-BAD3-78300D3DFDEF}" srcOrd="0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7C3DDBD-B67E-4454-8F4E-19DDD9AF53E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2A2B1B-0D3E-48A6-BAD3-78300D3DFDEF}" type="pres">
      <dgm:prSet presAssocID="{67C3DDBD-B67E-4454-8F4E-19DDD9AF53E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D09199D4-736D-4344-97A3-8A9B18EF346A}" type="presOf" srcId="{67C3DDBD-B67E-4454-8F4E-19DDD9AF53EB}" destId="{E82A2B1B-0D3E-48A6-BAD3-78300D3DFDEF}" srcOrd="0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15715BE-29D5-49F4-81A8-9DDC385E4B4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</dgm:pt>
    <dgm:pt modelId="{55C7DBCF-94AA-406C-B68C-12E74666E46F}">
      <dgm:prSet phldrT="[Text]" custT="1"/>
      <dgm:spPr/>
      <dgm:t>
        <a:bodyPr/>
        <a:lstStyle/>
        <a:p>
          <a:r>
            <a:rPr lang="en-US" sz="2800" dirty="0" smtClean="0">
              <a:solidFill>
                <a:srgbClr val="FFC000"/>
              </a:solidFill>
            </a:rPr>
            <a:t>Strategy Grants (up to $1 M available)</a:t>
          </a:r>
          <a:br>
            <a:rPr lang="en-US" sz="2800" dirty="0" smtClean="0">
              <a:solidFill>
                <a:srgbClr val="FFC000"/>
              </a:solidFill>
            </a:rPr>
          </a:br>
          <a:r>
            <a:rPr lang="en-US" sz="1800" dirty="0" smtClean="0"/>
            <a:t>December </a:t>
          </a:r>
          <a:r>
            <a:rPr lang="en-US" sz="1800" dirty="0" smtClean="0"/>
            <a:t>17:  </a:t>
          </a:r>
          <a:r>
            <a:rPr lang="en-US" sz="1800" dirty="0" smtClean="0"/>
            <a:t>Guidelines Approval, SGC Council Meeting</a:t>
          </a:r>
          <a:br>
            <a:rPr lang="en-US" sz="1800" dirty="0" smtClean="0"/>
          </a:br>
          <a:r>
            <a:rPr lang="en-US" sz="1800" dirty="0" smtClean="0"/>
            <a:t>January 2015:  Call for Proposals Released</a:t>
          </a:r>
          <a:br>
            <a:rPr lang="en-US" sz="1800" dirty="0" smtClean="0"/>
          </a:br>
          <a:r>
            <a:rPr lang="en-US" sz="1800" dirty="0" smtClean="0"/>
            <a:t>March 2015:     Applications Due</a:t>
          </a:r>
          <a:br>
            <a:rPr lang="en-US" sz="1800" dirty="0" smtClean="0"/>
          </a:br>
          <a:r>
            <a:rPr lang="en-US" sz="1800" dirty="0" smtClean="0"/>
            <a:t>June 2015:        Awards Recommend to SGC Council for Approval</a:t>
          </a:r>
        </a:p>
        <a:p>
          <a:endParaRPr lang="en-US" sz="2000" dirty="0" smtClean="0"/>
        </a:p>
      </dgm:t>
    </dgm:pt>
    <dgm:pt modelId="{C3DA27EA-3B2D-4D7C-BF89-D1F1F19D43DC}" type="parTrans" cxnId="{CA9F5F88-9EF4-474B-897F-3AFFFD8F3785}">
      <dgm:prSet/>
      <dgm:spPr/>
      <dgm:t>
        <a:bodyPr/>
        <a:lstStyle/>
        <a:p>
          <a:endParaRPr lang="en-US"/>
        </a:p>
      </dgm:t>
    </dgm:pt>
    <dgm:pt modelId="{B999E672-B1CB-4006-8E37-9FA34F1FF4F6}" type="sibTrans" cxnId="{CA9F5F88-9EF4-474B-897F-3AFFFD8F3785}">
      <dgm:prSet/>
      <dgm:spPr/>
      <dgm:t>
        <a:bodyPr/>
        <a:lstStyle/>
        <a:p>
          <a:endParaRPr lang="en-US"/>
        </a:p>
      </dgm:t>
    </dgm:pt>
    <dgm:pt modelId="{88F78E3C-A50F-4D96-96B5-ABFF07DDA881}">
      <dgm:prSet phldrT="[Text]" custT="1"/>
      <dgm:spPr/>
      <dgm:t>
        <a:bodyPr/>
        <a:lstStyle/>
        <a:p>
          <a:r>
            <a:rPr lang="en-US" sz="2800" dirty="0" smtClean="0">
              <a:solidFill>
                <a:srgbClr val="FFC000"/>
              </a:solidFill>
            </a:rPr>
            <a:t>Agricultural Easements (up to $4 M)</a:t>
          </a:r>
          <a:br>
            <a:rPr lang="en-US" sz="2800" dirty="0" smtClean="0">
              <a:solidFill>
                <a:srgbClr val="FFC000"/>
              </a:solidFill>
            </a:rPr>
          </a:br>
          <a:r>
            <a:rPr lang="en-US" sz="1800" smtClean="0"/>
            <a:t>December </a:t>
          </a:r>
          <a:r>
            <a:rPr lang="en-US" sz="1800" smtClean="0"/>
            <a:t>17:  </a:t>
          </a:r>
          <a:r>
            <a:rPr lang="en-US" sz="1800" dirty="0" smtClean="0"/>
            <a:t>Guidelines Approval, SGC Council Meeting</a:t>
          </a:r>
          <a:br>
            <a:rPr lang="en-US" sz="1800" dirty="0" smtClean="0"/>
          </a:br>
          <a:r>
            <a:rPr lang="en-US" sz="1800" dirty="0" smtClean="0"/>
            <a:t>January 2015: Call for Proposals Released</a:t>
          </a:r>
          <a:br>
            <a:rPr lang="en-US" sz="1800" dirty="0" smtClean="0"/>
          </a:br>
          <a:r>
            <a:rPr lang="en-US" sz="1800" dirty="0" smtClean="0"/>
            <a:t>March 2015:    Applications Due</a:t>
          </a:r>
          <a:br>
            <a:rPr lang="en-US" sz="1800" dirty="0" smtClean="0"/>
          </a:br>
          <a:r>
            <a:rPr lang="en-US" sz="1800" dirty="0" smtClean="0"/>
            <a:t>June 2015:       Awards Recommended to SGC Council for Approval</a:t>
          </a:r>
          <a:br>
            <a:rPr lang="en-US" sz="1800" dirty="0" smtClean="0"/>
          </a:br>
          <a:r>
            <a:rPr lang="en-US" sz="1800" dirty="0" smtClean="0"/>
            <a:t>July 2015 and beyond:  Applications will be accepted at any time and will be reviewed periodically (3x per year) for approval at future Council meetings</a:t>
          </a:r>
        </a:p>
      </dgm:t>
    </dgm:pt>
    <dgm:pt modelId="{7D53AA91-C552-4A09-A819-89EAC796A055}" type="parTrans" cxnId="{EAE50686-6449-4B1B-9F5A-8A0566244D6B}">
      <dgm:prSet/>
      <dgm:spPr/>
      <dgm:t>
        <a:bodyPr/>
        <a:lstStyle/>
        <a:p>
          <a:endParaRPr lang="en-US"/>
        </a:p>
      </dgm:t>
    </dgm:pt>
    <dgm:pt modelId="{406A2F0A-41C7-4E78-ACB0-EDAAA18CA987}" type="sibTrans" cxnId="{EAE50686-6449-4B1B-9F5A-8A0566244D6B}">
      <dgm:prSet/>
      <dgm:spPr/>
      <dgm:t>
        <a:bodyPr/>
        <a:lstStyle/>
        <a:p>
          <a:endParaRPr lang="en-US"/>
        </a:p>
      </dgm:t>
    </dgm:pt>
    <dgm:pt modelId="{415F1E2A-25AB-4DE6-B97E-2D40ED4B90BB}">
      <dgm:prSet phldrT="[Text]" custT="1"/>
      <dgm:spPr>
        <a:solidFill>
          <a:schemeClr val="accent4">
            <a:alpha val="47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2800" baseline="0" dirty="0" smtClean="0">
              <a:solidFill>
                <a:schemeClr val="accent4">
                  <a:lumMod val="75000"/>
                </a:schemeClr>
              </a:solidFill>
            </a:rPr>
            <a:t>Agricultural Lands Management Practices</a:t>
          </a:r>
          <a:r>
            <a:rPr lang="en-US" sz="3200" baseline="0" dirty="0" smtClean="0">
              <a:solidFill>
                <a:schemeClr val="accent4">
                  <a:lumMod val="75000"/>
                </a:schemeClr>
              </a:solidFill>
            </a:rPr>
            <a:t/>
          </a:r>
          <a:br>
            <a:rPr lang="en-US" sz="3200" baseline="0" dirty="0" smtClean="0">
              <a:solidFill>
                <a:schemeClr val="accent4">
                  <a:lumMod val="75000"/>
                </a:schemeClr>
              </a:solidFill>
            </a:rPr>
          </a:br>
          <a:r>
            <a:rPr lang="en-US" sz="1800" baseline="0" dirty="0" smtClean="0">
              <a:solidFill>
                <a:schemeClr val="accent4">
                  <a:lumMod val="50000"/>
                </a:schemeClr>
              </a:solidFill>
            </a:rPr>
            <a:t>Proposed for future funding cycles.</a:t>
          </a:r>
          <a:endParaRPr lang="en-US" sz="1800" baseline="0" dirty="0">
            <a:solidFill>
              <a:schemeClr val="accent4">
                <a:lumMod val="50000"/>
              </a:schemeClr>
            </a:solidFill>
          </a:endParaRPr>
        </a:p>
      </dgm:t>
    </dgm:pt>
    <dgm:pt modelId="{B0723D76-AEA8-4F0E-A7D4-52A8A95160FB}" type="parTrans" cxnId="{67E56FF7-9CAC-45E0-BE87-2D52821544B4}">
      <dgm:prSet/>
      <dgm:spPr/>
      <dgm:t>
        <a:bodyPr/>
        <a:lstStyle/>
        <a:p>
          <a:endParaRPr lang="en-US"/>
        </a:p>
      </dgm:t>
    </dgm:pt>
    <dgm:pt modelId="{1BB47705-4E9D-4F3F-8B51-9279903B9B7B}" type="sibTrans" cxnId="{67E56FF7-9CAC-45E0-BE87-2D52821544B4}">
      <dgm:prSet/>
      <dgm:spPr/>
      <dgm:t>
        <a:bodyPr/>
        <a:lstStyle/>
        <a:p>
          <a:endParaRPr lang="en-US"/>
        </a:p>
      </dgm:t>
    </dgm:pt>
    <dgm:pt modelId="{1C41F341-5E59-42D1-87CF-7182AF7BE503}" type="pres">
      <dgm:prSet presAssocID="{015715BE-29D5-49F4-81A8-9DDC385E4B4A}" presName="linear" presStyleCnt="0">
        <dgm:presLayoutVars>
          <dgm:dir/>
          <dgm:resizeHandles val="exact"/>
        </dgm:presLayoutVars>
      </dgm:prSet>
      <dgm:spPr/>
    </dgm:pt>
    <dgm:pt modelId="{0972ACA6-E9FC-435A-8D9D-5E419E5368B3}" type="pres">
      <dgm:prSet presAssocID="{55C7DBCF-94AA-406C-B68C-12E74666E46F}" presName="comp" presStyleCnt="0"/>
      <dgm:spPr/>
    </dgm:pt>
    <dgm:pt modelId="{D54F9903-CFD5-432D-AE84-DC7799F2E431}" type="pres">
      <dgm:prSet presAssocID="{55C7DBCF-94AA-406C-B68C-12E74666E46F}" presName="box" presStyleLbl="node1" presStyleIdx="0" presStyleCnt="3" custScaleY="198631" custLinFactNeighborX="877"/>
      <dgm:spPr/>
      <dgm:t>
        <a:bodyPr/>
        <a:lstStyle/>
        <a:p>
          <a:endParaRPr lang="en-US"/>
        </a:p>
      </dgm:t>
    </dgm:pt>
    <dgm:pt modelId="{D6CB5650-6239-439F-8A79-DDABAE14B558}" type="pres">
      <dgm:prSet presAssocID="{55C7DBCF-94AA-406C-B68C-12E74666E46F}" presName="img" presStyleLbl="fgImgPlace1" presStyleIdx="0" presStyleCnt="3" custScaleX="80357" custScaleY="170904"/>
      <dgm:spPr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5CD2BF72-532B-46E4-BC30-7118AB899703}" type="pres">
      <dgm:prSet presAssocID="{55C7DBCF-94AA-406C-B68C-12E74666E46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33E7FD-2DA9-473E-B0AF-C7EB857EE498}" type="pres">
      <dgm:prSet presAssocID="{B999E672-B1CB-4006-8E37-9FA34F1FF4F6}" presName="spacer" presStyleCnt="0"/>
      <dgm:spPr/>
    </dgm:pt>
    <dgm:pt modelId="{9EF8EC7F-11AA-48CB-8CBB-C9DA27057607}" type="pres">
      <dgm:prSet presAssocID="{88F78E3C-A50F-4D96-96B5-ABFF07DDA881}" presName="comp" presStyleCnt="0"/>
      <dgm:spPr/>
    </dgm:pt>
    <dgm:pt modelId="{C6A11F65-2E35-4FA5-A275-05DFB7E5080D}" type="pres">
      <dgm:prSet presAssocID="{88F78E3C-A50F-4D96-96B5-ABFF07DDA881}" presName="box" presStyleLbl="node1" presStyleIdx="1" presStyleCnt="3" custScaleY="250755"/>
      <dgm:spPr/>
      <dgm:t>
        <a:bodyPr/>
        <a:lstStyle/>
        <a:p>
          <a:endParaRPr lang="en-US"/>
        </a:p>
      </dgm:t>
    </dgm:pt>
    <dgm:pt modelId="{545D2D01-05A0-4CB3-A560-38D6200DA312}" type="pres">
      <dgm:prSet presAssocID="{88F78E3C-A50F-4D96-96B5-ABFF07DDA881}" presName="img" presStyleLbl="fgImgPlace1" presStyleIdx="1" presStyleCnt="3" custScaleX="80357" custScaleY="170394"/>
      <dgm:spPr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003FAC58-99FD-42E2-B9A5-54C1DBF7B132}" type="pres">
      <dgm:prSet presAssocID="{88F78E3C-A50F-4D96-96B5-ABFF07DDA88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D9927E-50B7-46C0-9F2C-2F0A005425B4}" type="pres">
      <dgm:prSet presAssocID="{406A2F0A-41C7-4E78-ACB0-EDAAA18CA987}" presName="spacer" presStyleCnt="0"/>
      <dgm:spPr/>
    </dgm:pt>
    <dgm:pt modelId="{FC1E14A1-5E07-45FF-AED7-7C5566EC7912}" type="pres">
      <dgm:prSet presAssocID="{415F1E2A-25AB-4DE6-B97E-2D40ED4B90BB}" presName="comp" presStyleCnt="0"/>
      <dgm:spPr/>
    </dgm:pt>
    <dgm:pt modelId="{BC1EBBE9-13B2-4EF9-BB81-79CEDCA07D95}" type="pres">
      <dgm:prSet presAssocID="{415F1E2A-25AB-4DE6-B97E-2D40ED4B90BB}" presName="box" presStyleLbl="node1" presStyleIdx="2" presStyleCnt="3"/>
      <dgm:spPr/>
      <dgm:t>
        <a:bodyPr/>
        <a:lstStyle/>
        <a:p>
          <a:endParaRPr lang="en-US"/>
        </a:p>
      </dgm:t>
    </dgm:pt>
    <dgm:pt modelId="{7536DF84-A167-44FA-B9C9-656E49854F34}" type="pres">
      <dgm:prSet presAssocID="{415F1E2A-25AB-4DE6-B97E-2D40ED4B90BB}" presName="img" presStyleLbl="fgImgPlace1" presStyleIdx="2" presStyleCnt="3" custScaleX="48960" custScaleY="102136"/>
      <dgm:spPr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56448EFC-A7E9-4823-A1AB-988F74B433AE}" type="pres">
      <dgm:prSet presAssocID="{415F1E2A-25AB-4DE6-B97E-2D40ED4B90B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DF66C2-D7F6-4801-A08A-263908892604}" type="presOf" srcId="{55C7DBCF-94AA-406C-B68C-12E74666E46F}" destId="{D54F9903-CFD5-432D-AE84-DC7799F2E431}" srcOrd="0" destOrd="0" presId="urn:microsoft.com/office/officeart/2005/8/layout/vList4"/>
    <dgm:cxn modelId="{D3B0D4DB-B000-4F4E-8A78-F50C6DB43144}" type="presOf" srcId="{88F78E3C-A50F-4D96-96B5-ABFF07DDA881}" destId="{003FAC58-99FD-42E2-B9A5-54C1DBF7B132}" srcOrd="1" destOrd="0" presId="urn:microsoft.com/office/officeart/2005/8/layout/vList4"/>
    <dgm:cxn modelId="{9383D3E8-70AC-4F3A-8A7D-387D04095665}" type="presOf" srcId="{88F78E3C-A50F-4D96-96B5-ABFF07DDA881}" destId="{C6A11F65-2E35-4FA5-A275-05DFB7E5080D}" srcOrd="0" destOrd="0" presId="urn:microsoft.com/office/officeart/2005/8/layout/vList4"/>
    <dgm:cxn modelId="{EAE50686-6449-4B1B-9F5A-8A0566244D6B}" srcId="{015715BE-29D5-49F4-81A8-9DDC385E4B4A}" destId="{88F78E3C-A50F-4D96-96B5-ABFF07DDA881}" srcOrd="1" destOrd="0" parTransId="{7D53AA91-C552-4A09-A819-89EAC796A055}" sibTransId="{406A2F0A-41C7-4E78-ACB0-EDAAA18CA987}"/>
    <dgm:cxn modelId="{780817E6-0CB5-43A1-85AC-0827BD27E251}" type="presOf" srcId="{55C7DBCF-94AA-406C-B68C-12E74666E46F}" destId="{5CD2BF72-532B-46E4-BC30-7118AB899703}" srcOrd="1" destOrd="0" presId="urn:microsoft.com/office/officeart/2005/8/layout/vList4"/>
    <dgm:cxn modelId="{67E56FF7-9CAC-45E0-BE87-2D52821544B4}" srcId="{015715BE-29D5-49F4-81A8-9DDC385E4B4A}" destId="{415F1E2A-25AB-4DE6-B97E-2D40ED4B90BB}" srcOrd="2" destOrd="0" parTransId="{B0723D76-AEA8-4F0E-A7D4-52A8A95160FB}" sibTransId="{1BB47705-4E9D-4F3F-8B51-9279903B9B7B}"/>
    <dgm:cxn modelId="{8B915388-30A6-4A14-8C84-E82FF0868806}" type="presOf" srcId="{415F1E2A-25AB-4DE6-B97E-2D40ED4B90BB}" destId="{BC1EBBE9-13B2-4EF9-BB81-79CEDCA07D95}" srcOrd="0" destOrd="0" presId="urn:microsoft.com/office/officeart/2005/8/layout/vList4"/>
    <dgm:cxn modelId="{568A28D6-B278-4BF9-9968-1095A6DE90BD}" type="presOf" srcId="{015715BE-29D5-49F4-81A8-9DDC385E4B4A}" destId="{1C41F341-5E59-42D1-87CF-7182AF7BE503}" srcOrd="0" destOrd="0" presId="urn:microsoft.com/office/officeart/2005/8/layout/vList4"/>
    <dgm:cxn modelId="{178BCC22-4D29-4CA3-BFEB-282A0E4285C0}" type="presOf" srcId="{415F1E2A-25AB-4DE6-B97E-2D40ED4B90BB}" destId="{56448EFC-A7E9-4823-A1AB-988F74B433AE}" srcOrd="1" destOrd="0" presId="urn:microsoft.com/office/officeart/2005/8/layout/vList4"/>
    <dgm:cxn modelId="{CA9F5F88-9EF4-474B-897F-3AFFFD8F3785}" srcId="{015715BE-29D5-49F4-81A8-9DDC385E4B4A}" destId="{55C7DBCF-94AA-406C-B68C-12E74666E46F}" srcOrd="0" destOrd="0" parTransId="{C3DA27EA-3B2D-4D7C-BF89-D1F1F19D43DC}" sibTransId="{B999E672-B1CB-4006-8E37-9FA34F1FF4F6}"/>
    <dgm:cxn modelId="{C2065FEA-F386-47A9-8936-1714574A0790}" type="presParOf" srcId="{1C41F341-5E59-42D1-87CF-7182AF7BE503}" destId="{0972ACA6-E9FC-435A-8D9D-5E419E5368B3}" srcOrd="0" destOrd="0" presId="urn:microsoft.com/office/officeart/2005/8/layout/vList4"/>
    <dgm:cxn modelId="{B5D129DB-24F3-4990-A029-501B1969008E}" type="presParOf" srcId="{0972ACA6-E9FC-435A-8D9D-5E419E5368B3}" destId="{D54F9903-CFD5-432D-AE84-DC7799F2E431}" srcOrd="0" destOrd="0" presId="urn:microsoft.com/office/officeart/2005/8/layout/vList4"/>
    <dgm:cxn modelId="{4E883B99-4B27-46E0-83C3-E4003B42C585}" type="presParOf" srcId="{0972ACA6-E9FC-435A-8D9D-5E419E5368B3}" destId="{D6CB5650-6239-439F-8A79-DDABAE14B558}" srcOrd="1" destOrd="0" presId="urn:microsoft.com/office/officeart/2005/8/layout/vList4"/>
    <dgm:cxn modelId="{40F47C3F-6166-43F5-A302-C996543BD1A5}" type="presParOf" srcId="{0972ACA6-E9FC-435A-8D9D-5E419E5368B3}" destId="{5CD2BF72-532B-46E4-BC30-7118AB899703}" srcOrd="2" destOrd="0" presId="urn:microsoft.com/office/officeart/2005/8/layout/vList4"/>
    <dgm:cxn modelId="{3D63319F-59F5-48B2-BAB7-1703F86238C7}" type="presParOf" srcId="{1C41F341-5E59-42D1-87CF-7182AF7BE503}" destId="{9033E7FD-2DA9-473E-B0AF-C7EB857EE498}" srcOrd="1" destOrd="0" presId="urn:microsoft.com/office/officeart/2005/8/layout/vList4"/>
    <dgm:cxn modelId="{06F4DCB4-C2B4-4340-B597-4B124241EF04}" type="presParOf" srcId="{1C41F341-5E59-42D1-87CF-7182AF7BE503}" destId="{9EF8EC7F-11AA-48CB-8CBB-C9DA27057607}" srcOrd="2" destOrd="0" presId="urn:microsoft.com/office/officeart/2005/8/layout/vList4"/>
    <dgm:cxn modelId="{258F126A-C652-4609-B05A-680FEB9903C0}" type="presParOf" srcId="{9EF8EC7F-11AA-48CB-8CBB-C9DA27057607}" destId="{C6A11F65-2E35-4FA5-A275-05DFB7E5080D}" srcOrd="0" destOrd="0" presId="urn:microsoft.com/office/officeart/2005/8/layout/vList4"/>
    <dgm:cxn modelId="{1F58047D-AB93-4E55-9D2C-E0ED46D86494}" type="presParOf" srcId="{9EF8EC7F-11AA-48CB-8CBB-C9DA27057607}" destId="{545D2D01-05A0-4CB3-A560-38D6200DA312}" srcOrd="1" destOrd="0" presId="urn:microsoft.com/office/officeart/2005/8/layout/vList4"/>
    <dgm:cxn modelId="{B499B42E-1962-46CD-B90A-92BD5757FEE0}" type="presParOf" srcId="{9EF8EC7F-11AA-48CB-8CBB-C9DA27057607}" destId="{003FAC58-99FD-42E2-B9A5-54C1DBF7B132}" srcOrd="2" destOrd="0" presId="urn:microsoft.com/office/officeart/2005/8/layout/vList4"/>
    <dgm:cxn modelId="{54FCA736-0C38-43E3-80F7-7811305D143C}" type="presParOf" srcId="{1C41F341-5E59-42D1-87CF-7182AF7BE503}" destId="{FED9927E-50B7-46C0-9F2C-2F0A005425B4}" srcOrd="3" destOrd="0" presId="urn:microsoft.com/office/officeart/2005/8/layout/vList4"/>
    <dgm:cxn modelId="{4BCEC969-B3A3-4CFB-AEA6-F905BC72784C}" type="presParOf" srcId="{1C41F341-5E59-42D1-87CF-7182AF7BE503}" destId="{FC1E14A1-5E07-45FF-AED7-7C5566EC7912}" srcOrd="4" destOrd="0" presId="urn:microsoft.com/office/officeart/2005/8/layout/vList4"/>
    <dgm:cxn modelId="{0C9077D7-22CF-4DD9-B568-46A4DDBE2EB8}" type="presParOf" srcId="{FC1E14A1-5E07-45FF-AED7-7C5566EC7912}" destId="{BC1EBBE9-13B2-4EF9-BB81-79CEDCA07D95}" srcOrd="0" destOrd="0" presId="urn:microsoft.com/office/officeart/2005/8/layout/vList4"/>
    <dgm:cxn modelId="{ADA51698-513D-4FA6-9990-26AB6F267DAC}" type="presParOf" srcId="{FC1E14A1-5E07-45FF-AED7-7C5566EC7912}" destId="{7536DF84-A167-44FA-B9C9-656E49854F34}" srcOrd="1" destOrd="0" presId="urn:microsoft.com/office/officeart/2005/8/layout/vList4"/>
    <dgm:cxn modelId="{485F89FF-D54C-4385-B4FA-06334B53904C}" type="presParOf" srcId="{FC1E14A1-5E07-45FF-AED7-7C5566EC7912}" destId="{56448EFC-A7E9-4823-A1AB-988F74B433A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F4A44E-7BC7-402F-929F-69CCB27F207E}">
      <dsp:nvSpPr>
        <dsp:cNvPr id="0" name=""/>
        <dsp:cNvSpPr/>
      </dsp:nvSpPr>
      <dsp:spPr>
        <a:xfrm>
          <a:off x="3492" y="-12700"/>
          <a:ext cx="2443884" cy="4013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Strategy</a:t>
          </a:r>
          <a:br>
            <a:rPr lang="en-US" sz="3200" kern="1200" dirty="0" smtClean="0"/>
          </a:br>
          <a:r>
            <a:rPr lang="en-US" sz="2000" kern="1200" dirty="0" smtClean="0"/>
            <a:t>FY 2014-15: ~$1m</a:t>
          </a:r>
          <a:endParaRPr lang="en-US" sz="2000" kern="1200" dirty="0"/>
        </a:p>
      </dsp:txBody>
      <dsp:txXfrm>
        <a:off x="3492" y="1592579"/>
        <a:ext cx="2443884" cy="1605280"/>
      </dsp:txXfrm>
    </dsp:sp>
    <dsp:sp modelId="{DD606CE1-E70A-42A9-87F6-93C83A4855D1}">
      <dsp:nvSpPr>
        <dsp:cNvPr id="0" name=""/>
        <dsp:cNvSpPr/>
      </dsp:nvSpPr>
      <dsp:spPr>
        <a:xfrm>
          <a:off x="557236" y="228091"/>
          <a:ext cx="1336395" cy="133639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7DBA1D-7684-469D-9C1C-AE619641180F}">
      <dsp:nvSpPr>
        <dsp:cNvPr id="0" name=""/>
        <dsp:cNvSpPr/>
      </dsp:nvSpPr>
      <dsp:spPr>
        <a:xfrm>
          <a:off x="2510955" y="-12700"/>
          <a:ext cx="2418093" cy="4013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Easements</a:t>
          </a:r>
          <a:br>
            <a:rPr lang="en-US" sz="3200" kern="1200" dirty="0" smtClean="0"/>
          </a:br>
          <a:r>
            <a:rPr lang="en-US" sz="2000" kern="1200" dirty="0" smtClean="0"/>
            <a:t>FY 2014: ~$4m</a:t>
          </a:r>
          <a:endParaRPr lang="en-US" sz="2000" kern="1200" dirty="0"/>
        </a:p>
      </dsp:txBody>
      <dsp:txXfrm>
        <a:off x="2510955" y="1592579"/>
        <a:ext cx="2418093" cy="1605280"/>
      </dsp:txXfrm>
    </dsp:sp>
    <dsp:sp modelId="{56FDD575-5F7B-4523-A2DF-AB40C93C4AD3}">
      <dsp:nvSpPr>
        <dsp:cNvPr id="0" name=""/>
        <dsp:cNvSpPr/>
      </dsp:nvSpPr>
      <dsp:spPr>
        <a:xfrm>
          <a:off x="3051804" y="228091"/>
          <a:ext cx="1336395" cy="133639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F99B88-1B58-4E6E-A1A9-DA664A21A0B5}">
      <dsp:nvSpPr>
        <dsp:cNvPr id="0" name=""/>
        <dsp:cNvSpPr/>
      </dsp:nvSpPr>
      <dsp:spPr>
        <a:xfrm>
          <a:off x="4992626" y="-12700"/>
          <a:ext cx="2852480" cy="4013200"/>
        </a:xfrm>
        <a:prstGeom prst="roundRect">
          <a:avLst>
            <a:gd name="adj" fmla="val 10000"/>
          </a:avLst>
        </a:prstGeom>
        <a:solidFill>
          <a:schemeClr val="accent4">
            <a:alpha val="4700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baseline="0" dirty="0" smtClean="0">
              <a:solidFill>
                <a:schemeClr val="bg1"/>
              </a:solidFill>
            </a:rPr>
            <a:t>Management Practices</a:t>
          </a:r>
          <a:br>
            <a:rPr lang="en-US" sz="3200" kern="1200" baseline="0" dirty="0" smtClean="0">
              <a:solidFill>
                <a:schemeClr val="bg1"/>
              </a:solidFill>
            </a:rPr>
          </a:br>
          <a:r>
            <a:rPr lang="en-US" sz="2000" kern="1200" baseline="0" dirty="0" smtClean="0">
              <a:solidFill>
                <a:schemeClr val="bg1"/>
              </a:solidFill>
            </a:rPr>
            <a:t>Future Years</a:t>
          </a:r>
          <a:endParaRPr lang="en-US" sz="3200" kern="1200" baseline="0" dirty="0">
            <a:solidFill>
              <a:schemeClr val="bg1"/>
            </a:solidFill>
          </a:endParaRPr>
        </a:p>
      </dsp:txBody>
      <dsp:txXfrm>
        <a:off x="4992626" y="1592579"/>
        <a:ext cx="2852480" cy="1605280"/>
      </dsp:txXfrm>
    </dsp:sp>
    <dsp:sp modelId="{FFBD8527-ECAB-4430-9DEB-29C7151C089B}">
      <dsp:nvSpPr>
        <dsp:cNvPr id="0" name=""/>
        <dsp:cNvSpPr/>
      </dsp:nvSpPr>
      <dsp:spPr>
        <a:xfrm>
          <a:off x="5750669" y="228091"/>
          <a:ext cx="1336395" cy="133639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25072D-5CBA-46CC-B3BB-AE85FACFA978}">
      <dsp:nvSpPr>
        <dsp:cNvPr id="0" name=""/>
        <dsp:cNvSpPr/>
      </dsp:nvSpPr>
      <dsp:spPr>
        <a:xfrm>
          <a:off x="320370" y="2971797"/>
          <a:ext cx="7220712" cy="1054103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CE9498-6726-4FD7-87A6-2FA57B6596A6}">
      <dsp:nvSpPr>
        <dsp:cNvPr id="0" name=""/>
        <dsp:cNvSpPr/>
      </dsp:nvSpPr>
      <dsp:spPr>
        <a:xfrm>
          <a:off x="0" y="45254"/>
          <a:ext cx="8382000" cy="1464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Agricultural Land Strategy Grants</a:t>
          </a:r>
          <a:r>
            <a:rPr lang="en-US" sz="2800" kern="1200" dirty="0" smtClean="0"/>
            <a:t/>
          </a:r>
          <a:br>
            <a:rPr lang="en-US" sz="2800" kern="1200" dirty="0" smtClean="0"/>
          </a:br>
          <a:r>
            <a:rPr lang="en-US" sz="2800" kern="1200" dirty="0" smtClean="0"/>
            <a:t>to </a:t>
          </a:r>
          <a:r>
            <a:rPr lang="en-US" sz="2400" kern="1200" dirty="0" smtClean="0"/>
            <a:t>Identify important/critical </a:t>
          </a:r>
          <a:r>
            <a:rPr lang="en-US" sz="2400" kern="1200" dirty="0" err="1" smtClean="0"/>
            <a:t>ag</a:t>
          </a:r>
          <a:r>
            <a:rPr lang="en-US" sz="2400" kern="1200" dirty="0" smtClean="0"/>
            <a:t> lands and prepare strategies to guide protection</a:t>
          </a:r>
          <a:endParaRPr lang="en-US" sz="2400" kern="1200" dirty="0"/>
        </a:p>
      </dsp:txBody>
      <dsp:txXfrm>
        <a:off x="0" y="45254"/>
        <a:ext cx="8382000" cy="1464600"/>
      </dsp:txXfrm>
    </dsp:sp>
    <dsp:sp modelId="{F3C37956-CE11-4F16-B86F-2D5DAFB1BD32}">
      <dsp:nvSpPr>
        <dsp:cNvPr id="0" name=""/>
        <dsp:cNvSpPr/>
      </dsp:nvSpPr>
      <dsp:spPr>
        <a:xfrm>
          <a:off x="0" y="1509854"/>
          <a:ext cx="8382000" cy="46170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Eligible applicants: counties and/or cities in collaboration with partners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Maximum grant award up to $100,000, with a required 10% local match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Example projects –updates to General Plans to include an agricultural element, inventories of agriculturally zoned lands to establish local priorities for conservation, community consensus-building activities to develop </a:t>
          </a:r>
          <a:r>
            <a:rPr lang="en-US" sz="2900" kern="1200" dirty="0" err="1" smtClean="0"/>
            <a:t>ag</a:t>
          </a:r>
          <a:r>
            <a:rPr lang="en-US" sz="2900" kern="1200" dirty="0" smtClean="0"/>
            <a:t> preservation strategies.</a:t>
          </a:r>
          <a:endParaRPr lang="en-US" sz="2900" kern="1200" dirty="0"/>
        </a:p>
      </dsp:txBody>
      <dsp:txXfrm>
        <a:off x="0" y="1509854"/>
        <a:ext cx="8382000" cy="46170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CE9498-6726-4FD7-87A6-2FA57B6596A6}">
      <dsp:nvSpPr>
        <dsp:cNvPr id="0" name=""/>
        <dsp:cNvSpPr/>
      </dsp:nvSpPr>
      <dsp:spPr>
        <a:xfrm>
          <a:off x="0" y="15506"/>
          <a:ext cx="8610600" cy="187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Agricultural Conservation Easements</a:t>
          </a:r>
          <a:r>
            <a:rPr lang="en-US" sz="2800" kern="1200" dirty="0" smtClean="0"/>
            <a:t/>
          </a:r>
          <a:br>
            <a:rPr lang="en-US" sz="2800" kern="1200" dirty="0" smtClean="0"/>
          </a:br>
          <a:r>
            <a:rPr lang="en-US" sz="2800" kern="1200" dirty="0" smtClean="0"/>
            <a:t>to </a:t>
          </a:r>
          <a:r>
            <a:rPr lang="en-US" sz="2400" kern="1200" dirty="0" smtClean="0"/>
            <a:t>permanently protect important/critical </a:t>
          </a:r>
          <a:r>
            <a:rPr lang="en-US" sz="2400" kern="1200" dirty="0" err="1" smtClean="0"/>
            <a:t>ag</a:t>
          </a:r>
          <a:r>
            <a:rPr lang="en-US" sz="2400" kern="1200" dirty="0" smtClean="0"/>
            <a:t> lands</a:t>
          </a:r>
          <a:endParaRPr lang="en-US" sz="2400" kern="1200" dirty="0"/>
        </a:p>
      </dsp:txBody>
      <dsp:txXfrm>
        <a:off x="0" y="15506"/>
        <a:ext cx="8610600" cy="1872000"/>
      </dsp:txXfrm>
    </dsp:sp>
    <dsp:sp modelId="{F3C37956-CE11-4F16-B86F-2D5DAFB1BD32}">
      <dsp:nvSpPr>
        <dsp:cNvPr id="0" name=""/>
        <dsp:cNvSpPr/>
      </dsp:nvSpPr>
      <dsp:spPr>
        <a:xfrm>
          <a:off x="0" y="1887506"/>
          <a:ext cx="8610600" cy="41929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Eligible applicants: cities, counties, nonprofits, resource conservation districts, regional park or open space districts or authorities.</a:t>
          </a:r>
          <a:br>
            <a:rPr lang="en-US" sz="2400" kern="1200" dirty="0" smtClean="0"/>
          </a:b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No maximum award, but requires a match of 50% or more toward the direct easement acquisition total.</a:t>
          </a:r>
          <a:br>
            <a:rPr lang="en-US" sz="2400" kern="1200" dirty="0" smtClean="0"/>
          </a:b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Example projects – acquisitions that demonstrate risk of conversion to non-agricultural use; contributes toward AB 32 goals; is part of a long-term commitment to </a:t>
          </a:r>
          <a:r>
            <a:rPr lang="en-US" sz="2400" kern="1200" dirty="0" err="1" smtClean="0"/>
            <a:t>ag</a:t>
          </a:r>
          <a:r>
            <a:rPr lang="en-US" sz="2400" kern="1200" dirty="0" smtClean="0"/>
            <a:t> land conservation.</a:t>
          </a:r>
          <a:endParaRPr lang="en-US" sz="2400" kern="1200" dirty="0"/>
        </a:p>
      </dsp:txBody>
      <dsp:txXfrm>
        <a:off x="0" y="1887506"/>
        <a:ext cx="8610600" cy="41929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F9903-CFD5-432D-AE84-DC7799F2E431}">
      <dsp:nvSpPr>
        <dsp:cNvPr id="0" name=""/>
        <dsp:cNvSpPr/>
      </dsp:nvSpPr>
      <dsp:spPr>
        <a:xfrm>
          <a:off x="0" y="0"/>
          <a:ext cx="8534400" cy="19926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FFC000"/>
              </a:solidFill>
            </a:rPr>
            <a:t>Strategy Grants (up to $1 M available)</a:t>
          </a:r>
          <a:br>
            <a:rPr lang="en-US" sz="2800" kern="1200" dirty="0" smtClean="0">
              <a:solidFill>
                <a:srgbClr val="FFC000"/>
              </a:solidFill>
            </a:rPr>
          </a:br>
          <a:r>
            <a:rPr lang="en-US" sz="1800" kern="1200" dirty="0" smtClean="0"/>
            <a:t>December </a:t>
          </a:r>
          <a:r>
            <a:rPr lang="en-US" sz="1800" kern="1200" dirty="0" smtClean="0"/>
            <a:t>17:  </a:t>
          </a:r>
          <a:r>
            <a:rPr lang="en-US" sz="1800" kern="1200" dirty="0" smtClean="0"/>
            <a:t>Guidelines Approval, SGC Council Meeting</a:t>
          </a:r>
          <a:br>
            <a:rPr lang="en-US" sz="1800" kern="1200" dirty="0" smtClean="0"/>
          </a:br>
          <a:r>
            <a:rPr lang="en-US" sz="1800" kern="1200" dirty="0" smtClean="0"/>
            <a:t>January 2015:  Call for Proposals Released</a:t>
          </a:r>
          <a:br>
            <a:rPr lang="en-US" sz="1800" kern="1200" dirty="0" smtClean="0"/>
          </a:br>
          <a:r>
            <a:rPr lang="en-US" sz="1800" kern="1200" dirty="0" smtClean="0"/>
            <a:t>March 2015:     Applications Due</a:t>
          </a:r>
          <a:br>
            <a:rPr lang="en-US" sz="1800" kern="1200" dirty="0" smtClean="0"/>
          </a:br>
          <a:r>
            <a:rPr lang="en-US" sz="1800" kern="1200" dirty="0" smtClean="0"/>
            <a:t>June 2015:        Awards Recommend to SGC Council for Approval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</dsp:txBody>
      <dsp:txXfrm>
        <a:off x="1807199" y="0"/>
        <a:ext cx="6727200" cy="1992655"/>
      </dsp:txXfrm>
    </dsp:sp>
    <dsp:sp modelId="{D6CB5650-6239-439F-8A79-DDABAE14B558}">
      <dsp:nvSpPr>
        <dsp:cNvPr id="0" name=""/>
        <dsp:cNvSpPr/>
      </dsp:nvSpPr>
      <dsp:spPr>
        <a:xfrm>
          <a:off x="267960" y="310527"/>
          <a:ext cx="1371597" cy="137159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A11F65-2E35-4FA5-A275-05DFB7E5080D}">
      <dsp:nvSpPr>
        <dsp:cNvPr id="0" name=""/>
        <dsp:cNvSpPr/>
      </dsp:nvSpPr>
      <dsp:spPr>
        <a:xfrm>
          <a:off x="0" y="2092974"/>
          <a:ext cx="8534400" cy="25155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FFC000"/>
              </a:solidFill>
            </a:rPr>
            <a:t>Agricultural Easements (up to $4 M)</a:t>
          </a:r>
          <a:br>
            <a:rPr lang="en-US" sz="2800" kern="1200" dirty="0" smtClean="0">
              <a:solidFill>
                <a:srgbClr val="FFC000"/>
              </a:solidFill>
            </a:rPr>
          </a:br>
          <a:r>
            <a:rPr lang="en-US" sz="1800" kern="1200" smtClean="0"/>
            <a:t>December </a:t>
          </a:r>
          <a:r>
            <a:rPr lang="en-US" sz="1800" kern="1200" smtClean="0"/>
            <a:t>17:  </a:t>
          </a:r>
          <a:r>
            <a:rPr lang="en-US" sz="1800" kern="1200" dirty="0" smtClean="0"/>
            <a:t>Guidelines Approval, SGC Council Meeting</a:t>
          </a:r>
          <a:br>
            <a:rPr lang="en-US" sz="1800" kern="1200" dirty="0" smtClean="0"/>
          </a:br>
          <a:r>
            <a:rPr lang="en-US" sz="1800" kern="1200" dirty="0" smtClean="0"/>
            <a:t>January 2015: Call for Proposals Released</a:t>
          </a:r>
          <a:br>
            <a:rPr lang="en-US" sz="1800" kern="1200" dirty="0" smtClean="0"/>
          </a:br>
          <a:r>
            <a:rPr lang="en-US" sz="1800" kern="1200" dirty="0" smtClean="0"/>
            <a:t>March 2015:    Applications Due</a:t>
          </a:r>
          <a:br>
            <a:rPr lang="en-US" sz="1800" kern="1200" dirty="0" smtClean="0"/>
          </a:br>
          <a:r>
            <a:rPr lang="en-US" sz="1800" kern="1200" dirty="0" smtClean="0"/>
            <a:t>June 2015:       Awards Recommended to SGC Council for Approval</a:t>
          </a:r>
          <a:br>
            <a:rPr lang="en-US" sz="1800" kern="1200" dirty="0" smtClean="0"/>
          </a:br>
          <a:r>
            <a:rPr lang="en-US" sz="1800" kern="1200" dirty="0" smtClean="0"/>
            <a:t>July 2015 and beyond:  Applications will be accepted at any time and will be reviewed periodically (3x per year) for approval at future Council meetings</a:t>
          </a:r>
        </a:p>
      </dsp:txBody>
      <dsp:txXfrm>
        <a:off x="1807199" y="2092974"/>
        <a:ext cx="6727200" cy="2515560"/>
      </dsp:txXfrm>
    </dsp:sp>
    <dsp:sp modelId="{545D2D01-05A0-4CB3-A560-38D6200DA312}">
      <dsp:nvSpPr>
        <dsp:cNvPr id="0" name=""/>
        <dsp:cNvSpPr/>
      </dsp:nvSpPr>
      <dsp:spPr>
        <a:xfrm>
          <a:off x="267960" y="2667001"/>
          <a:ext cx="1371597" cy="136750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1EBBE9-13B2-4EF9-BB81-79CEDCA07D95}">
      <dsp:nvSpPr>
        <dsp:cNvPr id="0" name=""/>
        <dsp:cNvSpPr/>
      </dsp:nvSpPr>
      <dsp:spPr>
        <a:xfrm>
          <a:off x="0" y="4708854"/>
          <a:ext cx="8534400" cy="1003194"/>
        </a:xfrm>
        <a:prstGeom prst="roundRect">
          <a:avLst>
            <a:gd name="adj" fmla="val 10000"/>
          </a:avLst>
        </a:prstGeom>
        <a:solidFill>
          <a:schemeClr val="accent4">
            <a:alpha val="4700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baseline="0" dirty="0" smtClean="0">
              <a:solidFill>
                <a:schemeClr val="accent4">
                  <a:lumMod val="75000"/>
                </a:schemeClr>
              </a:solidFill>
            </a:rPr>
            <a:t>Agricultural Lands Management Practices</a:t>
          </a:r>
          <a:r>
            <a:rPr lang="en-US" sz="3200" kern="1200" baseline="0" dirty="0" smtClean="0">
              <a:solidFill>
                <a:schemeClr val="accent4">
                  <a:lumMod val="75000"/>
                </a:schemeClr>
              </a:solidFill>
            </a:rPr>
            <a:t/>
          </a:r>
          <a:br>
            <a:rPr lang="en-US" sz="3200" kern="1200" baseline="0" dirty="0" smtClean="0">
              <a:solidFill>
                <a:schemeClr val="accent4">
                  <a:lumMod val="75000"/>
                </a:schemeClr>
              </a:solidFill>
            </a:rPr>
          </a:br>
          <a:r>
            <a:rPr lang="en-US" sz="1800" kern="1200" baseline="0" dirty="0" smtClean="0">
              <a:solidFill>
                <a:schemeClr val="accent4">
                  <a:lumMod val="50000"/>
                </a:schemeClr>
              </a:solidFill>
            </a:rPr>
            <a:t>Proposed for future funding cycles.</a:t>
          </a:r>
          <a:endParaRPr lang="en-US" sz="1800" kern="1200" baseline="0" dirty="0">
            <a:solidFill>
              <a:schemeClr val="accent4">
                <a:lumMod val="50000"/>
              </a:schemeClr>
            </a:solidFill>
          </a:endParaRPr>
        </a:p>
      </dsp:txBody>
      <dsp:txXfrm>
        <a:off x="1807199" y="4708854"/>
        <a:ext cx="6727200" cy="1003194"/>
      </dsp:txXfrm>
    </dsp:sp>
    <dsp:sp modelId="{7536DF84-A167-44FA-B9C9-656E49854F34}">
      <dsp:nvSpPr>
        <dsp:cNvPr id="0" name=""/>
        <dsp:cNvSpPr/>
      </dsp:nvSpPr>
      <dsp:spPr>
        <a:xfrm>
          <a:off x="535915" y="4800603"/>
          <a:ext cx="835688" cy="81969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6A476-DB83-46F7-8020-973FE1F06457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2355C-369E-495B-9B42-C795CA14F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72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B1733-63DA-4B04-BBE8-B94F9E186D54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3D7F4-011F-43B3-ACC8-F8605172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54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F8B21-B222-4FBB-81E9-4502F52C878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180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</a:t>
            </a:r>
            <a:r>
              <a:rPr lang="en-US" baseline="0" dirty="0" smtClean="0"/>
              <a:t> we want to include somewhere? Asked Julie if she wanted to use since she is going first.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F8B21-B222-4FBB-81E9-4502F52C878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595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EB77-52F2-4A04-A5E9-60D99E57110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90B90-8D8A-41CE-8C54-747D23C0A2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017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9C45-0E7E-4868-9F84-ECFFBD8F8D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90B90-8D8A-41CE-8C54-747D23C0A2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33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79AD-1A0B-43B5-A0EF-B83B5D1D1E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90B90-8D8A-41CE-8C54-747D23C0A2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301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EB77-52F2-4A04-A5E9-60D99E57110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90B90-8D8A-41CE-8C54-747D23C0A2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994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20A07-2DD5-4ED0-964A-DE854BDC7E6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90B90-8D8A-41CE-8C54-747D23C0A2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432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8333-D960-4867-A0B0-5608193704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90B90-8D8A-41CE-8C54-747D23C0A2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319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A163-A615-47A4-B670-60EAE338B7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90B90-8D8A-41CE-8C54-747D23C0A2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417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36D3-0D0B-4832-8F2D-CA776242ED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90B90-8D8A-41CE-8C54-747D23C0A2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576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E8C8D-A8B7-498F-AEDC-D25019798B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90B90-8D8A-41CE-8C54-747D23C0A2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641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CEAF-06D3-456F-A1A2-067F6572F3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90B90-8D8A-41CE-8C54-747D23C0A2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0149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84E8-96F2-45F2-82F3-0B7267C73C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90B90-8D8A-41CE-8C54-747D23C0A2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580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20A07-2DD5-4ED0-964A-DE854BDC7E6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90B90-8D8A-41CE-8C54-747D23C0A2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583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F3BB-11FB-4B79-8886-5D36BD091A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90B90-8D8A-41CE-8C54-747D23C0A2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8094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9C45-0E7E-4868-9F84-ECFFBD8F8D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90B90-8D8A-41CE-8C54-747D23C0A2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2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79AD-1A0B-43B5-A0EF-B83B5D1D1E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90B90-8D8A-41CE-8C54-747D23C0A2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02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8333-D960-4867-A0B0-5608193704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90B90-8D8A-41CE-8C54-747D23C0A2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32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A163-A615-47A4-B670-60EAE338B7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90B90-8D8A-41CE-8C54-747D23C0A2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900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36D3-0D0B-4832-8F2D-CA776242ED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90B90-8D8A-41CE-8C54-747D23C0A2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416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E8C8D-A8B7-498F-AEDC-D25019798B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90B90-8D8A-41CE-8C54-747D23C0A2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053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CEAF-06D3-456F-A1A2-067F6572F3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90B90-8D8A-41CE-8C54-747D23C0A2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909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84E8-96F2-45F2-82F3-0B7267C73C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90B90-8D8A-41CE-8C54-747D23C0A2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079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F3BB-11FB-4B79-8886-5D36BD091A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90B90-8D8A-41CE-8C54-747D23C0A2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312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5509E-BF04-468E-9942-7659E93281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90B90-8D8A-41CE-8C54-747D23C0A2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904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5509E-BF04-468E-9942-7659E93281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90B90-8D8A-41CE-8C54-747D23C0A2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26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hsc_ag@sgc.ca.gov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sgc.ca.gov/s_salcprogram.ph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Home\SGC\NGarcia\Documents\My Pictures\SGC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4114800" cy="63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1752602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Sustainable Agricultural Lands Conservation Program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1138255"/>
            <a:ext cx="9144000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90B90-8D8A-41CE-8C54-747D23C0A2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65D5D-92AC-482F-9D86-ACE3A6908E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576843"/>
              </p:ext>
            </p:extLst>
          </p:nvPr>
        </p:nvGraphicFramePr>
        <p:xfrm>
          <a:off x="533400" y="4495800"/>
          <a:ext cx="8229600" cy="975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6200"/>
                <a:gridCol w="43434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600" b="1" dirty="0" smtClean="0"/>
                        <a:t>October</a:t>
                      </a:r>
                      <a:r>
                        <a:rPr lang="en-US" sz="2600" b="1" baseline="0" dirty="0" smtClean="0"/>
                        <a:t> 24 | Oroville, CA</a:t>
                      </a:r>
                      <a:endParaRPr lang="en-US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b="1" dirty="0" smtClean="0"/>
                        <a:t>October</a:t>
                      </a:r>
                      <a:r>
                        <a:rPr lang="en-US" sz="2600" b="1" baseline="0" dirty="0" smtClean="0"/>
                        <a:t> 29 | Bakersfield, CA</a:t>
                      </a:r>
                      <a:endParaRPr lang="en-US" sz="2600" b="1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600" b="1" dirty="0" smtClean="0"/>
                        <a:t>October 30</a:t>
                      </a:r>
                      <a:r>
                        <a:rPr lang="en-US" sz="2600" b="1" baseline="0" dirty="0" smtClean="0"/>
                        <a:t> | Watsonville, CA</a:t>
                      </a:r>
                      <a:endParaRPr lang="en-US" sz="2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987132" y="3468469"/>
            <a:ext cx="69376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prstClr val="black"/>
                </a:solidFill>
              </a:rPr>
              <a:t>DRAFT GUIDELINE WORKSHOPS</a:t>
            </a:r>
          </a:p>
        </p:txBody>
      </p:sp>
    </p:spTree>
    <p:extLst>
      <p:ext uri="{BB962C8B-B14F-4D97-AF65-F5344CB8AC3E}">
        <p14:creationId xmlns:p14="http://schemas.microsoft.com/office/powerpoint/2010/main" val="43278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CEAF-06D3-456F-A1A2-067F6572F3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90B90-8D8A-41CE-8C54-747D23C0A2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54534130"/>
              </p:ext>
            </p:extLst>
          </p:nvPr>
        </p:nvGraphicFramePr>
        <p:xfrm>
          <a:off x="304800" y="228600"/>
          <a:ext cx="83820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401094"/>
              </p:ext>
            </p:extLst>
          </p:nvPr>
        </p:nvGraphicFramePr>
        <p:xfrm>
          <a:off x="533400" y="381000"/>
          <a:ext cx="8001000" cy="571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00"/>
              </a:tblGrid>
              <a:tr h="80273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Agricultural Easements: Criteria</a:t>
                      </a:r>
                      <a:r>
                        <a:rPr lang="en-US" sz="2400" baseline="0" dirty="0" smtClean="0">
                          <a:latin typeface="+mj-lt"/>
                        </a:rPr>
                        <a:t> for Consideration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</a:tr>
              <a:tr h="104355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</a:rPr>
                        <a:t>         </a:t>
                      </a:r>
                      <a:r>
                        <a:rPr lang="en-US" sz="24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en-US" sz="2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</a:rPr>
                        <a:t>Project demonstrates the</a:t>
                      </a:r>
                      <a:r>
                        <a:rPr lang="en-US" sz="2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</a:rPr>
                        <a:t> contribution that the easement will make toward meeting AB 32 goals, including but not limited to:</a:t>
                      </a:r>
                      <a:endParaRPr lang="en-US" sz="2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868704"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Decreased number of parcels or development rights, thereby avoiding future</a:t>
                      </a:r>
                      <a:r>
                        <a:rPr lang="en-US" sz="20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 increases to vehicle miles travelled;</a:t>
                      </a:r>
                      <a:br>
                        <a:rPr lang="en-US" sz="20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</a:br>
                      <a:endParaRPr lang="en-US" sz="2000" baseline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20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Locations that would support the establishment of greenbelts or urban separators;</a:t>
                      </a:r>
                      <a:br>
                        <a:rPr lang="en-US" sz="20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</a:br>
                      <a:endParaRPr lang="en-US" sz="2000" baseline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20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Carbon sequestration potential;</a:t>
                      </a:r>
                      <a:br>
                        <a:rPr lang="en-US" sz="20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</a:br>
                      <a:endParaRPr lang="en-US" sz="2000" baseline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20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Participation in land management or energy efficiency programs that contribute to overall improved efficiency in the agricultural operation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endParaRPr lang="en-US" sz="2400" baseline="0" dirty="0" smtClean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-Point Star 5"/>
          <p:cNvSpPr/>
          <p:nvPr/>
        </p:nvSpPr>
        <p:spPr>
          <a:xfrm>
            <a:off x="762000" y="1219200"/>
            <a:ext cx="364620" cy="3810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0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CEAF-06D3-456F-A1A2-067F6572F3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90B90-8D8A-41CE-8C54-747D23C0A2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79443096"/>
              </p:ext>
            </p:extLst>
          </p:nvPr>
        </p:nvGraphicFramePr>
        <p:xfrm>
          <a:off x="304800" y="228600"/>
          <a:ext cx="83820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049152"/>
              </p:ext>
            </p:extLst>
          </p:nvPr>
        </p:nvGraphicFramePr>
        <p:xfrm>
          <a:off x="533400" y="274319"/>
          <a:ext cx="8001000" cy="6113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00"/>
              </a:tblGrid>
              <a:tr h="90069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Agricultural Easements: Criteria for Consideration</a:t>
                      </a:r>
                      <a:r>
                        <a:rPr lang="en-US" sz="2400" baseline="0" dirty="0" smtClean="0">
                          <a:latin typeface="+mj-lt"/>
                        </a:rPr>
                        <a:t> (Continued)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</a:tr>
              <a:tr h="1205764"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ü"/>
                      </a:pPr>
                      <a:r>
                        <a:rPr lang="en-US" sz="2400" dirty="0" smtClean="0">
                          <a:latin typeface="+mj-lt"/>
                        </a:rPr>
                        <a:t>Parcel</a:t>
                      </a:r>
                      <a:r>
                        <a:rPr lang="en-US" sz="2400" baseline="0" dirty="0" smtClean="0">
                          <a:latin typeface="+mj-lt"/>
                        </a:rPr>
                        <a:t> is large </a:t>
                      </a:r>
                      <a:r>
                        <a:rPr lang="en-US" sz="2400" dirty="0" smtClean="0">
                          <a:latin typeface="+mj-lt"/>
                        </a:rPr>
                        <a:t>enough to sustain commercial</a:t>
                      </a:r>
                      <a:r>
                        <a:rPr lang="en-US" sz="2400" baseline="0" dirty="0" smtClean="0">
                          <a:latin typeface="+mj-lt"/>
                        </a:rPr>
                        <a:t> agricultural production, and is in an area that possesses the necessary market, infrastructure, and agricultural support services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</a:tr>
              <a:tr h="1263871"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ü"/>
                      </a:pPr>
                      <a:r>
                        <a:rPr lang="en-US" sz="2400" baseline="0" dirty="0" smtClean="0">
                          <a:latin typeface="+mj-lt"/>
                        </a:rPr>
                        <a:t>Without conservation, the land proposed for protection is likely to be converted to non-agricultural use in the foreseeable future.</a:t>
                      </a:r>
                    </a:p>
                  </a:txBody>
                  <a:tcPr/>
                </a:tc>
              </a:tr>
              <a:tr h="1161314"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ü"/>
                      </a:pPr>
                      <a:r>
                        <a:rPr lang="en-US" sz="2400" baseline="0" dirty="0" smtClean="0">
                          <a:latin typeface="+mj-lt"/>
                        </a:rPr>
                        <a:t>The proposal is consistent with the city or county general plan, and the governing body (by resolution) approves the proposal.</a:t>
                      </a:r>
                    </a:p>
                  </a:txBody>
                  <a:tcPr/>
                </a:tc>
              </a:tr>
              <a:tr h="1518641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applicable city or county has a general plan that demonstrates a long-term commitment to agricultural land conservation.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2400" baseline="0" dirty="0" smtClean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36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CEAF-06D3-456F-A1A2-067F6572F3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90B90-8D8A-41CE-8C54-747D23C0A2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85307116"/>
              </p:ext>
            </p:extLst>
          </p:nvPr>
        </p:nvGraphicFramePr>
        <p:xfrm>
          <a:off x="304800" y="228600"/>
          <a:ext cx="83820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485083"/>
              </p:ext>
            </p:extLst>
          </p:nvPr>
        </p:nvGraphicFramePr>
        <p:xfrm>
          <a:off x="304800" y="152398"/>
          <a:ext cx="8534400" cy="6324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8001000"/>
              </a:tblGrid>
              <a:tr h="740941">
                <a:tc>
                  <a:txBody>
                    <a:bodyPr/>
                    <a:lstStyle/>
                    <a:p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Agricultural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dirty="0" smtClean="0">
                          <a:latin typeface="+mj-lt"/>
                        </a:rPr>
                        <a:t>Easement Grants– What to Submit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</a:tr>
              <a:tr h="47826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1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Application</a:t>
                      </a:r>
                      <a:r>
                        <a:rPr lang="en-US" sz="2400" baseline="0" dirty="0" smtClean="0">
                          <a:latin typeface="+mj-lt"/>
                        </a:rPr>
                        <a:t> Form Checklist and Cover Sheet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2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latin typeface="+mj-lt"/>
                        </a:rPr>
                        <a:t>Executive Summary (1 page maximum)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3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latin typeface="+mj-lt"/>
                        </a:rPr>
                        <a:t>Budget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4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Easement Project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dirty="0" smtClean="0">
                          <a:latin typeface="+mj-lt"/>
                        </a:rPr>
                        <a:t>Summary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latin typeface="+mj-lt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Project Characteristics (6 pages maximum)</a:t>
                      </a:r>
                      <a:endParaRPr lang="en-US" sz="2400" baseline="0" dirty="0" smtClean="0">
                        <a:latin typeface="+mj-lt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latin typeface="+mj-lt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latin typeface="+mj-lt"/>
                        </a:rPr>
                        <a:t>Documentation of Public Notice</a:t>
                      </a: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latin typeface="+mj-lt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latin typeface="+mj-lt"/>
                        </a:rPr>
                        <a:t>Preliminary Title Report and Assessor's Parcel Map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latin typeface="+mj-lt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latin typeface="+mj-lt"/>
                        </a:rPr>
                        <a:t>Appraisal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latin typeface="+mj-lt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latin typeface="+mj-lt"/>
                        </a:rPr>
                        <a:t>Landowner Letter of Support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latin typeface="+mj-lt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latin typeface="+mj-lt"/>
                        </a:rPr>
                        <a:t>Conflict of Interest Certification</a:t>
                      </a: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latin typeface="+mj-lt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latin typeface="+mj-lt"/>
                        </a:rPr>
                        <a:t>Easement Monitoring Plan (3 pages maximum)</a:t>
                      </a: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latin typeface="+mj-lt"/>
                        </a:rPr>
                        <a:t>12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latin typeface="+mj-lt"/>
                        </a:rPr>
                        <a:t>Other components and certifications, as applicable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891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CEAF-06D3-456F-A1A2-067F6572F3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90B90-8D8A-41CE-8C54-747D23C0A2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75880435"/>
              </p:ext>
            </p:extLst>
          </p:nvPr>
        </p:nvGraphicFramePr>
        <p:xfrm>
          <a:off x="228600" y="685800"/>
          <a:ext cx="85344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4800" y="762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Upcoming Milestones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474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Home\SGC\NGarcia\Documents\My Pictures\SGC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2"/>
            <a:ext cx="3733800" cy="57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1295400"/>
            <a:ext cx="7772400" cy="685800"/>
          </a:xfrm>
        </p:spPr>
        <p:txBody>
          <a:bodyPr>
            <a:normAutofit fontScale="90000"/>
          </a:bodyPr>
          <a:lstStyle/>
          <a:p>
            <a:pPr marL="571500" indent="-571500" algn="l">
              <a:buFont typeface="Arial" pitchFamily="34" charset="0"/>
              <a:buChar char="•"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90558" y="1358781"/>
            <a:ext cx="8548643" cy="488961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lvl="1" algn="l"/>
            <a:endParaRPr lang="en-US" sz="3500" dirty="0" smtClean="0">
              <a:solidFill>
                <a:schemeClr val="tx1"/>
              </a:solidFill>
            </a:endParaRPr>
          </a:p>
          <a:p>
            <a:pPr lvl="1" algn="l"/>
            <a:endParaRPr lang="en-US" sz="12800" b="1" dirty="0" smtClean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 algn="l"/>
            <a:r>
              <a:rPr lang="en-US" sz="128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Comments on the draft SALC program guidelines should be submitted by OCTOBER 31, 2014, to </a:t>
            </a:r>
            <a:r>
              <a:rPr lang="en-US" sz="12800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hlinkClick r:id="rId3"/>
              </a:rPr>
              <a:t>ahsc_ag@sgc.ca.gov</a:t>
            </a:r>
            <a:r>
              <a:rPr lang="en-US" sz="128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.</a:t>
            </a:r>
          </a:p>
          <a:p>
            <a:pPr algn="l"/>
            <a:endParaRPr lang="en-US" sz="12800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 algn="l"/>
            <a:r>
              <a:rPr lang="en-US" sz="128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More information on the </a:t>
            </a:r>
            <a:r>
              <a:rPr lang="en-US" sz="1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SGC website at: </a:t>
            </a:r>
            <a:r>
              <a:rPr lang="en-US" sz="12800" b="1" dirty="0">
                <a:solidFill>
                  <a:schemeClr val="accent4">
                    <a:lumMod val="50000"/>
                  </a:schemeClr>
                </a:solidFill>
                <a:latin typeface="+mj-lt"/>
                <a:hlinkClick r:id="rId4"/>
              </a:rPr>
              <a:t>http://</a:t>
            </a:r>
            <a:r>
              <a:rPr lang="en-US" sz="12800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hlinkClick r:id="rId4"/>
              </a:rPr>
              <a:t>www.sgc.ca.gov/s_salcprogram.php</a:t>
            </a:r>
            <a:endParaRPr lang="en-US" sz="12800" b="1" dirty="0" smtClean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 algn="l"/>
            <a:endParaRPr lang="en-US" sz="12800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 algn="l"/>
            <a:r>
              <a:rPr lang="en-US" sz="128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THANK YOU!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838200"/>
            <a:ext cx="9144000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white"/>
                </a:solidFill>
              </a:rPr>
              <a:t>SUSTAINABLE AGRICULTURAL LANDS CONSERVATION PROGRAM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90B90-8D8A-41CE-8C54-747D23C0A2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7A3E-C8C9-430C-94B0-4B705776E6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29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48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</a:rPr>
              <a:t>Purpose of today’s workshop</a:t>
            </a:r>
            <a:endParaRPr lang="en-US" sz="4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/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Overview of proposed program guidelines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endParaRPr lang="en-US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To hear from you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endParaRPr lang="en-US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Add workshop comments to all received to consider in preparing final guidelines for approval by the Strategic Growth Council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20A07-2DD5-4ED0-964A-DE854BDC7E6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90B90-8D8A-41CE-8C54-747D23C0A2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819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090556"/>
              </p:ext>
            </p:extLst>
          </p:nvPr>
        </p:nvGraphicFramePr>
        <p:xfrm>
          <a:off x="1939698" y="693965"/>
          <a:ext cx="4959803" cy="160019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959803"/>
              </a:tblGrid>
              <a:tr h="1600199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Strategic Growth Council</a:t>
                      </a:r>
                    </a:p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$130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million </a:t>
                      </a:r>
                      <a:endParaRPr lang="en-US" sz="3200" b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263738"/>
              </p:ext>
            </p:extLst>
          </p:nvPr>
        </p:nvGraphicFramePr>
        <p:xfrm>
          <a:off x="609601" y="2932612"/>
          <a:ext cx="3581400" cy="1188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81400"/>
              </a:tblGrid>
              <a:tr h="75491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Department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of Conservation</a:t>
                      </a:r>
                    </a:p>
                    <a:p>
                      <a:pPr algn="ctr"/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$5 million</a:t>
                      </a:r>
                      <a:endParaRPr lang="en-US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600238"/>
              </p:ext>
            </p:extLst>
          </p:nvPr>
        </p:nvGraphicFramePr>
        <p:xfrm>
          <a:off x="4240325" y="2943134"/>
          <a:ext cx="4004583" cy="1188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04583"/>
              </a:tblGrid>
              <a:tr h="72081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Housing and Community Development</a:t>
                      </a:r>
                      <a:br>
                        <a:rPr lang="en-US" sz="2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$120 million</a:t>
                      </a:r>
                    </a:p>
                  </a:txBody>
                  <a:tcPr marL="68580" marR="6858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Oval 17"/>
          <p:cNvSpPr/>
          <p:nvPr/>
        </p:nvSpPr>
        <p:spPr>
          <a:xfrm>
            <a:off x="762000" y="4724401"/>
            <a:ext cx="36576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59948" y="4780361"/>
            <a:ext cx="240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Ag Lands Conservation</a:t>
            </a:r>
          </a:p>
        </p:txBody>
      </p:sp>
      <p:sp>
        <p:nvSpPr>
          <p:cNvPr id="21" name="Oval 20"/>
          <p:cNvSpPr/>
          <p:nvPr/>
        </p:nvSpPr>
        <p:spPr>
          <a:xfrm>
            <a:off x="4190982" y="4780361"/>
            <a:ext cx="41148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white"/>
              </a:solidFill>
            </a:endParaRPr>
          </a:p>
          <a:p>
            <a:pPr algn="ctr"/>
            <a:r>
              <a:rPr lang="en-US" sz="2000" dirty="0">
                <a:solidFill>
                  <a:prstClr val="black"/>
                </a:solidFill>
              </a:rPr>
              <a:t>Affordable Housing and Sustainable Communities</a:t>
            </a:r>
          </a:p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380470" y="4108468"/>
            <a:ext cx="3621024" cy="597408"/>
            <a:chOff x="1905000" y="5269992"/>
            <a:chExt cx="4828032" cy="597408"/>
          </a:xfrm>
        </p:grpSpPr>
        <p:sp>
          <p:nvSpPr>
            <p:cNvPr id="2" name="Down Arrow 1"/>
            <p:cNvSpPr/>
            <p:nvPr/>
          </p:nvSpPr>
          <p:spPr>
            <a:xfrm>
              <a:off x="1905000" y="5269992"/>
              <a:ext cx="484632" cy="597408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Down Arrow 19"/>
            <p:cNvSpPr/>
            <p:nvPr/>
          </p:nvSpPr>
          <p:spPr>
            <a:xfrm>
              <a:off x="6248400" y="5269992"/>
              <a:ext cx="484632" cy="597408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38CF9-5BE1-43B5-AE0C-B013B062A6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2EDB6-9C97-47ED-A78E-482EC74146B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3962400" y="2294164"/>
            <a:ext cx="667430" cy="8735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60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Home\SGC\NGarcia\Documents\My Pictures\SGC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2"/>
            <a:ext cx="3733800" cy="57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1295400"/>
            <a:ext cx="7772400" cy="685800"/>
          </a:xfrm>
        </p:spPr>
        <p:txBody>
          <a:bodyPr>
            <a:normAutofit fontScale="90000"/>
          </a:bodyPr>
          <a:lstStyle/>
          <a:p>
            <a:pPr marL="571500" indent="-571500" algn="l">
              <a:buFont typeface="Arial" pitchFamily="34" charset="0"/>
              <a:buChar char="•"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90558" y="1358781"/>
            <a:ext cx="8548643" cy="488961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lvl="1" algn="l"/>
            <a:endParaRPr lang="en-US" sz="3500" dirty="0">
              <a:solidFill>
                <a:schemeClr val="tx1"/>
              </a:solidFill>
            </a:endParaRPr>
          </a:p>
          <a:p>
            <a:pPr lvl="1" algn="l"/>
            <a:r>
              <a:rPr lang="en-US" sz="128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Goals of the SALC Program:</a:t>
            </a:r>
          </a:p>
          <a:p>
            <a:pPr algn="l"/>
            <a:endParaRPr lang="en-US" sz="12800" b="1" dirty="0" smtClean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 marL="571500" indent="-571500" algn="l">
              <a:buFont typeface="Wingdings" pitchFamily="2" charset="2"/>
              <a:buChar char="v"/>
            </a:pPr>
            <a:r>
              <a:rPr lang="en-US" sz="128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Reduce greenhouse gas emissions and provide other co-benefits,</a:t>
            </a:r>
            <a:br>
              <a:rPr lang="en-US" sz="128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</a:br>
            <a:endParaRPr lang="en-US" sz="12800" b="1" dirty="0" smtClean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 marL="571500" indent="-571500" algn="l">
              <a:buFont typeface="Wingdings" pitchFamily="2" charset="2"/>
              <a:buChar char="v"/>
            </a:pPr>
            <a:r>
              <a:rPr lang="en-US" sz="128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Focus on agricultural lands most critical/ at risk of conversion to non-agricultural uses, and </a:t>
            </a:r>
            <a:br>
              <a:rPr lang="en-US" sz="128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</a:br>
            <a:endParaRPr lang="en-US" sz="12800" b="1" dirty="0" smtClean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 marL="571500" indent="-571500" algn="l">
              <a:buFont typeface="Wingdings" pitchFamily="2" charset="2"/>
              <a:buChar char="v"/>
            </a:pPr>
            <a:r>
              <a:rPr lang="en-US" sz="128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Leverage the investments.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838200"/>
            <a:ext cx="9144000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white"/>
                </a:solidFill>
              </a:rPr>
              <a:t>SUSTAINABLE AGRICULTURAL LANDS CONSERVATION PROGRAM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90B90-8D8A-41CE-8C54-747D23C0A2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7A3E-C8C9-430C-94B0-4B705776E6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53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CEAF-06D3-456F-A1A2-067F6572F3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90B90-8D8A-41CE-8C54-747D23C0A2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04883263"/>
              </p:ext>
            </p:extLst>
          </p:nvPr>
        </p:nvGraphicFramePr>
        <p:xfrm>
          <a:off x="609600" y="1447800"/>
          <a:ext cx="7848600" cy="401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53583" y="46482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Program Elements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6858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Proposed SALC Program Structure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092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CEAF-06D3-456F-A1A2-067F6572F3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90B90-8D8A-41CE-8C54-747D23C0A2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50127454"/>
              </p:ext>
            </p:extLst>
          </p:nvPr>
        </p:nvGraphicFramePr>
        <p:xfrm>
          <a:off x="304800" y="228600"/>
          <a:ext cx="83820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467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CEAF-06D3-456F-A1A2-067F6572F3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90B90-8D8A-41CE-8C54-747D23C0A2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71603437"/>
              </p:ext>
            </p:extLst>
          </p:nvPr>
        </p:nvGraphicFramePr>
        <p:xfrm>
          <a:off x="304800" y="228600"/>
          <a:ext cx="83820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964563"/>
              </p:ext>
            </p:extLst>
          </p:nvPr>
        </p:nvGraphicFramePr>
        <p:xfrm>
          <a:off x="533400" y="609600"/>
          <a:ext cx="8001000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1200"/>
                <a:gridCol w="2209800"/>
              </a:tblGrid>
              <a:tr h="70158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Strategy Grants – Scoring Criteria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100 points total</a:t>
                      </a:r>
                    </a:p>
                  </a:txBody>
                  <a:tcPr/>
                </a:tc>
              </a:tr>
              <a:tr h="96003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Need for the proposed plan or strategy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40 points</a:t>
                      </a:r>
                    </a:p>
                    <a:p>
                      <a:endParaRPr lang="en-US" sz="2400" dirty="0" smtClean="0">
                        <a:latin typeface="+mj-lt"/>
                      </a:endParaRPr>
                    </a:p>
                  </a:txBody>
                  <a:tcPr/>
                </a:tc>
              </a:tr>
              <a:tr h="96705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Integration of Entities and</a:t>
                      </a:r>
                      <a:r>
                        <a:rPr lang="en-US" sz="2400" baseline="0" dirty="0" smtClean="0">
                          <a:latin typeface="+mj-lt"/>
                        </a:rPr>
                        <a:t> Existing Resources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25 points</a:t>
                      </a:r>
                    </a:p>
                    <a:p>
                      <a:endParaRPr lang="en-US" sz="2400" dirty="0" smtClean="0">
                        <a:latin typeface="+mj-lt"/>
                      </a:endParaRPr>
                    </a:p>
                  </a:txBody>
                  <a:tcPr/>
                </a:tc>
              </a:tr>
              <a:tr h="102544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Community Involvement and Participation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20 points</a:t>
                      </a:r>
                    </a:p>
                    <a:p>
                      <a:endParaRPr lang="en-US" sz="2400" dirty="0" smtClean="0">
                        <a:latin typeface="+mj-lt"/>
                      </a:endParaRPr>
                    </a:p>
                  </a:txBody>
                  <a:tcPr/>
                </a:tc>
              </a:tr>
              <a:tr h="97829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Disadvantaged Community Impacts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5 points</a:t>
                      </a:r>
                    </a:p>
                  </a:txBody>
                  <a:tcPr/>
                </a:tc>
              </a:tr>
              <a:tr h="70158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Organizational Capacity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10 points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144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CEAF-06D3-456F-A1A2-067F6572F3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90B90-8D8A-41CE-8C54-747D23C0A2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17868191"/>
              </p:ext>
            </p:extLst>
          </p:nvPr>
        </p:nvGraphicFramePr>
        <p:xfrm>
          <a:off x="304800" y="228600"/>
          <a:ext cx="83820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675042"/>
              </p:ext>
            </p:extLst>
          </p:nvPr>
        </p:nvGraphicFramePr>
        <p:xfrm>
          <a:off x="304800" y="152400"/>
          <a:ext cx="8534400" cy="6303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  <a:gridCol w="8153400"/>
              </a:tblGrid>
              <a:tr h="740941">
                <a:tc>
                  <a:txBody>
                    <a:bodyPr/>
                    <a:lstStyle/>
                    <a:p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Strategy Grants – What to Submit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</a:tr>
              <a:tr h="55446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1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Application</a:t>
                      </a:r>
                      <a:r>
                        <a:rPr lang="en-US" sz="2400" baseline="0" dirty="0" smtClean="0">
                          <a:latin typeface="+mj-lt"/>
                        </a:rPr>
                        <a:t> Form Cover Sheet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2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latin typeface="+mj-lt"/>
                        </a:rPr>
                        <a:t>Answers to the application scoring criteria questions (no more than 8 pages).  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</a:tr>
              <a:tr h="125540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3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latin typeface="+mj-lt"/>
                        </a:rPr>
                        <a:t>Work plan, which describes the specific steps that will be taken to develop the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ag</a:t>
                      </a:r>
                      <a:r>
                        <a:rPr lang="en-US" sz="2400" baseline="0" dirty="0" smtClean="0">
                          <a:latin typeface="+mj-lt"/>
                        </a:rPr>
                        <a:t> land strategy or plan, including benchmarks, target completion dates, and a cost estimate.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</a:tr>
              <a:tr h="57339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4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Work Plan Summary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latin typeface="+mj-lt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Area map of</a:t>
                      </a:r>
                      <a:r>
                        <a:rPr lang="en-US" sz="2400" baseline="0" dirty="0" smtClean="0">
                          <a:latin typeface="+mj-lt"/>
                        </a:rPr>
                        <a:t> what will be covered by the proposed plan</a:t>
                      </a: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latin typeface="+mj-lt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smtClean="0">
                          <a:latin typeface="+mj-lt"/>
                        </a:rPr>
                        <a:t>Signed </a:t>
                      </a:r>
                      <a:r>
                        <a:rPr lang="en-US" sz="2400" baseline="0" dirty="0" smtClean="0">
                          <a:latin typeface="+mj-lt"/>
                        </a:rPr>
                        <a:t>authorizing resolution from governing body.</a:t>
                      </a: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latin typeface="+mj-lt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latin typeface="+mj-lt"/>
                        </a:rPr>
                        <a:t>Disadvantaged Community evidence (if applicable)</a:t>
                      </a:r>
                    </a:p>
                  </a:txBody>
                  <a:tcPr/>
                </a:tc>
              </a:tr>
              <a:tr h="740941"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latin typeface="+mj-lt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latin typeface="+mj-lt"/>
                        </a:rPr>
                        <a:t>Support letters/ evidence of collaboration.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408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CEAF-06D3-456F-A1A2-067F6572F3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90B90-8D8A-41CE-8C54-747D23C0A2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33657210"/>
              </p:ext>
            </p:extLst>
          </p:nvPr>
        </p:nvGraphicFramePr>
        <p:xfrm>
          <a:off x="304800" y="228600"/>
          <a:ext cx="86106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506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694</Words>
  <Application>Microsoft Office PowerPoint</Application>
  <PresentationFormat>On-screen Show (4:3)</PresentationFormat>
  <Paragraphs>149</Paragraphs>
  <Slides>14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Wingdings</vt:lpstr>
      <vt:lpstr>1_Office Theme</vt:lpstr>
      <vt:lpstr>Office Theme</vt:lpstr>
      <vt:lpstr>Sustainable Agricultural Lands Conservation Program</vt:lpstr>
      <vt:lpstr> Purpose of today’s workshop</vt:lpstr>
      <vt:lpstr>PowerPoint Presentation</vt:lpstr>
      <vt:lpstr>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</vt:lpstr>
    </vt:vector>
  </TitlesOfParts>
  <Company>California Natural Resources Agency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Alvis</dc:creator>
  <cp:lastModifiedBy>Lowrie, John@DOC</cp:lastModifiedBy>
  <cp:revision>40</cp:revision>
  <cp:lastPrinted>2014-10-02T19:48:04Z</cp:lastPrinted>
  <dcterms:created xsi:type="dcterms:W3CDTF">2014-10-02T15:37:52Z</dcterms:created>
  <dcterms:modified xsi:type="dcterms:W3CDTF">2014-11-10T21:04:20Z</dcterms:modified>
</cp:coreProperties>
</file>