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90" r:id="rId3"/>
    <p:sldId id="256" r:id="rId4"/>
    <p:sldId id="275" r:id="rId5"/>
    <p:sldId id="258" r:id="rId6"/>
    <p:sldId id="270" r:id="rId7"/>
    <p:sldId id="264" r:id="rId8"/>
    <p:sldId id="269" r:id="rId9"/>
    <p:sldId id="274" r:id="rId10"/>
    <p:sldId id="259" r:id="rId11"/>
    <p:sldId id="284" r:id="rId12"/>
    <p:sldId id="293" r:id="rId13"/>
    <p:sldId id="285" r:id="rId14"/>
    <p:sldId id="261" r:id="rId15"/>
    <p:sldId id="262" r:id="rId16"/>
    <p:sldId id="276" r:id="rId17"/>
    <p:sldId id="286" r:id="rId18"/>
    <p:sldId id="287" r:id="rId19"/>
    <p:sldId id="277" r:id="rId20"/>
    <p:sldId id="278" r:id="rId21"/>
    <p:sldId id="279" r:id="rId22"/>
    <p:sldId id="282" r:id="rId23"/>
    <p:sldId id="283" r:id="rId24"/>
    <p:sldId id="292" r:id="rId25"/>
    <p:sldId id="288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 snapToGrid="0" snapToObjects="1">
      <p:cViewPr>
        <p:scale>
          <a:sx n="98" d="100"/>
          <a:sy n="98" d="100"/>
        </p:scale>
        <p:origin x="-90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DD99-FCF5-E04B-835C-BE3B0A02F751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0E24-11AD-2D4A-850C-3DD3FE1BD1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DD99-FCF5-E04B-835C-BE3B0A02F751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0E24-11AD-2D4A-850C-3DD3FE1BD1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DD99-FCF5-E04B-835C-BE3B0A02F751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0E24-11AD-2D4A-850C-3DD3FE1BD1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DD99-FCF5-E04B-835C-BE3B0A02F751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0E24-11AD-2D4A-850C-3DD3FE1BD1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DD99-FCF5-E04B-835C-BE3B0A02F751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0E24-11AD-2D4A-850C-3DD3FE1BD1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DD99-FCF5-E04B-835C-BE3B0A02F751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0E24-11AD-2D4A-850C-3DD3FE1BD1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DD99-FCF5-E04B-835C-BE3B0A02F751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0E24-11AD-2D4A-850C-3DD3FE1BD1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DD99-FCF5-E04B-835C-BE3B0A02F751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0E24-11AD-2D4A-850C-3DD3FE1BD1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DD99-FCF5-E04B-835C-BE3B0A02F751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0E24-11AD-2D4A-850C-3DD3FE1BD1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DD99-FCF5-E04B-835C-BE3B0A02F751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0E24-11AD-2D4A-850C-3DD3FE1BD1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DD99-FCF5-E04B-835C-BE3B0A02F751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B0E24-11AD-2D4A-850C-3DD3FE1BD1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2DD99-FCF5-E04B-835C-BE3B0A02F751}" type="datetimeFigureOut">
              <a:rPr lang="en-US" smtClean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B0E24-11AD-2D4A-850C-3DD3FE1BD1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rugpolicy.org/my-prop-6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glennbackes@mac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0" y="12452"/>
            <a:ext cx="9144000" cy="6858000"/>
          </a:xfrm>
          <a:prstGeom prst="rect">
            <a:avLst/>
          </a:prstGeom>
          <a:solidFill>
            <a:srgbClr val="C60C30"/>
          </a:solidFill>
          <a:ln w="25400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eaLnBrk="1" hangingPunct="1"/>
            <a:endParaRPr lang="en-US" dirty="0"/>
          </a:p>
        </p:txBody>
      </p:sp>
      <p:sp>
        <p:nvSpPr>
          <p:cNvPr id="2052" name="Title 1"/>
          <p:cNvSpPr txBox="1">
            <a:spLocks/>
          </p:cNvSpPr>
          <p:nvPr/>
        </p:nvSpPr>
        <p:spPr bwMode="auto">
          <a:xfrm>
            <a:off x="685800" y="477838"/>
            <a:ext cx="77724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457200" eaLnBrk="1" hangingPunct="1"/>
            <a:r>
              <a:rPr lang="en-US" sz="4400" b="1" dirty="0" smtClean="0">
                <a:solidFill>
                  <a:srgbClr val="FCD900"/>
                </a:solidFill>
                <a:latin typeface="Arial Bold" pitchFamily="-84" charset="0"/>
                <a:ea typeface="ＭＳ Ｐゴシック" pitchFamily="-98" charset="-128"/>
                <a:cs typeface="ＭＳ Ｐゴシック" pitchFamily="-98" charset="-128"/>
              </a:rPr>
              <a:t>Social Justice Aspects of</a:t>
            </a:r>
          </a:p>
          <a:p>
            <a:pPr defTabSz="457200" eaLnBrk="1" hangingPunct="1"/>
            <a:r>
              <a:rPr lang="en-US" sz="4400" b="1" dirty="0" smtClean="0">
                <a:solidFill>
                  <a:srgbClr val="FCD900"/>
                </a:solidFill>
                <a:latin typeface="Arial Bold" pitchFamily="-84" charset="0"/>
                <a:ea typeface="ＭＳ Ｐゴシック" pitchFamily="-98" charset="-128"/>
                <a:cs typeface="ＭＳ Ｐゴシック" pitchFamily="-98" charset="-128"/>
              </a:rPr>
              <a:t>Proposition 64:</a:t>
            </a:r>
          </a:p>
          <a:p>
            <a:pPr defTabSz="457200" eaLnBrk="1" hangingPunct="1"/>
            <a:r>
              <a:rPr lang="en-US" sz="4400" b="1" dirty="0" smtClean="0">
                <a:solidFill>
                  <a:srgbClr val="FCD900"/>
                </a:solidFill>
                <a:latin typeface="Arial Bold" pitchFamily="-84" charset="0"/>
                <a:ea typeface="ＭＳ Ｐゴシック" pitchFamily="-98" charset="-128"/>
                <a:cs typeface="ＭＳ Ｐゴシック" pitchFamily="-98" charset="-128"/>
              </a:rPr>
              <a:t>Adult Use of Marijuana Act</a:t>
            </a:r>
            <a:endParaRPr lang="en-US" sz="4400" b="1" dirty="0">
              <a:solidFill>
                <a:schemeClr val="bg1"/>
              </a:solidFill>
              <a:latin typeface="Arial Bold" pitchFamily="-84" charset="0"/>
              <a:ea typeface="ＭＳ Ｐゴシック" pitchFamily="-98" charset="-128"/>
              <a:cs typeface="ＭＳ Ｐゴシック" pitchFamily="-98" charset="-128"/>
            </a:endParaRPr>
          </a:p>
        </p:txBody>
      </p:sp>
      <p:sp>
        <p:nvSpPr>
          <p:cNvPr id="2053" name="Subtitle 2"/>
          <p:cNvSpPr txBox="1">
            <a:spLocks/>
          </p:cNvSpPr>
          <p:nvPr/>
        </p:nvSpPr>
        <p:spPr bwMode="auto">
          <a:xfrm>
            <a:off x="914400" y="3427413"/>
            <a:ext cx="6400800" cy="127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457200" eaLnBrk="1" hangingPunct="1">
              <a:spcBef>
                <a:spcPct val="20000"/>
              </a:spcBef>
              <a:spcAft>
                <a:spcPts val="1200"/>
              </a:spcAft>
              <a:buFont typeface="Arial" pitchFamily="-98" charset="0"/>
              <a:buNone/>
            </a:pPr>
            <a:r>
              <a:rPr lang="en-US" sz="1400" dirty="0" smtClean="0">
                <a:solidFill>
                  <a:srgbClr val="FFFFFF"/>
                </a:solidFill>
                <a:latin typeface="Arial" pitchFamily="-98" charset="0"/>
                <a:ea typeface="ＭＳ Ｐゴシック" pitchFamily="-98" charset="-128"/>
                <a:cs typeface="ＭＳ Ｐゴシック" pitchFamily="-98" charset="-128"/>
              </a:rPr>
              <a:t>Glenn Backes</a:t>
            </a:r>
          </a:p>
          <a:p>
            <a:pPr defTabSz="457200" eaLnBrk="1" hangingPunct="1">
              <a:spcBef>
                <a:spcPct val="20000"/>
              </a:spcBef>
              <a:spcAft>
                <a:spcPts val="1200"/>
              </a:spcAft>
              <a:buFont typeface="Arial" pitchFamily="-98" charset="0"/>
              <a:buNone/>
            </a:pPr>
            <a:r>
              <a:rPr lang="en-US" sz="1400" dirty="0" smtClean="0">
                <a:solidFill>
                  <a:srgbClr val="FFFFFF"/>
                </a:solidFill>
                <a:latin typeface="Arial" pitchFamily="-98" charset="0"/>
                <a:ea typeface="ＭＳ Ｐゴシック" pitchFamily="-98" charset="-128"/>
                <a:cs typeface="ＭＳ Ｐゴシック" pitchFamily="-98" charset="-128"/>
              </a:rPr>
              <a:t>Public Policy Research &amp; Consulting</a:t>
            </a:r>
          </a:p>
          <a:p>
            <a:pPr defTabSz="457200" eaLnBrk="1" hangingPunct="1">
              <a:spcBef>
                <a:spcPct val="20000"/>
              </a:spcBef>
              <a:spcAft>
                <a:spcPts val="1200"/>
              </a:spcAft>
              <a:buFont typeface="Arial" pitchFamily="-98" charset="0"/>
              <a:buNone/>
            </a:pPr>
            <a:r>
              <a:rPr lang="en-US" sz="1400" dirty="0" smtClean="0">
                <a:solidFill>
                  <a:srgbClr val="FFFFFF"/>
                </a:solidFill>
                <a:latin typeface="Arial" pitchFamily="-98" charset="0"/>
                <a:ea typeface="ＭＳ Ｐゴシック" pitchFamily="-98" charset="-128"/>
                <a:cs typeface="ＭＳ Ｐゴシック" pitchFamily="-98" charset="-128"/>
              </a:rPr>
              <a:t>Sacramento, California</a:t>
            </a:r>
            <a:endParaRPr lang="en-US" sz="1400" dirty="0">
              <a:solidFill>
                <a:srgbClr val="FFFFFF"/>
              </a:solidFill>
              <a:latin typeface="Arial" pitchFamily="-98" charset="0"/>
              <a:ea typeface="ＭＳ Ｐゴシック" pitchFamily="-98" charset="-128"/>
              <a:cs typeface="ＭＳ Ｐゴシック" pitchFamily="-98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Record Clean-Up &amp; Resentencing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For persons with marijuana priors who are not current incarcerated, on probation or parole, they apply at the court where they were convicted to remove a conviction, or change a felony to a misdemeanor on their record.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  <a:hlinkClick r:id="rId2"/>
              </a:rPr>
              <a:t>http://www.drugpolicy.org/my-prop-64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For persons who are currently incarcerated, or on probation or parole, for marijuana offense, they should contact their defense attorney.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Community Reinvestment Grants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2763" indent="-230188">
              <a:buFont typeface="Wingdings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$10 million beginning fiscal year 2018-2019.</a:t>
            </a:r>
          </a:p>
          <a:p>
            <a:pPr marL="512763" indent="-230188">
              <a:buFont typeface="Wingdings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Increasing $10 million each year until 2022-2023, to $50 million/year.</a:t>
            </a:r>
          </a:p>
          <a:p>
            <a:pPr marL="512763" indent="-230188">
              <a:buFont typeface="Wingdings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Community Reinvestments grants to local health departments and to qualified community-based nonprofits in communities disproportionately affected by past federal and state drug policies.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Community Reinvestment Grants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2763" indent="-230188">
              <a:buFont typeface="Wingdings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To support job placement, mental health treatment, substance use disorder treatment, system navigation services, legal services to address barriers to reentry, and linkages to medical care.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Treatment Investment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2763" indent="-230188">
              <a:buFont typeface="Wingdings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Massive increase in funding of prevention and treatment for youth.</a:t>
            </a:r>
          </a:p>
          <a:p>
            <a:pPr marL="512763" indent="-230188">
              <a:buFont typeface="Wingdings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Once the market and taxes reach the estimates of independent analysts, the total annual investment could exceed $400 million/year.</a:t>
            </a:r>
          </a:p>
          <a:p>
            <a:pPr marL="512763" indent="-230188">
              <a:buFont typeface="Wingdings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This is for all drugs and alcohol, not just cannabis.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Remove Barriers to Licensure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state cannot deny a person a commercial license solely on the basis of a prior drug conviction, except for those involving sales or furnishing to a minor.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Licensure Fees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Scaled lower fees for licenses for small businesses.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Prop 64 created ‘micro-business’ licenses.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368911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Equity Provisions from Local Governments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lvl="2">
              <a:buFont typeface="Wingdings" charset="2"/>
              <a:buChar char="§"/>
            </a:pP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Equity Provisions from Local Governments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Oakland, Approved Nov 7, 2</a:t>
            </a:r>
            <a:r>
              <a:rPr lang="en-US" baseline="30000" dirty="0" smtClean="0">
                <a:solidFill>
                  <a:srgbClr val="FFFF00"/>
                </a:solidFill>
              </a:rPr>
              <a:t>nd</a:t>
            </a:r>
            <a:r>
              <a:rPr lang="en-US" dirty="0" smtClean="0">
                <a:solidFill>
                  <a:srgbClr val="FFFF00"/>
                </a:solidFill>
              </a:rPr>
              <a:t> reading tonight</a:t>
            </a:r>
          </a:p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Equity Applicant:</a:t>
            </a:r>
          </a:p>
          <a:p>
            <a:pPr lvl="1">
              <a:buFont typeface="Wingdings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Oakland resident;</a:t>
            </a:r>
          </a:p>
          <a:p>
            <a:pPr lvl="1">
              <a:buFont typeface="Wingdings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Income at or less than 80% of Oakland Average Medium Income;</a:t>
            </a:r>
          </a:p>
          <a:p>
            <a:pPr lvl="1">
              <a:buFont typeface="Wingdings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Resides for at least 10 years in specific police beats or has a prior marijuana conviction in Oakland.</a:t>
            </a:r>
          </a:p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Initially, at least 50% of licenses will go to Equity Applicants.</a:t>
            </a:r>
          </a:p>
          <a:p>
            <a:pPr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lvl="2">
              <a:buFont typeface="Wingdings" charset="2"/>
              <a:buChar char="§"/>
            </a:pP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Equity Provisions from Local Governments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Oakland continued</a:t>
            </a:r>
          </a:p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Benefits for Equity Applicants: </a:t>
            </a:r>
          </a:p>
          <a:p>
            <a:pPr lvl="1">
              <a:buFont typeface="Wingdings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Waiver of some fees</a:t>
            </a:r>
          </a:p>
          <a:p>
            <a:pPr lvl="1">
              <a:buFont typeface="Wingdings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No-interest start up loans</a:t>
            </a:r>
          </a:p>
          <a:p>
            <a:pPr lvl="1">
              <a:buFont typeface="Wingdings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Technical assistance</a:t>
            </a:r>
          </a:p>
          <a:p>
            <a:pPr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Equity Incubators</a:t>
            </a:r>
          </a:p>
          <a:p>
            <a:pPr lvl="1">
              <a:buFont typeface="Wingdings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Free space for an Equity Applicant for at least 3 years. At least 1000 square feet</a:t>
            </a:r>
          </a:p>
          <a:p>
            <a:pPr>
              <a:buFont typeface="Wingdings" charset="2"/>
              <a:buChar char="§"/>
            </a:pPr>
            <a:endParaRPr lang="en-US" dirty="0" smtClean="0">
              <a:solidFill>
                <a:srgbClr val="FFFF00"/>
              </a:solidFill>
            </a:endParaRPr>
          </a:p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Equity fund to assist applicants and licensees</a:t>
            </a:r>
          </a:p>
          <a:p>
            <a:pPr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lvl="2">
              <a:buFont typeface="Wingdings" charset="2"/>
              <a:buChar char="§"/>
            </a:pP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Equity Provisions from Local Governments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San Francisco, Nov 14 Rules Committee recos:</a:t>
            </a:r>
          </a:p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Equity Applicants: </a:t>
            </a:r>
          </a:p>
          <a:p>
            <a:pPr lvl="1">
              <a:buFont typeface="Wingdings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5 years or more in SF census tracts with at least 17% of families had incomes below federal poverty level;</a:t>
            </a:r>
          </a:p>
          <a:p>
            <a:pPr lvl="1">
              <a:buFont typeface="Wingdings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And meets at least 2 of the following criteria: </a:t>
            </a:r>
          </a:p>
          <a:p>
            <a:pPr lvl="2">
              <a:buFont typeface="Wingdings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Income at or less than 80% of SF Average Medium Income;</a:t>
            </a:r>
          </a:p>
          <a:p>
            <a:pPr lvl="2">
              <a:buFont typeface="Wingdings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Experienced housing insecurity in SF;</a:t>
            </a:r>
          </a:p>
          <a:p>
            <a:pPr lvl="2">
              <a:buFont typeface="Wingdings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Parent, sibling or child convicted of a nonviolent crime;</a:t>
            </a:r>
          </a:p>
          <a:p>
            <a:pPr lvl="2">
              <a:buFont typeface="Wingdings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Attended a public school in SF; </a:t>
            </a:r>
          </a:p>
          <a:p>
            <a:pPr lvl="2">
              <a:buFont typeface="Wingdings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Previously arrested or convicted, with certain criteria for washout or record cleanup.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685800" y="457033"/>
            <a:ext cx="7772400" cy="466779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Sentencing Reform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Community Reinvestment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Drug and Alcohol Treatment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Economic Opportunity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685800" y="1927058"/>
            <a:ext cx="7772400" cy="3711742"/>
          </a:xfrm>
        </p:spPr>
        <p:txBody>
          <a:bodyPr>
            <a:normAutofit/>
          </a:bodyPr>
          <a:lstStyle/>
          <a:p>
            <a:pPr algn="l"/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Equity Provisions from Local Governments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San Francisco, continued:</a:t>
            </a:r>
          </a:p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Equity Incubator:</a:t>
            </a:r>
          </a:p>
          <a:p>
            <a:pPr lvl="1">
              <a:buFont typeface="Wingdings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Provide tech assistance to Equity Applicants or provide free space (800 sq feet or 10% of owner premises).</a:t>
            </a:r>
          </a:p>
          <a:p>
            <a:pPr lvl="1">
              <a:buFont typeface="Wingdings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At least 50% of all work hours by local residents;</a:t>
            </a:r>
          </a:p>
          <a:p>
            <a:pPr lvl="1">
              <a:buFont typeface="Wingdings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At least of 50% of employees are similar to those who would qualify to be Equity Applicants (income, poverty rate, prior arrests or convictions)</a:t>
            </a:r>
          </a:p>
          <a:p>
            <a:pPr lvl="1">
              <a:buFont typeface="Wingdings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Community investment plan for residents &amp; businesses within 500 feet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Equity Provisions from Local Governments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San Francisco, continued:</a:t>
            </a:r>
          </a:p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First preference for Equity Applicant;</a:t>
            </a:r>
          </a:p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Second, Equity Incubator</a:t>
            </a:r>
          </a:p>
          <a:p>
            <a:pPr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Equity Fund: technical assistance; capital improvements, legal services</a:t>
            </a:r>
          </a:p>
          <a:p>
            <a:pPr>
              <a:buFont typeface="Wingdings" charset="2"/>
              <a:buChar char="§"/>
            </a:pPr>
            <a:endParaRPr 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Equity Provisions from Local Governments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City of Los Angeles. </a:t>
            </a:r>
          </a:p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At least half of licenses will be for Equity Programs</a:t>
            </a:r>
          </a:p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4 tiers of Social Equity Program</a:t>
            </a:r>
          </a:p>
          <a:p>
            <a:pPr marL="971550" lvl="1" indent="-514350">
              <a:buFont typeface="Wingdings" charset="2"/>
              <a:buAutoNum type="arabicPlain"/>
            </a:pPr>
            <a:r>
              <a:rPr lang="en-US" dirty="0" smtClean="0">
                <a:solidFill>
                  <a:srgbClr val="FFFF00"/>
                </a:solidFill>
              </a:rPr>
              <a:t>Low income residents with prior marijuana conviction.  51% ownership by Social Equity Participant.</a:t>
            </a:r>
          </a:p>
          <a:p>
            <a:pPr marL="971550" lvl="1" indent="-514350">
              <a:buFont typeface="Wingdings" charset="2"/>
              <a:buAutoNum type="arabicPlain"/>
            </a:pPr>
            <a:r>
              <a:rPr lang="en-US" dirty="0" smtClean="0">
                <a:solidFill>
                  <a:srgbClr val="FFFF00"/>
                </a:solidFill>
              </a:rPr>
              <a:t>Low income resident with a family member convicted of marijuana offense. 51% ownership.</a:t>
            </a:r>
          </a:p>
          <a:p>
            <a:pPr marL="971550" lvl="1" indent="-514350">
              <a:buFont typeface="Wingdings" charset="2"/>
              <a:buAutoNum type="arabicPlain"/>
            </a:pPr>
            <a:r>
              <a:rPr lang="en-US" dirty="0" smtClean="0">
                <a:solidFill>
                  <a:srgbClr val="FFFF00"/>
                </a:solidFill>
              </a:rPr>
              <a:t>Low income resident who lives in eligible impacted districts for at least 5 years, OR a person who resides in impacted districts for at least 10 years. 33.33% ownership.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Equity Provisions from Local Governments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City of Los Angeles. </a:t>
            </a:r>
          </a:p>
          <a:p>
            <a:pPr marL="971550" lvl="1" indent="-514350">
              <a:buNone/>
            </a:pPr>
            <a:r>
              <a:rPr lang="en-US" dirty="0" smtClean="0">
                <a:solidFill>
                  <a:srgbClr val="FFFF00"/>
                </a:solidFill>
              </a:rPr>
              <a:t>4  Social Equity Community Partner</a:t>
            </a:r>
          </a:p>
          <a:p>
            <a:pPr marL="1371600" lvl="2" indent="-514350">
              <a:buFont typeface="Wingdings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Provide capital, or space to Tier 1 or 2 applicants</a:t>
            </a:r>
          </a:p>
          <a:p>
            <a:pPr marL="1371600" lvl="2" indent="-514350">
              <a:buFont typeface="Wingdings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Contribute 2.5% annual gross receipts to Community Reinvestment &amp; Benefits Fund</a:t>
            </a:r>
          </a:p>
          <a:p>
            <a:pPr marL="1371600" lvl="2" indent="-514350">
              <a:buFont typeface="Wingdings" charset="2"/>
              <a:buChar char="§"/>
            </a:pPr>
            <a:endParaRPr lang="en-US" dirty="0" smtClean="0">
              <a:solidFill>
                <a:srgbClr val="FFFF00"/>
              </a:solidFill>
            </a:endParaRPr>
          </a:p>
          <a:p>
            <a:pPr marL="971550" lvl="1" indent="-514350">
              <a:buFont typeface="Wingdings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All tiers require 50% local hire, inclusive of 20% social equity hires, 10% transitional.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685800" y="457033"/>
            <a:ext cx="7772400" cy="466779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Sentencing Reform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Community Reinvestment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Drug and Alcohol Treatment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Economic Opportunity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685800" y="1927058"/>
            <a:ext cx="7772400" cy="3711742"/>
          </a:xfrm>
        </p:spPr>
        <p:txBody>
          <a:bodyPr>
            <a:normAutofit/>
          </a:bodyPr>
          <a:lstStyle/>
          <a:p>
            <a:pPr algn="l"/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FFFF00"/>
                </a:solidFill>
              </a:rPr>
              <a:t/>
            </a:r>
            <a:br>
              <a:rPr lang="en-US" sz="5400" dirty="0" smtClean="0">
                <a:solidFill>
                  <a:srgbClr val="FFFF00"/>
                </a:solidFill>
              </a:rPr>
            </a:br>
            <a:r>
              <a:rPr lang="en-US" sz="5400" dirty="0" smtClean="0">
                <a:solidFill>
                  <a:srgbClr val="FFFF00"/>
                </a:solidFill>
              </a:rPr>
              <a:t>Thank You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Glenn Backes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Public Policy Research &amp; Consulting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916-202-2538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hlinkClick r:id="rId2"/>
              </a:rPr>
              <a:t>glennbackes@mac.com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685800" y="457033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Summary</a:t>
            </a: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685800" y="1927058"/>
            <a:ext cx="7772400" cy="3711742"/>
          </a:xfrm>
        </p:spPr>
        <p:txBody>
          <a:bodyPr>
            <a:normAutofit fontScale="92500" lnSpcReduction="10000"/>
          </a:bodyPr>
          <a:lstStyle/>
          <a:p>
            <a:pPr algn="l">
              <a:buFont typeface="Wingdings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 Sentencing Reform</a:t>
            </a:r>
          </a:p>
          <a:p>
            <a:pPr algn="l">
              <a:buFont typeface="Wingdings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 Record clean-up</a:t>
            </a:r>
          </a:p>
          <a:p>
            <a:pPr algn="l">
              <a:buFont typeface="Wingdings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 Remove Barriers to Licensure</a:t>
            </a:r>
          </a:p>
          <a:p>
            <a:pPr algn="l">
              <a:buFont typeface="Wingdings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 Licensing Fees </a:t>
            </a:r>
          </a:p>
          <a:p>
            <a:pPr algn="l">
              <a:buFont typeface="Wingdings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 Community Reinvestment Grants</a:t>
            </a:r>
          </a:p>
          <a:p>
            <a:pPr algn="l">
              <a:buFont typeface="Wingdings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 Drug Treatment &amp; Prevention</a:t>
            </a:r>
          </a:p>
          <a:p>
            <a:pPr algn="l">
              <a:buFont typeface="Wingdings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 Local efforts to promote equity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Sentencing Reform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As of November 9, 2016,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Possession of up to one ounce of cannabis or 8 grams of concentrate is legal for adults 21 and older.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Possession of up to one ounce/8 grams by a person 18-20 is an infraction with a $100 fine.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Possession of cannabis/</a:t>
            </a:r>
            <a:r>
              <a:rPr lang="en-US" dirty="0" err="1" smtClean="0">
                <a:solidFill>
                  <a:srgbClr val="FFFF00"/>
                </a:solidFill>
              </a:rPr>
              <a:t>contentrates</a:t>
            </a:r>
            <a:r>
              <a:rPr lang="en-US" dirty="0" smtClean="0">
                <a:solidFill>
                  <a:srgbClr val="FFFF00"/>
                </a:solidFill>
              </a:rPr>
              <a:t> by a minor is an infraction, with no fine, but possible referral to drug education, community service.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Sentencing Reform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As of November 9, 2016,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Personal cultivation of up to six plant is legal for adults 21 and over (six plants per residence, out of public view).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Cultivation by a person 18-20, up to 6 plants infraction, $100 fine. 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Cultivation by any adult of more than 6 plants without a license, misdemeanor, unless the person has certain priors, in which case they may be subject to felony or misdemeanor.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Sentencing Reform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As of November 9, 2016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Possession with intent to sell by an adult, reduced from felony to misdemeanor, except for persons with certain priors, in which case they may be subject to felony or misdemeanor.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Sales, transportation, furnishing, reduced from felony to misdemeanor, except for persons with certain priors.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Sentencing Reform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As of November 9, 2016, 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All marijuana offenses committed by minors, under 18, are infractions. Sentenced to drug education, counseling, community service. Not jail.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Records of person under 18 are destroyed when a minor turns 18. 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Sentencing Reform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Unchanged: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Furnishing cannabis to a minor remains a felony.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Manufacturing cannabis products with volatile solvents without a license remains a felony.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Attempting to smuggle cannabis across state lines remains a felony.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Driving while impaired, with an open container remains illegal (felony, misdemeanor, infractions).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Cannabis consumption in public is illegal ($100, $250 near schools or where tobacco is prohibited).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Sentencing Reform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Unchanged (continued):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Possession of up to one ounce by a person 18-20, infraction, $100 fine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Possession of over an ounce by an adult, misdemeanor (6 months/$500)</a:t>
            </a:r>
          </a:p>
          <a:p>
            <a:pPr lvl="1"/>
            <a:endParaRPr 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FF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Bats and Yellow.thmx</Template>
  <TotalTime>3615</TotalTime>
  <Words>1183</Words>
  <Application>Microsoft Office PowerPoint</Application>
  <PresentationFormat>On-screen Show (4:3)</PresentationFormat>
  <Paragraphs>131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Sentencing Reform Community Reinvestment Drug and Alcohol Treatment Economic Opportunity</vt:lpstr>
      <vt:lpstr>Summary</vt:lpstr>
      <vt:lpstr>Sentencing Reform</vt:lpstr>
      <vt:lpstr>Sentencing Reform</vt:lpstr>
      <vt:lpstr>Sentencing Reform</vt:lpstr>
      <vt:lpstr>Sentencing Reform</vt:lpstr>
      <vt:lpstr>Sentencing Reform</vt:lpstr>
      <vt:lpstr>Sentencing Reform</vt:lpstr>
      <vt:lpstr>Record Clean-Up &amp; Resentencing</vt:lpstr>
      <vt:lpstr>Community Reinvestment Grants</vt:lpstr>
      <vt:lpstr>Community Reinvestment Grants</vt:lpstr>
      <vt:lpstr>Treatment Investment</vt:lpstr>
      <vt:lpstr>Remove Barriers to Licensure</vt:lpstr>
      <vt:lpstr>Licensure Fees</vt:lpstr>
      <vt:lpstr>Equity Provisions from Local Governments</vt:lpstr>
      <vt:lpstr>Equity Provisions from Local Governments</vt:lpstr>
      <vt:lpstr>Equity Provisions from Local Governments</vt:lpstr>
      <vt:lpstr>Equity Provisions from Local Governments</vt:lpstr>
      <vt:lpstr>Equity Provisions from Local Governments</vt:lpstr>
      <vt:lpstr>Equity Provisions from Local Governments</vt:lpstr>
      <vt:lpstr>Equity Provisions from Local Governments</vt:lpstr>
      <vt:lpstr>Equity Provisions from Local Governments</vt:lpstr>
      <vt:lpstr>Sentencing Reform Community Reinvestment Drug and Alcohol Treatment Economic Opportunity</vt:lpstr>
      <vt:lpstr> Thank You</vt:lpstr>
    </vt:vector>
  </TitlesOfParts>
  <Company>self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Glenn Backes</dc:creator>
  <cp:lastModifiedBy>csac</cp:lastModifiedBy>
  <cp:revision>10</cp:revision>
  <dcterms:created xsi:type="dcterms:W3CDTF">2017-11-28T16:02:55Z</dcterms:created>
  <dcterms:modified xsi:type="dcterms:W3CDTF">2017-11-28T19:29:27Z</dcterms:modified>
</cp:coreProperties>
</file>