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handoutMasterIdLst>
    <p:handoutMasterId r:id="rId10"/>
  </p:handoutMasterIdLst>
  <p:sldIdLst>
    <p:sldId id="256" r:id="rId2"/>
    <p:sldId id="362" r:id="rId3"/>
    <p:sldId id="369" r:id="rId4"/>
    <p:sldId id="345" r:id="rId5"/>
    <p:sldId id="371" r:id="rId6"/>
    <p:sldId id="324" r:id="rId7"/>
    <p:sldId id="335" r:id="rId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gu, Catherine@HCD" initials="KC" lastIdx="1" clrIdx="0">
    <p:extLst>
      <p:ext uri="{19B8F6BF-5375-455C-9EA6-DF929625EA0E}">
        <p15:presenceInfo xmlns:p15="http://schemas.microsoft.com/office/powerpoint/2012/main" userId="S-1-5-21-49831181-50866639-1143292059-114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0" autoAdjust="0"/>
    <p:restoredTop sz="88365" autoAdjust="0"/>
  </p:normalViewPr>
  <p:slideViewPr>
    <p:cSldViewPr snapToGrid="0">
      <p:cViewPr varScale="1">
        <p:scale>
          <a:sx n="90" d="100"/>
          <a:sy n="90" d="100"/>
        </p:scale>
        <p:origin x="1218" y="90"/>
      </p:cViewPr>
      <p:guideLst/>
    </p:cSldViewPr>
  </p:slideViewPr>
  <p:notesTextViewPr>
    <p:cViewPr>
      <p:scale>
        <a:sx n="1" d="1"/>
        <a:sy n="1" d="1"/>
      </p:scale>
      <p:origin x="0" y="0"/>
    </p:cViewPr>
  </p:notesTextViewPr>
  <p:notesViewPr>
    <p:cSldViewPr snapToGrid="0">
      <p:cViewPr varScale="1">
        <p:scale>
          <a:sx n="49" d="100"/>
          <a:sy n="49" d="100"/>
        </p:scale>
        <p:origin x="26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138"/>
          </a:xfrm>
          <a:prstGeom prst="rect">
            <a:avLst/>
          </a:prstGeom>
        </p:spPr>
        <p:txBody>
          <a:bodyPr vert="horz" lIns="91437" tIns="45719" rIns="91437" bIns="45719" rtlCol="0"/>
          <a:lstStyle>
            <a:lvl1pPr algn="l">
              <a:defRPr sz="1200"/>
            </a:lvl1pPr>
          </a:lstStyle>
          <a:p>
            <a:endParaRPr lang="en-US" dirty="0"/>
          </a:p>
        </p:txBody>
      </p:sp>
      <p:sp>
        <p:nvSpPr>
          <p:cNvPr id="3" name="Date Placeholder 2"/>
          <p:cNvSpPr>
            <a:spLocks noGrp="1"/>
          </p:cNvSpPr>
          <p:nvPr>
            <p:ph type="dt" sz="quarter" idx="1"/>
          </p:nvPr>
        </p:nvSpPr>
        <p:spPr>
          <a:xfrm>
            <a:off x="3956051" y="0"/>
            <a:ext cx="3027363" cy="465138"/>
          </a:xfrm>
          <a:prstGeom prst="rect">
            <a:avLst/>
          </a:prstGeom>
        </p:spPr>
        <p:txBody>
          <a:bodyPr vert="horz" lIns="91437" tIns="45719" rIns="91437" bIns="45719" rtlCol="0"/>
          <a:lstStyle>
            <a:lvl1pPr algn="r">
              <a:defRPr sz="1200"/>
            </a:lvl1pPr>
          </a:lstStyle>
          <a:p>
            <a:fld id="{99F4CE3B-5447-45F1-AEF7-1A712457E5CE}" type="datetimeFigureOut">
              <a:rPr lang="en-US" smtClean="0"/>
              <a:t>11/26/2018</a:t>
            </a:fld>
            <a:endParaRPr lang="en-US" dirty="0"/>
          </a:p>
        </p:txBody>
      </p:sp>
      <p:sp>
        <p:nvSpPr>
          <p:cNvPr id="4" name="Footer Placeholder 3"/>
          <p:cNvSpPr>
            <a:spLocks noGrp="1"/>
          </p:cNvSpPr>
          <p:nvPr>
            <p:ph type="ftr" sz="quarter" idx="2"/>
          </p:nvPr>
        </p:nvSpPr>
        <p:spPr>
          <a:xfrm>
            <a:off x="1" y="8818564"/>
            <a:ext cx="3027363" cy="465137"/>
          </a:xfrm>
          <a:prstGeom prst="rect">
            <a:avLst/>
          </a:prstGeom>
        </p:spPr>
        <p:txBody>
          <a:bodyPr vert="horz" lIns="91437" tIns="45719" rIns="91437"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1" y="8818564"/>
            <a:ext cx="3027363" cy="465137"/>
          </a:xfrm>
          <a:prstGeom prst="rect">
            <a:avLst/>
          </a:prstGeom>
        </p:spPr>
        <p:txBody>
          <a:bodyPr vert="horz" lIns="91437" tIns="45719" rIns="91437" bIns="45719" rtlCol="0" anchor="b"/>
          <a:lstStyle>
            <a:lvl1pPr algn="r">
              <a:defRPr sz="1200"/>
            </a:lvl1pPr>
          </a:lstStyle>
          <a:p>
            <a:fld id="{E13DB53B-4FC4-4955-BB4D-153835337856}" type="slidenum">
              <a:rPr lang="en-US" smtClean="0"/>
              <a:t>‹#›</a:t>
            </a:fld>
            <a:endParaRPr lang="en-US" dirty="0"/>
          </a:p>
        </p:txBody>
      </p:sp>
    </p:spTree>
    <p:extLst>
      <p:ext uri="{BB962C8B-B14F-4D97-AF65-F5344CB8AC3E}">
        <p14:creationId xmlns:p14="http://schemas.microsoft.com/office/powerpoint/2010/main" val="40153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56" tIns="46478" rIns="92956" bIns="46478" rtlCol="0"/>
          <a:lstStyle>
            <a:lvl1pPr algn="l">
              <a:defRPr sz="1200"/>
            </a:lvl1pPr>
          </a:lstStyle>
          <a:p>
            <a:endParaRPr lang="en-US" dirty="0"/>
          </a:p>
        </p:txBody>
      </p:sp>
      <p:sp>
        <p:nvSpPr>
          <p:cNvPr id="3" name="Date Placeholder 2"/>
          <p:cNvSpPr>
            <a:spLocks noGrp="1"/>
          </p:cNvSpPr>
          <p:nvPr>
            <p:ph type="dt" idx="1"/>
          </p:nvPr>
        </p:nvSpPr>
        <p:spPr>
          <a:xfrm>
            <a:off x="3956550" y="1"/>
            <a:ext cx="3026833" cy="465797"/>
          </a:xfrm>
          <a:prstGeom prst="rect">
            <a:avLst/>
          </a:prstGeom>
        </p:spPr>
        <p:txBody>
          <a:bodyPr vert="horz" lIns="92956" tIns="46478" rIns="92956" bIns="46478" rtlCol="0"/>
          <a:lstStyle>
            <a:lvl1pPr algn="r">
              <a:defRPr sz="1200"/>
            </a:lvl1pPr>
          </a:lstStyle>
          <a:p>
            <a:fld id="{9A0254A2-326E-45C7-BF71-82A130994A16}" type="datetimeFigureOut">
              <a:rPr lang="en-US" smtClean="0"/>
              <a:t>11/26/2018</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6" tIns="46478" rIns="92956" bIns="46478" rtlCol="0" anchor="ctr"/>
          <a:lstStyle/>
          <a:p>
            <a:endParaRPr lang="en-US" dirty="0"/>
          </a:p>
        </p:txBody>
      </p:sp>
      <p:sp>
        <p:nvSpPr>
          <p:cNvPr id="5" name="Notes Placeholder 4"/>
          <p:cNvSpPr>
            <a:spLocks noGrp="1"/>
          </p:cNvSpPr>
          <p:nvPr>
            <p:ph type="body" sz="quarter" idx="3"/>
          </p:nvPr>
        </p:nvSpPr>
        <p:spPr>
          <a:xfrm>
            <a:off x="698500" y="4467782"/>
            <a:ext cx="5588000" cy="3655457"/>
          </a:xfrm>
          <a:prstGeom prst="rect">
            <a:avLst/>
          </a:prstGeom>
        </p:spPr>
        <p:txBody>
          <a:bodyPr vert="horz" lIns="92956" tIns="46478" rIns="92956" bIns="464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6" tIns="46478" rIns="92956" bIns="464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6" tIns="46478" rIns="92956" bIns="46478" rtlCol="0" anchor="b"/>
          <a:lstStyle>
            <a:lvl1pPr algn="r">
              <a:defRPr sz="1200"/>
            </a:lvl1pPr>
          </a:lstStyle>
          <a:p>
            <a:fld id="{6776AE70-EEAE-491D-A695-32050C775DD6}" type="slidenum">
              <a:rPr lang="en-US" smtClean="0"/>
              <a:t>‹#›</a:t>
            </a:fld>
            <a:endParaRPr lang="en-US" dirty="0"/>
          </a:p>
        </p:txBody>
      </p:sp>
    </p:spTree>
    <p:extLst>
      <p:ext uri="{BB962C8B-B14F-4D97-AF65-F5344CB8AC3E}">
        <p14:creationId xmlns:p14="http://schemas.microsoft.com/office/powerpoint/2010/main" val="427471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pPr>
              <a:lnSpc>
                <a:spcPct val="80000"/>
              </a:lnSpc>
              <a:buClr>
                <a:schemeClr val="tx1"/>
              </a:buClr>
              <a:buFont typeface="Wingdings" pitchFamily="2" charset="2"/>
              <a:buNone/>
            </a:pPr>
            <a:endParaRPr lang="en-US" b="1" dirty="0">
              <a:latin typeface="Arial" charset="0"/>
            </a:endParaRPr>
          </a:p>
        </p:txBody>
      </p:sp>
      <p:sp>
        <p:nvSpPr>
          <p:cNvPr id="4" name="Slide Number Placeholder 3"/>
          <p:cNvSpPr>
            <a:spLocks noGrp="1"/>
          </p:cNvSpPr>
          <p:nvPr>
            <p:ph type="sldNum" sz="quarter" idx="10"/>
          </p:nvPr>
        </p:nvSpPr>
        <p:spPr/>
        <p:txBody>
          <a:bodyPr/>
          <a:lstStyle/>
          <a:p>
            <a:fld id="{6776AE70-EEAE-491D-A695-32050C775DD6}" type="slidenum">
              <a:rPr lang="en-US" smtClean="0"/>
              <a:t>1</a:t>
            </a:fld>
            <a:endParaRPr lang="en-US" dirty="0"/>
          </a:p>
        </p:txBody>
      </p:sp>
    </p:spTree>
    <p:extLst>
      <p:ext uri="{BB962C8B-B14F-4D97-AF65-F5344CB8AC3E}">
        <p14:creationId xmlns:p14="http://schemas.microsoft.com/office/powerpoint/2010/main" val="32260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p:txBody>
      </p:sp>
      <p:sp>
        <p:nvSpPr>
          <p:cNvPr id="4" name="Slide Number Placeholder 3"/>
          <p:cNvSpPr>
            <a:spLocks noGrp="1"/>
          </p:cNvSpPr>
          <p:nvPr>
            <p:ph type="sldNum" sz="quarter" idx="10"/>
          </p:nvPr>
        </p:nvSpPr>
        <p:spPr/>
        <p:txBody>
          <a:bodyPr/>
          <a:lstStyle/>
          <a:p>
            <a:fld id="{507D2FE3-72A9-4D4B-8C79-B3869A554897}" type="slidenum">
              <a:rPr lang="en-US" smtClean="0"/>
              <a:t>2</a:t>
            </a:fld>
            <a:endParaRPr lang="en-US"/>
          </a:p>
        </p:txBody>
      </p:sp>
    </p:spTree>
    <p:extLst>
      <p:ext uri="{BB962C8B-B14F-4D97-AF65-F5344CB8AC3E}">
        <p14:creationId xmlns:p14="http://schemas.microsoft.com/office/powerpoint/2010/main" val="44339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1A468C"/>
                </a:solidFill>
              </a:rPr>
              <a:t>Release of technical assistance resources to assist communities in getting most efficient use of all the money now available and develop better strategies on housing first, transitioning persons into permanent housing, filling gaps in delivery system, improving data systems, improving coordinated entry systems, etc.</a:t>
            </a:r>
          </a:p>
          <a:p>
            <a:endParaRPr lang="en-US" dirty="0"/>
          </a:p>
        </p:txBody>
      </p:sp>
      <p:sp>
        <p:nvSpPr>
          <p:cNvPr id="4" name="Slide Number Placeholder 3"/>
          <p:cNvSpPr>
            <a:spLocks noGrp="1"/>
          </p:cNvSpPr>
          <p:nvPr>
            <p:ph type="sldNum" sz="quarter" idx="10"/>
          </p:nvPr>
        </p:nvSpPr>
        <p:spPr/>
        <p:txBody>
          <a:bodyPr/>
          <a:lstStyle/>
          <a:p>
            <a:fld id="{6776AE70-EEAE-491D-A695-32050C775DD6}" type="slidenum">
              <a:rPr lang="en-US" smtClean="0"/>
              <a:t>3</a:t>
            </a:fld>
            <a:endParaRPr lang="en-US" dirty="0"/>
          </a:p>
        </p:txBody>
      </p:sp>
    </p:spTree>
    <p:extLst>
      <p:ext uri="{BB962C8B-B14F-4D97-AF65-F5344CB8AC3E}">
        <p14:creationId xmlns:p14="http://schemas.microsoft.com/office/powerpoint/2010/main" val="319333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p:txBody>
      </p:sp>
      <p:sp>
        <p:nvSpPr>
          <p:cNvPr id="4" name="Slide Number Placeholder 3"/>
          <p:cNvSpPr>
            <a:spLocks noGrp="1"/>
          </p:cNvSpPr>
          <p:nvPr>
            <p:ph type="sldNum" sz="quarter" idx="10"/>
          </p:nvPr>
        </p:nvSpPr>
        <p:spPr/>
        <p:txBody>
          <a:bodyPr/>
          <a:lstStyle/>
          <a:p>
            <a:fld id="{507D2FE3-72A9-4D4B-8C79-B3869A554897}" type="slidenum">
              <a:rPr lang="en-US" smtClean="0"/>
              <a:t>4</a:t>
            </a:fld>
            <a:endParaRPr lang="en-US"/>
          </a:p>
        </p:txBody>
      </p:sp>
    </p:spTree>
    <p:extLst>
      <p:ext uri="{BB962C8B-B14F-4D97-AF65-F5344CB8AC3E}">
        <p14:creationId xmlns:p14="http://schemas.microsoft.com/office/powerpoint/2010/main" val="172667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A652B-A876-4EC4-8AF6-1028FF945A6D}" type="slidenum">
              <a:rPr lang="en-US" smtClean="0"/>
              <a:t>5</a:t>
            </a:fld>
            <a:endParaRPr lang="en-US"/>
          </a:p>
        </p:txBody>
      </p:sp>
    </p:spTree>
    <p:extLst>
      <p:ext uri="{BB962C8B-B14F-4D97-AF65-F5344CB8AC3E}">
        <p14:creationId xmlns:p14="http://schemas.microsoft.com/office/powerpoint/2010/main" val="98835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HCD just closed the RFP and is in the process of evaluating the application submissions. We are looking to bring on consultants in the Fall.</a:t>
            </a:r>
          </a:p>
        </p:txBody>
      </p:sp>
      <p:sp>
        <p:nvSpPr>
          <p:cNvPr id="4" name="Slide Number Placeholder 3"/>
          <p:cNvSpPr>
            <a:spLocks noGrp="1"/>
          </p:cNvSpPr>
          <p:nvPr>
            <p:ph type="sldNum" sz="quarter" idx="10"/>
          </p:nvPr>
        </p:nvSpPr>
        <p:spPr/>
        <p:txBody>
          <a:bodyPr/>
          <a:lstStyle/>
          <a:p>
            <a:fld id="{6776AE70-EEAE-491D-A695-32050C775DD6}" type="slidenum">
              <a:rPr lang="en-US" smtClean="0"/>
              <a:t>6</a:t>
            </a:fld>
            <a:endParaRPr lang="en-US" dirty="0"/>
          </a:p>
        </p:txBody>
      </p:sp>
    </p:spTree>
    <p:extLst>
      <p:ext uri="{BB962C8B-B14F-4D97-AF65-F5344CB8AC3E}">
        <p14:creationId xmlns:p14="http://schemas.microsoft.com/office/powerpoint/2010/main" val="364397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07D2FE3-72A9-4D4B-8C79-B3869A554897}" type="slidenum">
              <a:rPr lang="en-US" smtClean="0"/>
              <a:t>7</a:t>
            </a:fld>
            <a:endParaRPr lang="en-US"/>
          </a:p>
        </p:txBody>
      </p:sp>
    </p:spTree>
    <p:extLst>
      <p:ext uri="{BB962C8B-B14F-4D97-AF65-F5344CB8AC3E}">
        <p14:creationId xmlns:p14="http://schemas.microsoft.com/office/powerpoint/2010/main" val="453491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0200" y="1143000"/>
            <a:ext cx="6019800" cy="2362200"/>
          </a:xfrm>
        </p:spPr>
        <p:txBody>
          <a:bodyPr lIns="0" tIns="0" rIns="0" bIns="0" anchor="b" anchorCtr="0">
            <a:noAutofit/>
          </a:bodyPr>
          <a:lstStyle>
            <a:lvl1pPr algn="l">
              <a:defRPr sz="3675" b="0" baseline="0">
                <a:solidFill>
                  <a:srgbClr val="F69B11"/>
                </a:solidFill>
                <a:latin typeface="Avenir LT Std 65 Medium" pitchFamily="34" charset="0"/>
              </a:defRPr>
            </a:lvl1pPr>
          </a:lstStyle>
          <a:p>
            <a:r>
              <a:rPr lang="en-US" dirty="0"/>
              <a:t>HCD Printer-Friendly Presentation Name</a:t>
            </a:r>
          </a:p>
        </p:txBody>
      </p:sp>
      <p:sp>
        <p:nvSpPr>
          <p:cNvPr id="3" name="Subtitle 2"/>
          <p:cNvSpPr>
            <a:spLocks noGrp="1"/>
          </p:cNvSpPr>
          <p:nvPr>
            <p:ph type="subTitle" idx="1" hasCustomPrompt="1"/>
          </p:nvPr>
        </p:nvSpPr>
        <p:spPr>
          <a:xfrm>
            <a:off x="1600200" y="4114800"/>
            <a:ext cx="4191000" cy="1676400"/>
          </a:xfrm>
        </p:spPr>
        <p:txBody>
          <a:bodyPr lIns="0" tIns="0" rIns="0" bIns="0" anchor="t" anchorCtr="0">
            <a:normAutofit/>
          </a:bodyPr>
          <a:lstStyle>
            <a:lvl1pPr marL="0" indent="0" algn="l">
              <a:buNone/>
              <a:defRPr sz="1350" b="0">
                <a:solidFill>
                  <a:srgbClr val="000000"/>
                </a:solidFill>
                <a:latin typeface="Avenir LT Std 65 Medium"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Information</a:t>
            </a:r>
          </a:p>
          <a:p>
            <a:r>
              <a:rPr lang="en-US" dirty="0"/>
              <a:t>Presenter Division/Office</a:t>
            </a:r>
          </a:p>
          <a:p>
            <a:r>
              <a:rPr lang="en-US" dirty="0"/>
              <a:t>Contact Information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351980"/>
            <a:ext cx="1143000" cy="1143000"/>
          </a:xfrm>
          <a:prstGeom prst="rect">
            <a:avLst/>
          </a:prstGeom>
        </p:spPr>
      </p:pic>
    </p:spTree>
    <p:extLst>
      <p:ext uri="{BB962C8B-B14F-4D97-AF65-F5344CB8AC3E}">
        <p14:creationId xmlns:p14="http://schemas.microsoft.com/office/powerpoint/2010/main" val="112922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524000" y="457200"/>
            <a:ext cx="6781800" cy="1066800"/>
          </a:xfrm>
          <a:prstGeom prst="rect">
            <a:avLst/>
          </a:prstGeom>
        </p:spPr>
        <p:txBody>
          <a:bodyPr vert="horz" lIns="0" tIns="0" rIns="0" bIns="0" rtlCol="0" anchor="ctr">
            <a:normAutofit/>
          </a:bodyPr>
          <a:lstStyle>
            <a:lvl1pPr>
              <a:defRPr b="0"/>
            </a:lvl1pPr>
          </a:lstStyle>
          <a:p>
            <a:r>
              <a:rPr lang="en-US"/>
              <a:t>Click to edit Master title style</a:t>
            </a:r>
            <a:endParaRPr lang="en-US" dirty="0"/>
          </a:p>
        </p:txBody>
      </p:sp>
      <p:sp>
        <p:nvSpPr>
          <p:cNvPr id="6" name="Text Placeholder 2"/>
          <p:cNvSpPr>
            <a:spLocks noGrp="1"/>
          </p:cNvSpPr>
          <p:nvPr>
            <p:ph idx="1"/>
          </p:nvPr>
        </p:nvSpPr>
        <p:spPr>
          <a:xfrm>
            <a:off x="914400" y="1752602"/>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63BC888A-2CD1-4DCB-9486-64ACC7F3F752}" type="datetimeFigureOut">
              <a:rPr lang="en-US" smtClean="0"/>
              <a:t>11/26/2018</a:t>
            </a:fld>
            <a:endParaRPr lang="en-US" dirty="0"/>
          </a:p>
        </p:txBody>
      </p:sp>
      <p:sp>
        <p:nvSpPr>
          <p:cNvPr id="8"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endParaRPr lang="en-US" dirty="0"/>
          </a:p>
        </p:txBody>
      </p:sp>
      <p:sp>
        <p:nvSpPr>
          <p:cNvPr id="10"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2F2EF5C0-B3DC-466E-8AB0-57B72D1C588F}" type="slidenum">
              <a:rPr lang="en-US" smtClean="0"/>
              <a:t>‹#›</a:t>
            </a:fld>
            <a:endParaRPr lang="en-US" dirty="0"/>
          </a:p>
        </p:txBody>
      </p:sp>
    </p:spTree>
    <p:extLst>
      <p:ext uri="{BB962C8B-B14F-4D97-AF65-F5344CB8AC3E}">
        <p14:creationId xmlns:p14="http://schemas.microsoft.com/office/powerpoint/2010/main" val="320606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lvl1pPr>
              <a:defRPr b="0">
                <a:solidFill>
                  <a:srgbClr val="F69B1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63BC888A-2CD1-4DCB-9486-64ACC7F3F752}" type="datetimeFigureOut">
              <a:rPr lang="en-US" smtClean="0"/>
              <a:t>11/26/2018</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2F2EF5C0-B3DC-466E-8AB0-57B72D1C588F}" type="slidenum">
              <a:rPr lang="en-US" smtClean="0"/>
              <a:t>‹#›</a:t>
            </a:fld>
            <a:endParaRPr lang="en-US" dirty="0"/>
          </a:p>
        </p:txBody>
      </p:sp>
    </p:spTree>
    <p:extLst>
      <p:ext uri="{BB962C8B-B14F-4D97-AF65-F5344CB8AC3E}">
        <p14:creationId xmlns:p14="http://schemas.microsoft.com/office/powerpoint/2010/main" val="294206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33400"/>
            <a:ext cx="9144000" cy="4343400"/>
          </a:xfrm>
        </p:spPr>
        <p:txBody>
          <a:bodyPr anchor="ctr" anchorCtr="1">
            <a:noAutofit/>
          </a:bodyPr>
          <a:lstStyle>
            <a:lvl1pPr algn="l">
              <a:defRPr sz="3750" b="0" cap="none">
                <a:solidFill>
                  <a:srgbClr val="F69B11"/>
                </a:solidFill>
              </a:defRPr>
            </a:lvl1pPr>
          </a:lstStyle>
          <a:p>
            <a:r>
              <a:rPr lang="en-US" dirty="0"/>
              <a:t>Click To Edit Chapter Title</a:t>
            </a:r>
          </a:p>
        </p:txBody>
      </p:sp>
    </p:spTree>
    <p:extLst>
      <p:ext uri="{BB962C8B-B14F-4D97-AF65-F5344CB8AC3E}">
        <p14:creationId xmlns:p14="http://schemas.microsoft.com/office/powerpoint/2010/main" val="19735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a:t>Click to edit Master title style</a:t>
            </a:r>
            <a:endParaRPr lang="en-US" dirty="0"/>
          </a:p>
        </p:txBody>
      </p:sp>
      <p:sp>
        <p:nvSpPr>
          <p:cNvPr id="6" name="Text Placeholder 2"/>
          <p:cNvSpPr>
            <a:spLocks noGrp="1"/>
          </p:cNvSpPr>
          <p:nvPr>
            <p:ph idx="1"/>
          </p:nvPr>
        </p:nvSpPr>
        <p:spPr>
          <a:xfrm>
            <a:off x="914400" y="1752602"/>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63BC888A-2CD1-4DCB-9486-64ACC7F3F752}" type="datetimeFigureOut">
              <a:rPr lang="en-US" smtClean="0"/>
              <a:t>11/26/2018</a:t>
            </a:fld>
            <a:endParaRPr lang="en-US" dirty="0"/>
          </a:p>
        </p:txBody>
      </p:sp>
      <p:sp>
        <p:nvSpPr>
          <p:cNvPr id="8"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endParaRPr lang="en-US" dirty="0"/>
          </a:p>
        </p:txBody>
      </p:sp>
      <p:sp>
        <p:nvSpPr>
          <p:cNvPr id="10"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2F2EF5C0-B3DC-466E-8AB0-57B72D1C588F}" type="slidenum">
              <a:rPr lang="en-US" smtClean="0"/>
              <a:t>‹#›</a:t>
            </a:fld>
            <a:endParaRPr lang="en-US" dirty="0"/>
          </a:p>
        </p:txBody>
      </p:sp>
    </p:spTree>
    <p:extLst>
      <p:ext uri="{BB962C8B-B14F-4D97-AF65-F5344CB8AC3E}">
        <p14:creationId xmlns:p14="http://schemas.microsoft.com/office/powerpoint/2010/main" val="246912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rgbClr val="3396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8843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511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457200"/>
            <a:ext cx="6934200" cy="1066800"/>
          </a:xfrm>
          <a:prstGeom prst="rect">
            <a:avLst/>
          </a:prstGeom>
        </p:spPr>
        <p:txBody>
          <a:bodyPr vert="horz" lIns="0" tIns="0" rIns="0" bIns="0" rtlCol="0" anchor="ctr">
            <a:normAutofit/>
          </a:bodyPr>
          <a:lstStyle/>
          <a:p>
            <a:r>
              <a:rPr lang="en-US" dirty="0"/>
              <a:t>Click to edit Slide Header</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63BC888A-2CD1-4DCB-9486-64ACC7F3F752}" type="datetimeFigureOut">
              <a:rPr lang="en-US" smtClean="0"/>
              <a:t>11/26/2018</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2F2EF5C0-B3DC-466E-8AB0-57B72D1C588F}" type="slidenum">
              <a:rPr lang="en-US" smtClean="0"/>
              <a:t>‹#›</a:t>
            </a:fld>
            <a:endParaRPr lang="en-US" dirty="0"/>
          </a:p>
        </p:txBody>
      </p:sp>
    </p:spTree>
    <p:extLst>
      <p:ext uri="{BB962C8B-B14F-4D97-AF65-F5344CB8AC3E}">
        <p14:creationId xmlns:p14="http://schemas.microsoft.com/office/powerpoint/2010/main" val="35340119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l" defTabSz="685800" rtl="0" eaLnBrk="1" latinLnBrk="0" hangingPunct="1">
        <a:spcBef>
          <a:spcPct val="0"/>
        </a:spcBef>
        <a:buNone/>
        <a:defRPr sz="2700" b="1" kern="1200">
          <a:solidFill>
            <a:srgbClr val="F69B11"/>
          </a:solidFill>
          <a:latin typeface="Avenir LT Std 65 Medium"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000000"/>
          </a:solidFill>
          <a:latin typeface="Avenir LT Std 65 Medium"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000000"/>
          </a:solidFill>
          <a:latin typeface="Avenir LT Std 65 Medium"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000000"/>
          </a:solidFill>
          <a:latin typeface="Avenir LT Std 65 Medium"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rgbClr val="000000"/>
          </a:solidFill>
          <a:latin typeface="Avenir LT Std 65 Medium"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rgbClr val="000000"/>
          </a:solidFill>
          <a:latin typeface="Avenir LT Std 65 Medium"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3041" y="2623977"/>
            <a:ext cx="6339444" cy="2064634"/>
          </a:xfrm>
        </p:spPr>
        <p:txBody>
          <a:bodyPr/>
          <a:lstStyle/>
          <a:p>
            <a:pPr algn="ctr"/>
            <a:r>
              <a:rPr lang="en-US" sz="4800" dirty="0"/>
              <a:t>AVAILABLE HOMELESSNESS FUNDING RESOURCES </a:t>
            </a:r>
            <a:endParaRPr lang="en-US" sz="4800" dirty="0">
              <a:latin typeface="+mj-lt"/>
            </a:endParaRPr>
          </a:p>
        </p:txBody>
      </p:sp>
      <p:sp>
        <p:nvSpPr>
          <p:cNvPr id="3" name="Subtitle 2"/>
          <p:cNvSpPr>
            <a:spLocks noGrp="1"/>
          </p:cNvSpPr>
          <p:nvPr>
            <p:ph type="subTitle" idx="1"/>
          </p:nvPr>
        </p:nvSpPr>
        <p:spPr>
          <a:xfrm>
            <a:off x="381987" y="4747465"/>
            <a:ext cx="6274844" cy="1711217"/>
          </a:xfrm>
        </p:spPr>
        <p:txBody>
          <a:bodyPr>
            <a:noAutofit/>
          </a:bodyPr>
          <a:lstStyle/>
          <a:p>
            <a:endParaRPr lang="en-US" sz="2000" dirty="0">
              <a:latin typeface="+mj-lt"/>
            </a:endParaRPr>
          </a:p>
          <a:p>
            <a:r>
              <a:rPr lang="en-US" sz="2000" dirty="0">
                <a:latin typeface="+mj-lt"/>
              </a:rPr>
              <a:t>Catherine </a:t>
            </a:r>
            <a:r>
              <a:rPr lang="en-US" sz="2000" dirty="0" err="1">
                <a:latin typeface="+mj-lt"/>
              </a:rPr>
              <a:t>Kungu</a:t>
            </a:r>
            <a:r>
              <a:rPr lang="en-US" sz="2000" dirty="0">
                <a:latin typeface="+mj-lt"/>
              </a:rPr>
              <a:t>, Housing Policy Analyst</a:t>
            </a:r>
          </a:p>
          <a:p>
            <a:r>
              <a:rPr lang="en-US" sz="2000" dirty="0">
                <a:latin typeface="+mj-lt"/>
              </a:rPr>
              <a:t>Department of Housing and Community Development</a:t>
            </a:r>
          </a:p>
          <a:p>
            <a:endParaRPr lang="en-US" sz="2000" dirty="0">
              <a:latin typeface="+mj-lt"/>
            </a:endParaRPr>
          </a:p>
        </p:txBody>
      </p:sp>
    </p:spTree>
    <p:extLst>
      <p:ext uri="{BB962C8B-B14F-4D97-AF65-F5344CB8AC3E}">
        <p14:creationId xmlns:p14="http://schemas.microsoft.com/office/powerpoint/2010/main" val="297208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 y="1155032"/>
            <a:ext cx="4165046" cy="5931568"/>
          </a:xfrm>
          <a:prstGeom prst="rect">
            <a:avLst/>
          </a:prstGeom>
        </p:spPr>
      </p:pic>
      <p:sp>
        <p:nvSpPr>
          <p:cNvPr id="4" name="Rectangle 3"/>
          <p:cNvSpPr/>
          <p:nvPr/>
        </p:nvSpPr>
        <p:spPr>
          <a:xfrm>
            <a:off x="4055235" y="1695773"/>
            <a:ext cx="4631566" cy="2462213"/>
          </a:xfrm>
          <a:prstGeom prst="rect">
            <a:avLst/>
          </a:prstGeom>
        </p:spPr>
        <p:txBody>
          <a:bodyPr wrap="square">
            <a:spAutoFit/>
          </a:bodyPr>
          <a:lstStyle/>
          <a:p>
            <a:pPr marL="285750" indent="-285750">
              <a:spcBef>
                <a:spcPts val="1200"/>
              </a:spcBef>
              <a:buFont typeface="Arial" panose="020B0604020202020204" pitchFamily="34" charset="0"/>
              <a:buChar char="•"/>
            </a:pPr>
            <a:r>
              <a:rPr lang="en-US" sz="2400" dirty="0">
                <a:solidFill>
                  <a:schemeClr val="bg1"/>
                </a:solidFill>
              </a:rPr>
              <a:t>$2 billion Supportive Housing</a:t>
            </a:r>
          </a:p>
          <a:p>
            <a:pPr marL="742950" lvl="1" indent="-285750">
              <a:spcBef>
                <a:spcPts val="1200"/>
              </a:spcBef>
              <a:buFont typeface="Arial" panose="020B0604020202020204" pitchFamily="34" charset="0"/>
              <a:buChar char="•"/>
            </a:pPr>
            <a:r>
              <a:rPr lang="en-US" sz="2400" dirty="0">
                <a:solidFill>
                  <a:schemeClr val="bg1"/>
                </a:solidFill>
              </a:rPr>
              <a:t>Target population includes people with serious mental illness who are homeless, chronically homeless or at-risk of homelessness</a:t>
            </a:r>
          </a:p>
        </p:txBody>
      </p:sp>
      <p:sp>
        <p:nvSpPr>
          <p:cNvPr id="6" name="Title 5"/>
          <p:cNvSpPr>
            <a:spLocks noGrp="1"/>
          </p:cNvSpPr>
          <p:nvPr>
            <p:ph type="title"/>
          </p:nvPr>
        </p:nvSpPr>
        <p:spPr>
          <a:xfrm>
            <a:off x="446884" y="109695"/>
            <a:ext cx="8520846" cy="1586078"/>
          </a:xfrm>
        </p:spPr>
        <p:txBody>
          <a:bodyPr>
            <a:noAutofit/>
          </a:bodyPr>
          <a:lstStyle/>
          <a:p>
            <a:r>
              <a:rPr lang="en-US" sz="3600" dirty="0"/>
              <a:t>Prop 2 – No Place Like Home Act</a:t>
            </a:r>
            <a:br>
              <a:rPr lang="en-US" sz="3600" dirty="0"/>
            </a:br>
            <a:r>
              <a:rPr lang="en-US" sz="1400" dirty="0"/>
              <a:t>(Voters approved on the November ballot)</a:t>
            </a:r>
          </a:p>
        </p:txBody>
      </p:sp>
    </p:spTree>
    <p:extLst>
      <p:ext uri="{BB962C8B-B14F-4D97-AF65-F5344CB8AC3E}">
        <p14:creationId xmlns:p14="http://schemas.microsoft.com/office/powerpoint/2010/main" val="2517699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1650" y="609600"/>
            <a:ext cx="7162800" cy="1066800"/>
          </a:xfrm>
        </p:spPr>
        <p:txBody>
          <a:bodyPr>
            <a:normAutofit/>
          </a:bodyPr>
          <a:lstStyle/>
          <a:p>
            <a:r>
              <a:rPr lang="en-US" sz="2400" dirty="0"/>
              <a:t>2018 Budget - Homelessness Efforts</a:t>
            </a:r>
          </a:p>
        </p:txBody>
      </p:sp>
      <p:sp>
        <p:nvSpPr>
          <p:cNvPr id="4" name="Content Placeholder 2"/>
          <p:cNvSpPr>
            <a:spLocks noGrp="1"/>
          </p:cNvSpPr>
          <p:nvPr>
            <p:ph idx="1"/>
          </p:nvPr>
        </p:nvSpPr>
        <p:spPr>
          <a:xfrm>
            <a:off x="350874" y="1676400"/>
            <a:ext cx="8583576" cy="4572000"/>
          </a:xfrm>
        </p:spPr>
        <p:txBody>
          <a:bodyPr>
            <a:normAutofit/>
          </a:bodyPr>
          <a:lstStyle/>
          <a:p>
            <a:pPr marL="0" indent="0">
              <a:buNone/>
            </a:pPr>
            <a:endParaRPr lang="en-US" sz="1000" dirty="0">
              <a:solidFill>
                <a:srgbClr val="1A468C"/>
              </a:solidFill>
            </a:endParaRPr>
          </a:p>
          <a:p>
            <a:pPr marL="0" indent="0">
              <a:buNone/>
            </a:pPr>
            <a:r>
              <a:rPr lang="en-US" sz="1800" b="1" dirty="0">
                <a:solidFill>
                  <a:srgbClr val="F69B11"/>
                </a:solidFill>
              </a:rPr>
              <a:t>No Place Like Home program</a:t>
            </a:r>
          </a:p>
          <a:p>
            <a:r>
              <a:rPr lang="en-US" sz="1800" dirty="0">
                <a:solidFill>
                  <a:srgbClr val="1A468C"/>
                </a:solidFill>
              </a:rPr>
              <a:t>Release of $190 million Non-Competitive NOFA</a:t>
            </a:r>
          </a:p>
          <a:p>
            <a:r>
              <a:rPr lang="en-US" sz="1800" dirty="0">
                <a:solidFill>
                  <a:srgbClr val="1A468C"/>
                </a:solidFill>
              </a:rPr>
              <a:t>Release of $400 million Competitive NOFA</a:t>
            </a:r>
          </a:p>
          <a:p>
            <a:pPr marL="0" indent="0">
              <a:buNone/>
            </a:pPr>
            <a:endParaRPr lang="en-US" sz="1800" b="1" dirty="0">
              <a:solidFill>
                <a:schemeClr val="tx1"/>
              </a:solidFill>
            </a:endParaRPr>
          </a:p>
          <a:p>
            <a:pPr marL="0" indent="0">
              <a:buNone/>
            </a:pPr>
            <a:r>
              <a:rPr lang="en-US" sz="1800" b="1" dirty="0">
                <a:solidFill>
                  <a:schemeClr val="tx1"/>
                </a:solidFill>
              </a:rPr>
              <a:t>Senate Bill 2 </a:t>
            </a:r>
          </a:p>
          <a:p>
            <a:pPr marL="342900" lvl="1" indent="-342900">
              <a:buFont typeface="Arial" panose="020B0604020202020204" pitchFamily="34" charset="0"/>
              <a:buChar char="•"/>
            </a:pPr>
            <a:r>
              <a:rPr lang="en-US" sz="1800" dirty="0">
                <a:solidFill>
                  <a:srgbClr val="1A468C"/>
                </a:solidFill>
              </a:rPr>
              <a:t>Revenues from SB2 exceeding projections </a:t>
            </a:r>
          </a:p>
          <a:p>
            <a:pPr marL="342900" lvl="1" indent="-342900">
              <a:buFont typeface="Arial" panose="020B0604020202020204" pitchFamily="34" charset="0"/>
              <a:buChar char="•"/>
            </a:pPr>
            <a:r>
              <a:rPr lang="en-US" sz="1800" dirty="0">
                <a:solidFill>
                  <a:srgbClr val="1A468C"/>
                </a:solidFill>
              </a:rPr>
              <a:t>SB2 California Emergency Solutions Housing (CESH) NOFA issuance</a:t>
            </a:r>
          </a:p>
          <a:p>
            <a:pPr marL="342900" lvl="1" indent="-342900">
              <a:buFont typeface="Arial" panose="020B0604020202020204" pitchFamily="34" charset="0"/>
              <a:buChar char="•"/>
            </a:pPr>
            <a:r>
              <a:rPr lang="en-US" sz="1800" dirty="0">
                <a:solidFill>
                  <a:srgbClr val="1A468C"/>
                </a:solidFill>
              </a:rPr>
              <a:t>Housing for Healthy California draft guidelines – public comment ends December 8</a:t>
            </a:r>
            <a:r>
              <a:rPr lang="en-US" sz="1800" baseline="30000" dirty="0">
                <a:solidFill>
                  <a:srgbClr val="1A468C"/>
                </a:solidFill>
              </a:rPr>
              <a:t>th</a:t>
            </a:r>
            <a:endParaRPr lang="en-US" sz="1800" dirty="0">
              <a:solidFill>
                <a:srgbClr val="1A468C"/>
              </a:solidFill>
            </a:endParaRPr>
          </a:p>
          <a:p>
            <a:pPr marL="342900" lvl="1" indent="-342900">
              <a:buFont typeface="Arial" panose="020B0604020202020204" pitchFamily="34" charset="0"/>
              <a:buChar char="•"/>
            </a:pPr>
            <a:r>
              <a:rPr lang="en-US" sz="1800" dirty="0">
                <a:solidFill>
                  <a:srgbClr val="1A468C"/>
                </a:solidFill>
              </a:rPr>
              <a:t>Release of technical assistance resources  - NPLH, SB2 Planning </a:t>
            </a:r>
          </a:p>
          <a:p>
            <a:pPr marL="342900" lvl="1" indent="-342900">
              <a:buFont typeface="Arial" panose="020B0604020202020204" pitchFamily="34" charset="0"/>
              <a:buChar char="•"/>
            </a:pPr>
            <a:r>
              <a:rPr lang="en-US" sz="1800" dirty="0">
                <a:solidFill>
                  <a:srgbClr val="1A468C"/>
                </a:solidFill>
              </a:rPr>
              <a:t>Ongoing collaboration with stakeholders</a:t>
            </a:r>
          </a:p>
          <a:p>
            <a:endParaRPr lang="en-US" sz="1800" dirty="0">
              <a:solidFill>
                <a:srgbClr val="F69B11"/>
              </a:solidFill>
            </a:endParaRPr>
          </a:p>
          <a:p>
            <a:pPr marL="0" lvl="0" indent="0">
              <a:buNone/>
            </a:pPr>
            <a:r>
              <a:rPr lang="en-US" sz="1800" b="1" dirty="0">
                <a:solidFill>
                  <a:srgbClr val="F69B11"/>
                </a:solidFill>
              </a:rPr>
              <a:t>Homeless Coordinating and Financing Council</a:t>
            </a:r>
          </a:p>
          <a:p>
            <a:r>
              <a:rPr lang="en-US" sz="1800" dirty="0">
                <a:solidFill>
                  <a:srgbClr val="1A468C"/>
                </a:solidFill>
              </a:rPr>
              <a:t>Release of $500 million Homeless Emergency Aid Program NOFA</a:t>
            </a:r>
          </a:p>
          <a:p>
            <a:pPr marL="0" indent="0">
              <a:buNone/>
            </a:pPr>
            <a:endParaRPr lang="en-US" sz="2400" b="1" dirty="0">
              <a:solidFill>
                <a:schemeClr val="tx1"/>
              </a:solidFill>
            </a:endParaRPr>
          </a:p>
        </p:txBody>
      </p:sp>
      <p:sp>
        <p:nvSpPr>
          <p:cNvPr id="2" name="Slide Number Placeholder 1">
            <a:extLst>
              <a:ext uri="{FF2B5EF4-FFF2-40B4-BE49-F238E27FC236}">
                <a16:creationId xmlns:a16="http://schemas.microsoft.com/office/drawing/2014/main" id="{62DBF1FA-588A-4565-904A-A60A51C5AC6B}"/>
              </a:ext>
            </a:extLst>
          </p:cNvPr>
          <p:cNvSpPr>
            <a:spLocks noGrp="1"/>
          </p:cNvSpPr>
          <p:nvPr>
            <p:ph type="sldNum" sz="quarter" idx="4"/>
          </p:nvPr>
        </p:nvSpPr>
        <p:spPr/>
        <p:txBody>
          <a:bodyPr/>
          <a:lstStyle/>
          <a:p>
            <a:fld id="{2F2EF5C0-B3DC-466E-8AB0-57B72D1C588F}" type="slidenum">
              <a:rPr lang="en-US" smtClean="0"/>
              <a:t>3</a:t>
            </a:fld>
            <a:endParaRPr lang="en-US" dirty="0"/>
          </a:p>
        </p:txBody>
      </p:sp>
    </p:spTree>
    <p:extLst>
      <p:ext uri="{BB962C8B-B14F-4D97-AF65-F5344CB8AC3E}">
        <p14:creationId xmlns:p14="http://schemas.microsoft.com/office/powerpoint/2010/main" val="75694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 y="1155032"/>
            <a:ext cx="4165046" cy="5931568"/>
          </a:xfrm>
          <a:prstGeom prst="rect">
            <a:avLst/>
          </a:prstGeom>
        </p:spPr>
      </p:pic>
      <p:sp>
        <p:nvSpPr>
          <p:cNvPr id="4" name="Rectangle 3"/>
          <p:cNvSpPr/>
          <p:nvPr/>
        </p:nvSpPr>
        <p:spPr>
          <a:xfrm>
            <a:off x="4055234" y="1695773"/>
            <a:ext cx="5140819" cy="5139869"/>
          </a:xfrm>
          <a:prstGeom prst="rect">
            <a:avLst/>
          </a:prstGeom>
        </p:spPr>
        <p:txBody>
          <a:bodyPr wrap="square">
            <a:spAutoFit/>
          </a:bodyPr>
          <a:lstStyle/>
          <a:p>
            <a:pPr marL="285750" indent="-285750">
              <a:spcBef>
                <a:spcPts val="1200"/>
              </a:spcBef>
              <a:buFont typeface="Arial" panose="020B0604020202020204" pitchFamily="34" charset="0"/>
              <a:buChar char="•"/>
            </a:pPr>
            <a:r>
              <a:rPr lang="en-US" sz="2400" dirty="0">
                <a:solidFill>
                  <a:schemeClr val="bg1"/>
                </a:solidFill>
              </a:rPr>
              <a:t>$1.5 billion </a:t>
            </a:r>
            <a:br>
              <a:rPr lang="en-US" sz="2400" dirty="0">
                <a:solidFill>
                  <a:schemeClr val="bg1"/>
                </a:solidFill>
              </a:rPr>
            </a:br>
            <a:r>
              <a:rPr lang="en-US" sz="2400" dirty="0">
                <a:solidFill>
                  <a:schemeClr val="bg1"/>
                </a:solidFill>
              </a:rPr>
              <a:t>Multifamily housing</a:t>
            </a:r>
          </a:p>
          <a:p>
            <a:pPr marL="285750" indent="-285750">
              <a:spcBef>
                <a:spcPts val="1200"/>
              </a:spcBef>
              <a:buFont typeface="Arial" panose="020B0604020202020204" pitchFamily="34" charset="0"/>
              <a:buChar char="•"/>
            </a:pPr>
            <a:r>
              <a:rPr lang="en-US" sz="2400" dirty="0">
                <a:solidFill>
                  <a:schemeClr val="bg1"/>
                </a:solidFill>
              </a:rPr>
              <a:t>$450 million </a:t>
            </a:r>
            <a:br>
              <a:rPr lang="en-US" sz="2400" dirty="0">
                <a:solidFill>
                  <a:schemeClr val="bg1"/>
                </a:solidFill>
              </a:rPr>
            </a:br>
            <a:r>
              <a:rPr lang="en-US" sz="2400" dirty="0">
                <a:solidFill>
                  <a:schemeClr val="bg1"/>
                </a:solidFill>
              </a:rPr>
              <a:t>Transit-oriented development and infill infrastructure</a:t>
            </a:r>
          </a:p>
          <a:p>
            <a:pPr marL="285750" indent="-285750">
              <a:spcBef>
                <a:spcPts val="1200"/>
              </a:spcBef>
              <a:buFont typeface="Arial" panose="020B0604020202020204" pitchFamily="34" charset="0"/>
              <a:buChar char="•"/>
            </a:pPr>
            <a:r>
              <a:rPr lang="en-US" sz="2400" dirty="0">
                <a:solidFill>
                  <a:schemeClr val="bg1"/>
                </a:solidFill>
              </a:rPr>
              <a:t>$450 million </a:t>
            </a:r>
            <a:br>
              <a:rPr lang="en-US" sz="2400" dirty="0">
                <a:solidFill>
                  <a:schemeClr val="bg1"/>
                </a:solidFill>
              </a:rPr>
            </a:br>
            <a:r>
              <a:rPr lang="en-US" sz="2400" dirty="0" err="1">
                <a:solidFill>
                  <a:schemeClr val="bg1"/>
                </a:solidFill>
              </a:rPr>
              <a:t>CalHome</a:t>
            </a:r>
            <a:r>
              <a:rPr lang="en-US" sz="2400" dirty="0">
                <a:solidFill>
                  <a:schemeClr val="bg1"/>
                </a:solidFill>
              </a:rPr>
              <a:t> and the BEGIN program</a:t>
            </a:r>
          </a:p>
          <a:p>
            <a:pPr marL="285750" indent="-285750">
              <a:spcBef>
                <a:spcPts val="1200"/>
              </a:spcBef>
              <a:buFont typeface="Arial" panose="020B0604020202020204" pitchFamily="34" charset="0"/>
              <a:buChar char="•"/>
            </a:pPr>
            <a:r>
              <a:rPr lang="en-US" sz="2400" dirty="0">
                <a:solidFill>
                  <a:schemeClr val="bg1"/>
                </a:solidFill>
              </a:rPr>
              <a:t>$300 million </a:t>
            </a:r>
            <a:br>
              <a:rPr lang="en-US" sz="2400" dirty="0">
                <a:solidFill>
                  <a:schemeClr val="bg1"/>
                </a:solidFill>
              </a:rPr>
            </a:br>
            <a:r>
              <a:rPr lang="en-US" sz="2400" dirty="0">
                <a:solidFill>
                  <a:schemeClr val="bg1"/>
                </a:solidFill>
              </a:rPr>
              <a:t>Joe Serna Farmworker Housing</a:t>
            </a:r>
          </a:p>
          <a:p>
            <a:pPr marL="285750" indent="-285750">
              <a:spcBef>
                <a:spcPts val="1200"/>
              </a:spcBef>
              <a:buFont typeface="Arial" panose="020B0604020202020204" pitchFamily="34" charset="0"/>
              <a:buChar char="•"/>
            </a:pPr>
            <a:r>
              <a:rPr lang="en-US" sz="2400" dirty="0">
                <a:solidFill>
                  <a:schemeClr val="bg1"/>
                </a:solidFill>
              </a:rPr>
              <a:t>$300 Million </a:t>
            </a:r>
            <a:br>
              <a:rPr lang="en-US" sz="2400" dirty="0">
                <a:solidFill>
                  <a:schemeClr val="bg1"/>
                </a:solidFill>
              </a:rPr>
            </a:br>
            <a:r>
              <a:rPr lang="en-US" sz="2400" dirty="0">
                <a:solidFill>
                  <a:schemeClr val="bg1"/>
                </a:solidFill>
              </a:rPr>
              <a:t>Local Housing Trust Fund Matching Grant</a:t>
            </a:r>
          </a:p>
        </p:txBody>
      </p:sp>
      <p:sp>
        <p:nvSpPr>
          <p:cNvPr id="6" name="Title 5"/>
          <p:cNvSpPr>
            <a:spLocks noGrp="1"/>
          </p:cNvSpPr>
          <p:nvPr>
            <p:ph type="title"/>
          </p:nvPr>
        </p:nvSpPr>
        <p:spPr>
          <a:xfrm>
            <a:off x="446884" y="109695"/>
            <a:ext cx="8520846" cy="1586078"/>
          </a:xfrm>
        </p:spPr>
        <p:txBody>
          <a:bodyPr>
            <a:noAutofit/>
          </a:bodyPr>
          <a:lstStyle/>
          <a:p>
            <a:r>
              <a:rPr lang="en-US" sz="3600" dirty="0"/>
              <a:t>Prop 1  (SB3) - Veterans and Affordable Housing  Bond Act </a:t>
            </a:r>
            <a:br>
              <a:rPr lang="en-US" sz="3600" dirty="0"/>
            </a:br>
            <a:r>
              <a:rPr lang="en-US" sz="1400" dirty="0"/>
              <a:t>(Voters approved on the November ballot)</a:t>
            </a:r>
          </a:p>
        </p:txBody>
      </p:sp>
    </p:spTree>
    <p:extLst>
      <p:ext uri="{BB962C8B-B14F-4D97-AF65-F5344CB8AC3E}">
        <p14:creationId xmlns:p14="http://schemas.microsoft.com/office/powerpoint/2010/main" val="185994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3" y="0"/>
            <a:ext cx="8229600" cy="1066800"/>
          </a:xfrm>
        </p:spPr>
        <p:txBody>
          <a:bodyPr>
            <a:noAutofit/>
          </a:bodyPr>
          <a:lstStyle/>
          <a:p>
            <a:pPr algn="ctr"/>
            <a:r>
              <a:rPr lang="en-US" sz="2400" b="1" kern="1200" dirty="0">
                <a:solidFill>
                  <a:srgbClr val="F69B11"/>
                </a:solidFill>
                <a:latin typeface="Avenir LT Std 65 Medium" pitchFamily="34" charset="0"/>
              </a:rPr>
              <a:t>Housing Package and Homelessness Funding Programs  </a:t>
            </a:r>
            <a:br>
              <a:rPr lang="en-US" sz="2400" b="1" kern="1200" dirty="0">
                <a:solidFill>
                  <a:srgbClr val="F69B11"/>
                </a:solidFill>
                <a:latin typeface="Avenir LT Std 65 Medium" pitchFamily="34" charset="0"/>
              </a:rPr>
            </a:br>
            <a:r>
              <a:rPr lang="en-US" sz="2400" b="1" kern="1200" dirty="0">
                <a:solidFill>
                  <a:srgbClr val="F69B11"/>
                </a:solidFill>
                <a:latin typeface="Avenir LT Std 65 Medium" pitchFamily="34" charset="0"/>
              </a:rPr>
              <a:t>Year Two and Beyond – Tentative Schedule </a:t>
            </a:r>
          </a:p>
        </p:txBody>
      </p:sp>
      <p:graphicFrame>
        <p:nvGraphicFramePr>
          <p:cNvPr id="5" name="Table 4"/>
          <p:cNvGraphicFramePr>
            <a:graphicFrameLocks noGrp="1"/>
          </p:cNvGraphicFramePr>
          <p:nvPr>
            <p:extLst>
              <p:ext uri="{D42A27DB-BD31-4B8C-83A1-F6EECF244321}">
                <p14:modId xmlns:p14="http://schemas.microsoft.com/office/powerpoint/2010/main" val="2953318151"/>
              </p:ext>
            </p:extLst>
          </p:nvPr>
        </p:nvGraphicFramePr>
        <p:xfrm>
          <a:off x="308854" y="1061400"/>
          <a:ext cx="8762999" cy="5517458"/>
        </p:xfrm>
        <a:graphic>
          <a:graphicData uri="http://schemas.openxmlformats.org/drawingml/2006/table">
            <a:tbl>
              <a:tblPr/>
              <a:tblGrid>
                <a:gridCol w="1207026">
                  <a:extLst>
                    <a:ext uri="{9D8B030D-6E8A-4147-A177-3AD203B41FA5}">
                      <a16:colId xmlns:a16="http://schemas.microsoft.com/office/drawing/2014/main" val="3616611251"/>
                    </a:ext>
                  </a:extLst>
                </a:gridCol>
                <a:gridCol w="2486473">
                  <a:extLst>
                    <a:ext uri="{9D8B030D-6E8A-4147-A177-3AD203B41FA5}">
                      <a16:colId xmlns:a16="http://schemas.microsoft.com/office/drawing/2014/main" val="2282184959"/>
                    </a:ext>
                  </a:extLst>
                </a:gridCol>
                <a:gridCol w="506950">
                  <a:extLst>
                    <a:ext uri="{9D8B030D-6E8A-4147-A177-3AD203B41FA5}">
                      <a16:colId xmlns:a16="http://schemas.microsoft.com/office/drawing/2014/main" val="3084635802"/>
                    </a:ext>
                  </a:extLst>
                </a:gridCol>
                <a:gridCol w="506950">
                  <a:extLst>
                    <a:ext uri="{9D8B030D-6E8A-4147-A177-3AD203B41FA5}">
                      <a16:colId xmlns:a16="http://schemas.microsoft.com/office/drawing/2014/main" val="3162318745"/>
                    </a:ext>
                  </a:extLst>
                </a:gridCol>
                <a:gridCol w="506950">
                  <a:extLst>
                    <a:ext uri="{9D8B030D-6E8A-4147-A177-3AD203B41FA5}">
                      <a16:colId xmlns:a16="http://schemas.microsoft.com/office/drawing/2014/main" val="3002235958"/>
                    </a:ext>
                  </a:extLst>
                </a:gridCol>
                <a:gridCol w="506950">
                  <a:extLst>
                    <a:ext uri="{9D8B030D-6E8A-4147-A177-3AD203B41FA5}">
                      <a16:colId xmlns:a16="http://schemas.microsoft.com/office/drawing/2014/main" val="3348360488"/>
                    </a:ext>
                  </a:extLst>
                </a:gridCol>
                <a:gridCol w="506950">
                  <a:extLst>
                    <a:ext uri="{9D8B030D-6E8A-4147-A177-3AD203B41FA5}">
                      <a16:colId xmlns:a16="http://schemas.microsoft.com/office/drawing/2014/main" val="1221985599"/>
                    </a:ext>
                  </a:extLst>
                </a:gridCol>
                <a:gridCol w="506950">
                  <a:extLst>
                    <a:ext uri="{9D8B030D-6E8A-4147-A177-3AD203B41FA5}">
                      <a16:colId xmlns:a16="http://schemas.microsoft.com/office/drawing/2014/main" val="4235775084"/>
                    </a:ext>
                  </a:extLst>
                </a:gridCol>
                <a:gridCol w="506950">
                  <a:extLst>
                    <a:ext uri="{9D8B030D-6E8A-4147-A177-3AD203B41FA5}">
                      <a16:colId xmlns:a16="http://schemas.microsoft.com/office/drawing/2014/main" val="3297327084"/>
                    </a:ext>
                  </a:extLst>
                </a:gridCol>
                <a:gridCol w="506950">
                  <a:extLst>
                    <a:ext uri="{9D8B030D-6E8A-4147-A177-3AD203B41FA5}">
                      <a16:colId xmlns:a16="http://schemas.microsoft.com/office/drawing/2014/main" val="574342496"/>
                    </a:ext>
                  </a:extLst>
                </a:gridCol>
                <a:gridCol w="506950">
                  <a:extLst>
                    <a:ext uri="{9D8B030D-6E8A-4147-A177-3AD203B41FA5}">
                      <a16:colId xmlns:a16="http://schemas.microsoft.com/office/drawing/2014/main" val="2755737817"/>
                    </a:ext>
                  </a:extLst>
                </a:gridCol>
                <a:gridCol w="506950">
                  <a:extLst>
                    <a:ext uri="{9D8B030D-6E8A-4147-A177-3AD203B41FA5}">
                      <a16:colId xmlns:a16="http://schemas.microsoft.com/office/drawing/2014/main" val="1164994558"/>
                    </a:ext>
                  </a:extLst>
                </a:gridCol>
              </a:tblGrid>
              <a:tr h="0">
                <a:tc>
                  <a:txBody>
                    <a:bodyPr/>
                    <a:lstStyle/>
                    <a:p>
                      <a:pPr algn="l" fontAlgn="b"/>
                      <a:r>
                        <a:rPr lang="en-US" sz="10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495" marR="5495" marT="5495" marB="0" anchor="b">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gridSpan="4">
                  <a:txBody>
                    <a:bodyPr/>
                    <a:lstStyle/>
                    <a:p>
                      <a:pPr algn="ctr" fontAlgn="b"/>
                      <a:r>
                        <a:rPr lang="en-US" sz="1400" b="1" i="0" u="none" strike="noStrike" dirty="0">
                          <a:solidFill>
                            <a:srgbClr val="000000"/>
                          </a:solidFill>
                          <a:effectLst/>
                          <a:latin typeface="Calibri" panose="020F0502020204030204" pitchFamily="34" charset="0"/>
                        </a:rPr>
                        <a:t>FY 18/19</a:t>
                      </a:r>
                    </a:p>
                  </a:txBody>
                  <a:tcPr marL="5495"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b="1" i="0" u="none" strike="noStrike" dirty="0">
                          <a:solidFill>
                            <a:srgbClr val="000000"/>
                          </a:solidFill>
                          <a:effectLst/>
                          <a:latin typeface="Calibri" panose="020F0502020204030204" pitchFamily="34" charset="0"/>
                        </a:rPr>
                        <a:t>FY 19/20</a:t>
                      </a:r>
                    </a:p>
                  </a:txBody>
                  <a:tcPr marL="5495"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400" b="1" i="0" u="none" strike="noStrike" dirty="0">
                          <a:solidFill>
                            <a:srgbClr val="000000"/>
                          </a:solidFill>
                          <a:effectLst/>
                          <a:latin typeface="Calibri" panose="020F0502020204030204" pitchFamily="34" charset="0"/>
                        </a:rPr>
                        <a:t>FY 20/21</a:t>
                      </a:r>
                    </a:p>
                  </a:txBody>
                  <a:tcPr marL="5495"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7158818"/>
                  </a:ext>
                </a:extLst>
              </a:tr>
              <a:tr h="205565">
                <a:tc>
                  <a:txBody>
                    <a:bodyPr/>
                    <a:lstStyle/>
                    <a:p>
                      <a:pPr algn="l" fontAlgn="b"/>
                      <a:r>
                        <a:rPr lang="en-US" sz="10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495" marR="5495" marT="5495" marB="0" anchor="b">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Q1</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Q2</a:t>
                      </a:r>
                    </a:p>
                  </a:txBody>
                  <a:tcPr marL="5495" marR="5495" marT="5495" marB="0" anchor="b">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Q3</a:t>
                      </a:r>
                    </a:p>
                  </a:txBody>
                  <a:tcPr marL="5495" marR="5495" marT="5495" marB="0" anchor="b">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Q4</a:t>
                      </a:r>
                    </a:p>
                  </a:txBody>
                  <a:tcPr marL="5495" marR="5495" marT="5495" marB="0" anchor="b">
                    <a:lnL w="6350" cap="flat" cmpd="sng" algn="ctr">
                      <a:solidFill>
                        <a:srgbClr val="BFBFBF"/>
                      </a:solidFill>
                      <a:prstDash val="dot"/>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Q1</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Q2</a:t>
                      </a:r>
                    </a:p>
                  </a:txBody>
                  <a:tcPr marL="5495" marR="5495" marT="5495" marB="0" anchor="b">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Q3</a:t>
                      </a:r>
                    </a:p>
                  </a:txBody>
                  <a:tcPr marL="5495" marR="5495" marT="5495" marB="0" anchor="b">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Q4</a:t>
                      </a:r>
                    </a:p>
                  </a:txBody>
                  <a:tcPr marL="5495" marR="5495" marT="5495" marB="0" anchor="b">
                    <a:lnL w="6350" cap="flat" cmpd="sng" algn="ctr">
                      <a:solidFill>
                        <a:srgbClr val="BFBFBF"/>
                      </a:solidFill>
                      <a:prstDash val="dot"/>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Q1</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panose="020F0502020204030204" pitchFamily="34" charset="0"/>
                        </a:rPr>
                        <a:t>Q2</a:t>
                      </a:r>
                    </a:p>
                  </a:txBody>
                  <a:tcPr marL="5495" marR="5495" marT="5495" marB="0" anchor="b">
                    <a:lnL w="6350" cap="flat" cmpd="sng" algn="ctr">
                      <a:solidFill>
                        <a:srgbClr val="BFBFBF"/>
                      </a:solidFill>
                      <a:prstDash val="dot"/>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490090"/>
                  </a:ext>
                </a:extLst>
              </a:tr>
              <a:tr h="205565">
                <a:tc gridSpan="2">
                  <a:txBody>
                    <a:bodyPr/>
                    <a:lstStyle/>
                    <a:p>
                      <a:pPr algn="ctr" fontAlgn="b"/>
                      <a:r>
                        <a:rPr lang="en-US" sz="1600" b="1" i="0" u="none" strike="noStrike" dirty="0">
                          <a:solidFill>
                            <a:srgbClr val="FFFFFF"/>
                          </a:solidFill>
                          <a:effectLst/>
                          <a:latin typeface="Calibri" panose="020F0502020204030204" pitchFamily="34" charset="0"/>
                        </a:rPr>
                        <a:t>Total Available by Quarter (in millions) </a:t>
                      </a:r>
                    </a:p>
                  </a:txBody>
                  <a:tcPr marL="5495" marR="5495" marT="5495" marB="0" anchor="b">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hMerge="1">
                  <a:txBody>
                    <a:bodyPr/>
                    <a:lstStyle/>
                    <a:p>
                      <a:endParaRPr lang="en-US"/>
                    </a:p>
                  </a:txBody>
                  <a:tcPr/>
                </a:tc>
                <a:tc>
                  <a:txBody>
                    <a:bodyPr/>
                    <a:lstStyle/>
                    <a:p>
                      <a:pPr algn="ctr" fontAlgn="b"/>
                      <a:r>
                        <a:rPr lang="en-US" sz="1600" b="1" i="0" u="none" strike="noStrike">
                          <a:solidFill>
                            <a:srgbClr val="FFFFFF"/>
                          </a:solidFill>
                          <a:effectLst/>
                          <a:latin typeface="Calibri" panose="020F0502020204030204" pitchFamily="34" charset="0"/>
                        </a:rPr>
                        <a:t>$245</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$888</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$336</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$202</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$807</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$497</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$180</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$129</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$732</a:t>
                      </a:r>
                    </a:p>
                  </a:txBody>
                  <a:tcPr marL="5495" marR="5495" marT="5495" marB="0" anchor="b">
                    <a:lnL>
                      <a:noFill/>
                    </a:lnL>
                    <a:lnR>
                      <a:noFill/>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tc>
                  <a:txBody>
                    <a:bodyPr/>
                    <a:lstStyle/>
                    <a:p>
                      <a:pPr algn="ctr" fontAlgn="b"/>
                      <a:r>
                        <a:rPr lang="en-US" sz="1600" b="1" i="0" u="none" strike="noStrike">
                          <a:solidFill>
                            <a:srgbClr val="FFFFFF"/>
                          </a:solidFill>
                          <a:effectLst/>
                          <a:latin typeface="Calibri" panose="020F0502020204030204" pitchFamily="34" charset="0"/>
                        </a:rPr>
                        <a:t>$475</a:t>
                      </a:r>
                    </a:p>
                  </a:txBody>
                  <a:tcPr marL="5495" marR="5495" marT="5495" marB="0" anchor="b">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C9804"/>
                    </a:solidFill>
                  </a:tcPr>
                </a:tc>
                <a:extLst>
                  <a:ext uri="{0D108BD9-81ED-4DB2-BD59-A6C34878D82A}">
                    <a16:rowId xmlns:a16="http://schemas.microsoft.com/office/drawing/2014/main" val="2087952500"/>
                  </a:ext>
                </a:extLst>
              </a:tr>
              <a:tr h="205565">
                <a:tc gridSpan="12">
                  <a:txBody>
                    <a:bodyPr/>
                    <a:lstStyle/>
                    <a:p>
                      <a:pPr algn="ctr" fontAlgn="b"/>
                      <a:r>
                        <a:rPr lang="en-US" sz="1600" b="0" i="0" u="none" strike="noStrike" dirty="0">
                          <a:solidFill>
                            <a:srgbClr val="FFFFFF"/>
                          </a:solidFill>
                          <a:effectLst/>
                          <a:latin typeface="Arial" panose="020B0604020202020204" pitchFamily="34" charset="0"/>
                        </a:rPr>
                        <a:t>Ongoing Programs</a:t>
                      </a:r>
                    </a:p>
                  </a:txBody>
                  <a:tcPr marL="5495"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2059921"/>
                  </a:ext>
                </a:extLst>
              </a:tr>
              <a:tr h="191432">
                <a:tc gridSpan="2">
                  <a:txBody>
                    <a:bodyPr/>
                    <a:lstStyle/>
                    <a:p>
                      <a:pPr algn="l" fontAlgn="b"/>
                      <a:r>
                        <a:rPr lang="en-US" sz="1200" b="0" i="0" u="none" strike="noStrike">
                          <a:solidFill>
                            <a:srgbClr val="000000"/>
                          </a:solidFill>
                          <a:effectLst/>
                          <a:latin typeface="Arial" panose="020B0604020202020204" pitchFamily="34" charset="0"/>
                        </a:rPr>
                        <a:t>AHSC</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847690682"/>
                  </a:ext>
                </a:extLst>
              </a:tr>
              <a:tr h="191432">
                <a:tc gridSpan="2">
                  <a:txBody>
                    <a:bodyPr/>
                    <a:lstStyle/>
                    <a:p>
                      <a:pPr algn="l" fontAlgn="b"/>
                      <a:r>
                        <a:rPr lang="en-US" sz="1200" b="0" i="0" u="none" strike="noStrike">
                          <a:solidFill>
                            <a:srgbClr val="000000"/>
                          </a:solidFill>
                          <a:effectLst/>
                          <a:latin typeface="Arial" panose="020B0604020202020204" pitchFamily="34" charset="0"/>
                        </a:rPr>
                        <a:t>VHHP</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163045801"/>
                  </a:ext>
                </a:extLst>
              </a:tr>
              <a:tr h="191432">
                <a:tc gridSpan="2">
                  <a:txBody>
                    <a:bodyPr/>
                    <a:lstStyle/>
                    <a:p>
                      <a:pPr algn="l" fontAlgn="b"/>
                      <a:r>
                        <a:rPr lang="en-US" sz="1200" b="0" i="0" u="none" strike="noStrike">
                          <a:solidFill>
                            <a:srgbClr val="000000"/>
                          </a:solidFill>
                          <a:effectLst/>
                          <a:latin typeface="Arial" panose="020B0604020202020204" pitchFamily="34" charset="0"/>
                        </a:rPr>
                        <a:t>NHTF</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815392437"/>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CDBG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471331490"/>
                  </a:ext>
                </a:extLst>
              </a:tr>
              <a:tr h="191432">
                <a:tc gridSpan="2">
                  <a:txBody>
                    <a:bodyPr/>
                    <a:lstStyle/>
                    <a:p>
                      <a:pPr algn="l" fontAlgn="b"/>
                      <a:r>
                        <a:rPr lang="en-US" sz="1200" b="0" i="0" u="none" strike="noStrike">
                          <a:solidFill>
                            <a:srgbClr val="000000"/>
                          </a:solidFill>
                          <a:effectLst/>
                          <a:latin typeface="Arial" panose="020B0604020202020204" pitchFamily="34" charset="0"/>
                        </a:rPr>
                        <a:t>HOME</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785082785"/>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ESG</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89758194"/>
                  </a:ext>
                </a:extLst>
              </a:tr>
              <a:tr h="191432">
                <a:tc gridSpan="12">
                  <a:txBody>
                    <a:bodyPr/>
                    <a:lstStyle/>
                    <a:p>
                      <a:pPr algn="ctr" fontAlgn="b"/>
                      <a:r>
                        <a:rPr lang="en-US" sz="1200" b="0" i="0" u="none" strike="noStrike" dirty="0">
                          <a:solidFill>
                            <a:srgbClr val="FFFFFF"/>
                          </a:solidFill>
                          <a:effectLst/>
                          <a:latin typeface="Arial" panose="020B0604020202020204" pitchFamily="34" charset="0"/>
                        </a:rPr>
                        <a:t>SB2 /NPLH</a:t>
                      </a:r>
                    </a:p>
                  </a:txBody>
                  <a:tcPr marL="5495"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3262976"/>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 CESH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109088579"/>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 Local</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360151070"/>
                  </a:ext>
                </a:extLst>
              </a:tr>
              <a:tr h="191432">
                <a:tc gridSpan="2">
                  <a:txBody>
                    <a:bodyPr/>
                    <a:lstStyle/>
                    <a:p>
                      <a:pPr algn="l" fontAlgn="b"/>
                      <a:r>
                        <a:rPr lang="en-US" sz="1200" b="0" i="0" u="none" strike="noStrike">
                          <a:solidFill>
                            <a:srgbClr val="000000"/>
                          </a:solidFill>
                          <a:effectLst/>
                          <a:latin typeface="Arial" panose="020B0604020202020204" pitchFamily="34" charset="0"/>
                        </a:rPr>
                        <a:t>Farmworker</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967923537"/>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NPLH - Non-Competitive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marL="0" marR="0" indent="0" algn="ctr" defTabSz="914378"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x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568068880"/>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NPLH – Competitive</a:t>
                      </a:r>
                      <a:r>
                        <a:rPr lang="en-US" sz="1200" b="0" i="0" u="none" strike="noStrike" baseline="0" dirty="0">
                          <a:solidFill>
                            <a:srgbClr val="000000"/>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955994629"/>
                  </a:ext>
                </a:extLst>
              </a:tr>
              <a:tr h="191432">
                <a:tc gridSpan="12">
                  <a:txBody>
                    <a:bodyPr/>
                    <a:lstStyle/>
                    <a:p>
                      <a:pPr algn="ctr" fontAlgn="b"/>
                      <a:r>
                        <a:rPr lang="en-US" sz="1200" b="0" i="0" u="none" strike="noStrike" dirty="0">
                          <a:solidFill>
                            <a:srgbClr val="FFFFFF"/>
                          </a:solidFill>
                          <a:effectLst/>
                          <a:latin typeface="Arial" panose="020B0604020202020204" pitchFamily="34" charset="0"/>
                        </a:rPr>
                        <a:t>SB3</a:t>
                      </a:r>
                    </a:p>
                  </a:txBody>
                  <a:tcPr marL="5495"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872355"/>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 IIG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169708089"/>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 TOD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180563318"/>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LHTF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097913172"/>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SERNA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549478641"/>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MHP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547540389"/>
                  </a:ext>
                </a:extLst>
              </a:tr>
              <a:tr h="191432">
                <a:tc gridSpan="2">
                  <a:txBody>
                    <a:bodyPr/>
                    <a:lstStyle/>
                    <a:p>
                      <a:pPr algn="l" fontAlgn="b"/>
                      <a:r>
                        <a:rPr lang="en-US" sz="1200" b="0" i="0" u="none" strike="noStrike" dirty="0" err="1">
                          <a:solidFill>
                            <a:srgbClr val="000000"/>
                          </a:solidFill>
                          <a:effectLst/>
                          <a:latin typeface="Arial" panose="020B0604020202020204" pitchFamily="34" charset="0"/>
                        </a:rPr>
                        <a:t>CalHOME</a:t>
                      </a:r>
                      <a:r>
                        <a:rPr lang="en-US" sz="1200" b="0" i="0" u="none" strike="noStrike" dirty="0">
                          <a:solidFill>
                            <a:srgbClr val="000000"/>
                          </a:solidFill>
                          <a:effectLst/>
                          <a:latin typeface="Arial" panose="020B0604020202020204" pitchFamily="34" charset="0"/>
                        </a:rPr>
                        <a:t> – General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067753053"/>
                  </a:ext>
                </a:extLst>
              </a:tr>
              <a:tr h="191432">
                <a:tc gridSpan="12">
                  <a:txBody>
                    <a:bodyPr/>
                    <a:lstStyle/>
                    <a:p>
                      <a:pPr algn="ctr" fontAlgn="b"/>
                      <a:r>
                        <a:rPr lang="en-US" sz="1200" b="0" i="0" u="none" strike="noStrike" dirty="0">
                          <a:solidFill>
                            <a:srgbClr val="FFFFFF"/>
                          </a:solidFill>
                          <a:effectLst/>
                          <a:latin typeface="Arial" panose="020B0604020202020204" pitchFamily="34" charset="0"/>
                        </a:rPr>
                        <a:t>Other </a:t>
                      </a:r>
                    </a:p>
                  </a:txBody>
                  <a:tcPr marL="5495"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811447"/>
                  </a:ext>
                </a:extLst>
              </a:tr>
              <a:tr h="191432">
                <a:tc gridSpan="2">
                  <a:txBody>
                    <a:bodyPr/>
                    <a:lstStyle/>
                    <a:p>
                      <a:pPr algn="l" fontAlgn="b"/>
                      <a:r>
                        <a:rPr lang="en-US" sz="1200" b="0" i="0" u="none" strike="noStrike">
                          <a:solidFill>
                            <a:srgbClr val="000000"/>
                          </a:solidFill>
                          <a:effectLst/>
                          <a:latin typeface="Arial" panose="020B0604020202020204" pitchFamily="34" charset="0"/>
                        </a:rPr>
                        <a:t>MHP - Supportive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176033934"/>
                  </a:ext>
                </a:extLst>
              </a:tr>
              <a:tr h="191432">
                <a:tc gridSpan="2">
                  <a:txBody>
                    <a:bodyPr/>
                    <a:lstStyle/>
                    <a:p>
                      <a:pPr algn="l" fontAlgn="b"/>
                      <a:r>
                        <a:rPr lang="en-US" sz="1200" b="0" i="0" u="none" strike="noStrike">
                          <a:solidFill>
                            <a:srgbClr val="000000"/>
                          </a:solidFill>
                          <a:effectLst/>
                          <a:latin typeface="Arial" panose="020B0604020202020204" pitchFamily="34" charset="0"/>
                        </a:rPr>
                        <a:t>CalHOME (Disaster)</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063556981"/>
                  </a:ext>
                </a:extLst>
              </a:tr>
              <a:tr h="191432">
                <a:tc gridSpan="2">
                  <a:txBody>
                    <a:bodyPr/>
                    <a:lstStyle/>
                    <a:p>
                      <a:pPr algn="l" fontAlgn="b"/>
                      <a:r>
                        <a:rPr lang="en-US" sz="1200" b="0" i="0" u="none" strike="noStrike">
                          <a:solidFill>
                            <a:srgbClr val="000000"/>
                          </a:solidFill>
                          <a:effectLst/>
                          <a:latin typeface="Arial" panose="020B0604020202020204" pitchFamily="34" charset="0"/>
                        </a:rPr>
                        <a:t>Housing for Healthy CA </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783809190"/>
                  </a:ext>
                </a:extLst>
              </a:tr>
              <a:tr h="191432">
                <a:tc gridSpan="2">
                  <a:txBody>
                    <a:bodyPr/>
                    <a:lstStyle/>
                    <a:p>
                      <a:pPr algn="l" fontAlgn="b"/>
                      <a:r>
                        <a:rPr lang="en-US" sz="1200" b="0" i="0" u="none" strike="noStrike" dirty="0">
                          <a:solidFill>
                            <a:srgbClr val="000000"/>
                          </a:solidFill>
                          <a:effectLst/>
                          <a:latin typeface="Arial" panose="020B0604020202020204" pitchFamily="34" charset="0"/>
                        </a:rPr>
                        <a:t>MPRROP</a:t>
                      </a:r>
                    </a:p>
                  </a:txBody>
                  <a:tcPr marL="98903" marR="5495" marT="549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a:solidFill>
                            <a:srgbClr val="000000"/>
                          </a:solidFill>
                          <a:effectLst/>
                          <a:latin typeface="Calibri" panose="020F0502020204030204" pitchFamily="34" charset="0"/>
                        </a:rPr>
                        <a:t>x</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E1F2"/>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5495" marR="5495" marT="549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130490034"/>
                  </a:ext>
                </a:extLst>
              </a:tr>
            </a:tbl>
          </a:graphicData>
        </a:graphic>
      </p:graphicFrame>
      <p:sp>
        <p:nvSpPr>
          <p:cNvPr id="6" name="TextBox 5"/>
          <p:cNvSpPr txBox="1"/>
          <p:nvPr/>
        </p:nvSpPr>
        <p:spPr>
          <a:xfrm>
            <a:off x="5562600" y="6578858"/>
            <a:ext cx="3461910" cy="276999"/>
          </a:xfrm>
          <a:prstGeom prst="rect">
            <a:avLst/>
          </a:prstGeom>
          <a:noFill/>
        </p:spPr>
        <p:txBody>
          <a:bodyPr wrap="none" rtlCol="0">
            <a:spAutoFit/>
          </a:bodyPr>
          <a:lstStyle/>
          <a:p>
            <a:r>
              <a:rPr lang="en-US" sz="1200" i="1" dirty="0"/>
              <a:t> * Voters approved on the November 2018 ballot</a:t>
            </a:r>
          </a:p>
        </p:txBody>
      </p:sp>
    </p:spTree>
    <p:extLst>
      <p:ext uri="{BB962C8B-B14F-4D97-AF65-F5344CB8AC3E}">
        <p14:creationId xmlns:p14="http://schemas.microsoft.com/office/powerpoint/2010/main" val="28129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73A6-542C-47E3-B78D-0D2941933864}"/>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5BA9F00F-B7C8-4BED-BD9A-0FBF0DB77A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98064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81200"/>
            <a:ext cx="9144001"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5687" y="650848"/>
            <a:ext cx="7158313" cy="923330"/>
          </a:xfrm>
          <a:prstGeom prst="rect">
            <a:avLst/>
          </a:prstGeom>
        </p:spPr>
        <p:txBody>
          <a:bodyPr wrap="square">
            <a:spAutoFit/>
          </a:bodyPr>
          <a:lstStyle/>
          <a:p>
            <a:r>
              <a:rPr lang="en-US" b="1" dirty="0">
                <a:solidFill>
                  <a:schemeClr val="bg1"/>
                </a:solidFill>
              </a:rPr>
              <a:t>California Department of Housing and Community Development</a:t>
            </a:r>
          </a:p>
          <a:p>
            <a:r>
              <a:rPr lang="en-US" dirty="0">
                <a:solidFill>
                  <a:schemeClr val="bg1"/>
                </a:solidFill>
              </a:rPr>
              <a:t>2020 West El Camino Avenue, Sacramento, California 95833</a:t>
            </a:r>
          </a:p>
          <a:p>
            <a:r>
              <a:rPr lang="en-US" dirty="0">
                <a:solidFill>
                  <a:schemeClr val="bg1"/>
                </a:solidFill>
              </a:rPr>
              <a:t>916.263.7400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27" y="574254"/>
            <a:ext cx="1181099" cy="11810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162" y="5056138"/>
            <a:ext cx="951101" cy="951101"/>
          </a:xfrm>
          <a:prstGeom prst="rect">
            <a:avLst/>
          </a:prstGeom>
        </p:spPr>
      </p:pic>
      <p:sp>
        <p:nvSpPr>
          <p:cNvPr id="18" name="Title 1"/>
          <p:cNvSpPr>
            <a:spLocks noGrp="1"/>
          </p:cNvSpPr>
          <p:nvPr>
            <p:ph type="title"/>
          </p:nvPr>
        </p:nvSpPr>
        <p:spPr>
          <a:xfrm>
            <a:off x="582627" y="2937069"/>
            <a:ext cx="1524000" cy="3238351"/>
          </a:xfrm>
        </p:spPr>
        <p:txBody>
          <a:bodyPr>
            <a:noAutofit/>
          </a:bodyPr>
          <a:lstStyle/>
          <a:p>
            <a:pPr algn="ctr"/>
            <a:r>
              <a:rPr lang="en-US" sz="2400" b="1" dirty="0">
                <a:solidFill>
                  <a:schemeClr val="accent1"/>
                </a:solidFill>
                <a:effectLst/>
              </a:rPr>
              <a:t>Stay in the know: </a:t>
            </a:r>
            <a:br>
              <a:rPr lang="en-US" sz="2400" b="1" dirty="0">
                <a:solidFill>
                  <a:schemeClr val="accent1"/>
                </a:solidFill>
                <a:effectLst/>
              </a:rPr>
            </a:br>
            <a:br>
              <a:rPr lang="en-US" sz="2400" b="1" dirty="0">
                <a:solidFill>
                  <a:schemeClr val="accent1"/>
                </a:solidFill>
                <a:effectLst/>
              </a:rPr>
            </a:br>
            <a:r>
              <a:rPr lang="en-US" sz="2400" b="1" dirty="0">
                <a:solidFill>
                  <a:schemeClr val="accent1"/>
                </a:solidFill>
                <a:effectLst/>
              </a:rPr>
              <a:t>Follow HCD on social media</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5708" y="2415064"/>
            <a:ext cx="1044010" cy="1044010"/>
          </a:xfrm>
          <a:prstGeom prst="rect">
            <a:avLst/>
          </a:prstGeom>
        </p:spPr>
      </p:pic>
      <p:pic>
        <p:nvPicPr>
          <p:cNvPr id="20" name="Picture 2"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700" y="3568315"/>
            <a:ext cx="1592284" cy="12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Content Placeholder 2"/>
          <p:cNvSpPr txBox="1">
            <a:spLocks/>
          </p:cNvSpPr>
          <p:nvPr/>
        </p:nvSpPr>
        <p:spPr>
          <a:xfrm>
            <a:off x="3779718" y="2809873"/>
            <a:ext cx="5574983" cy="409575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a:t> </a:t>
            </a:r>
            <a:r>
              <a:rPr lang="en-US" sz="2000" dirty="0"/>
              <a:t>Like us on Facebook: </a:t>
            </a:r>
            <a:r>
              <a:rPr lang="en-US" sz="2000" dirty="0">
                <a:solidFill>
                  <a:srgbClr val="0000FF"/>
                </a:solidFill>
              </a:rPr>
              <a:t>/</a:t>
            </a:r>
            <a:r>
              <a:rPr lang="en-US" sz="2000" dirty="0" err="1">
                <a:solidFill>
                  <a:srgbClr val="0000FF"/>
                </a:solidFill>
              </a:rPr>
              <a:t>CaliforniaHCD</a:t>
            </a:r>
            <a:r>
              <a:rPr lang="en-US" sz="2000" dirty="0">
                <a:solidFill>
                  <a:srgbClr val="0000FF"/>
                </a:solidFill>
              </a:rPr>
              <a:t> </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000" dirty="0"/>
              <a:t>Follow us on Twitter: </a:t>
            </a:r>
            <a:r>
              <a:rPr lang="en-US" sz="2000" dirty="0">
                <a:solidFill>
                  <a:srgbClr val="0000FF"/>
                </a:solidFill>
              </a:rPr>
              <a:t>@</a:t>
            </a:r>
            <a:r>
              <a:rPr lang="en-US" sz="2000" dirty="0" err="1">
                <a:solidFill>
                  <a:srgbClr val="0000FF"/>
                </a:solidFill>
              </a:rPr>
              <a:t>California_HCD</a:t>
            </a:r>
            <a:endParaRPr lang="en-US" sz="2000" dirty="0">
              <a:solidFill>
                <a:srgbClr val="0000FF"/>
              </a:solidFill>
            </a:endParaRPr>
          </a:p>
          <a:p>
            <a:pPr marL="0" indent="0">
              <a:buFont typeface="Arial" panose="020B0604020202020204" pitchFamily="34" charset="0"/>
              <a:buNone/>
            </a:pPr>
            <a:endParaRPr lang="en-US" sz="2000" dirty="0">
              <a:solidFill>
                <a:srgbClr val="0000FF"/>
              </a:solidFill>
            </a:endParaRPr>
          </a:p>
          <a:p>
            <a:pPr marL="0" indent="0">
              <a:buFont typeface="Arial" panose="020B0604020202020204" pitchFamily="34" charset="0"/>
              <a:buNone/>
            </a:pPr>
            <a:endParaRPr lang="en-US" sz="2000" dirty="0">
              <a:solidFill>
                <a:srgbClr val="0000FF"/>
              </a:solidFill>
            </a:endParaRPr>
          </a:p>
          <a:p>
            <a:pPr marL="0" indent="0">
              <a:buFont typeface="Arial" panose="020B0604020202020204" pitchFamily="34" charset="0"/>
              <a:buNone/>
            </a:pPr>
            <a:r>
              <a:rPr lang="en-US" sz="2400" dirty="0">
                <a:solidFill>
                  <a:srgbClr val="0000FF"/>
                </a:solidFill>
              </a:rPr>
              <a:t> </a:t>
            </a:r>
            <a:r>
              <a:rPr lang="en-US" sz="2000" dirty="0"/>
              <a:t>Follow us on LinkedIn: </a:t>
            </a:r>
            <a:r>
              <a:rPr lang="en-US" sz="2000" dirty="0">
                <a:solidFill>
                  <a:srgbClr val="0000FF"/>
                </a:solidFill>
              </a:rPr>
              <a:t>company/</a:t>
            </a:r>
            <a:r>
              <a:rPr lang="en-US" sz="2000" dirty="0" err="1">
                <a:solidFill>
                  <a:srgbClr val="0000FF"/>
                </a:solidFill>
              </a:rPr>
              <a:t>californiahcd</a:t>
            </a:r>
            <a:endParaRPr lang="en-US" sz="2000" dirty="0"/>
          </a:p>
        </p:txBody>
      </p:sp>
    </p:spTree>
    <p:extLst>
      <p:ext uri="{BB962C8B-B14F-4D97-AF65-F5344CB8AC3E}">
        <p14:creationId xmlns:p14="http://schemas.microsoft.com/office/powerpoint/2010/main" val="957508826"/>
      </p:ext>
    </p:extLst>
  </p:cSld>
  <p:clrMapOvr>
    <a:masterClrMapping/>
  </p:clrMapOvr>
</p:sld>
</file>

<file path=ppt/theme/theme1.xml><?xml version="1.0" encoding="utf-8"?>
<a:theme xmlns:a="http://schemas.openxmlformats.org/drawingml/2006/main" name="HCDPowerPointTemplate_printfriendly">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HCD_Curves_PrintFriendly</Template>
  <TotalTime>5534</TotalTime>
  <Words>430</Words>
  <Application>Microsoft Office PowerPoint</Application>
  <PresentationFormat>On-screen Show (4:3)</PresentationFormat>
  <Paragraphs>311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LT Std 65 Medium</vt:lpstr>
      <vt:lpstr>Calibri</vt:lpstr>
      <vt:lpstr>Wingdings</vt:lpstr>
      <vt:lpstr>HCDPowerPointTemplate_printfriendly</vt:lpstr>
      <vt:lpstr>AVAILABLE HOMELESSNESS FUNDING RESOURCES </vt:lpstr>
      <vt:lpstr>Prop 2 – No Place Like Home Act (Voters approved on the November ballot)</vt:lpstr>
      <vt:lpstr>2018 Budget - Homelessness Efforts</vt:lpstr>
      <vt:lpstr>Prop 1  (SB3) - Veterans and Affordable Housing  Bond Act  (Voters approved on the November ballot)</vt:lpstr>
      <vt:lpstr>Housing Package and Homelessness Funding Programs   Year Two and Beyond – Tentative Schedule </vt:lpstr>
      <vt:lpstr>PowerPoint Presentation</vt:lpstr>
      <vt:lpstr>Stay in the know:   Follow HCD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Homeless and Health Policy in the State of California</dc:title>
  <dc:creator>Cathy Kungu</dc:creator>
  <cp:lastModifiedBy>Kungu, Catherine@HCD</cp:lastModifiedBy>
  <cp:revision>172</cp:revision>
  <cp:lastPrinted>2018-09-06T03:45:17Z</cp:lastPrinted>
  <dcterms:created xsi:type="dcterms:W3CDTF">2016-09-15T15:17:00Z</dcterms:created>
  <dcterms:modified xsi:type="dcterms:W3CDTF">2018-11-27T01:40:16Z</dcterms:modified>
</cp:coreProperties>
</file>