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826" r:id="rId2"/>
  </p:sldMasterIdLst>
  <p:notesMasterIdLst>
    <p:notesMasterId r:id="rId16"/>
  </p:notesMasterIdLst>
  <p:sldIdLst>
    <p:sldId id="312" r:id="rId3"/>
    <p:sldId id="260" r:id="rId4"/>
    <p:sldId id="299" r:id="rId5"/>
    <p:sldId id="308" r:id="rId6"/>
    <p:sldId id="309" r:id="rId7"/>
    <p:sldId id="305" r:id="rId8"/>
    <p:sldId id="306" r:id="rId9"/>
    <p:sldId id="307" r:id="rId10"/>
    <p:sldId id="310" r:id="rId11"/>
    <p:sldId id="301" r:id="rId12"/>
    <p:sldId id="261" r:id="rId13"/>
    <p:sldId id="311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000000"/>
    <a:srgbClr val="008EA1"/>
    <a:srgbClr val="F0CDA1"/>
    <a:srgbClr val="FFC000"/>
    <a:srgbClr val="203864"/>
    <a:srgbClr val="A5A5A5"/>
    <a:srgbClr val="494B42"/>
    <a:srgbClr val="35A2B0"/>
    <a:srgbClr val="2A8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6" autoAdjust="0"/>
    <p:restoredTop sz="91959" autoAdjust="0"/>
  </p:normalViewPr>
  <p:slideViewPr>
    <p:cSldViewPr snapToGrid="0">
      <p:cViewPr varScale="1">
        <p:scale>
          <a:sx n="79" d="100"/>
          <a:sy n="79" d="100"/>
        </p:scale>
        <p:origin x="8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F6FC65-8317-4602-A16C-D38167B30C6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BDF64F-ED15-4FC1-B298-DD43AE06CC8B}">
      <dgm:prSet phldrT="[Text]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en-US" dirty="0"/>
            <a:t>2</a:t>
          </a:r>
        </a:p>
      </dgm:t>
    </dgm:pt>
    <dgm:pt modelId="{08327DDC-7017-413F-8CDB-C8FEEFC681B6}" type="parTrans" cxnId="{53248197-50CE-4115-B62B-045C6B0435F0}">
      <dgm:prSet/>
      <dgm:spPr/>
      <dgm:t>
        <a:bodyPr/>
        <a:lstStyle/>
        <a:p>
          <a:endParaRPr lang="en-US"/>
        </a:p>
      </dgm:t>
    </dgm:pt>
    <dgm:pt modelId="{B636ABE9-FD85-4FCA-A344-3BDBAF78BEEE}" type="sibTrans" cxnId="{53248197-50CE-4115-B62B-045C6B0435F0}">
      <dgm:prSet/>
      <dgm:spPr/>
      <dgm:t>
        <a:bodyPr/>
        <a:lstStyle/>
        <a:p>
          <a:endParaRPr lang="en-US"/>
        </a:p>
      </dgm:t>
    </dgm:pt>
    <dgm:pt modelId="{9D761EF4-EC97-47B9-9A55-382C42D897DD}">
      <dgm:prSet phldrT="[Text]"/>
      <dgm:spPr>
        <a:solidFill>
          <a:schemeClr val="accent3">
            <a:lumMod val="50000"/>
            <a:lumOff val="50000"/>
          </a:schemeClr>
        </a:solidFill>
      </dgm:spPr>
      <dgm:t>
        <a:bodyPr/>
        <a:lstStyle/>
        <a:p>
          <a:r>
            <a:rPr lang="en-US" dirty="0"/>
            <a:t>5</a:t>
          </a:r>
        </a:p>
      </dgm:t>
    </dgm:pt>
    <dgm:pt modelId="{74B6336D-0D76-4ADB-B848-E73052482313}" type="parTrans" cxnId="{93642A5F-9812-42A1-B84E-0E745DA7A196}">
      <dgm:prSet/>
      <dgm:spPr/>
      <dgm:t>
        <a:bodyPr/>
        <a:lstStyle/>
        <a:p>
          <a:endParaRPr lang="en-US"/>
        </a:p>
      </dgm:t>
    </dgm:pt>
    <dgm:pt modelId="{CEC855EC-953C-483D-A682-F971A57C0BDE}" type="sibTrans" cxnId="{93642A5F-9812-42A1-B84E-0E745DA7A196}">
      <dgm:prSet/>
      <dgm:spPr/>
      <dgm:t>
        <a:bodyPr/>
        <a:lstStyle/>
        <a:p>
          <a:endParaRPr lang="en-US"/>
        </a:p>
      </dgm:t>
    </dgm:pt>
    <dgm:pt modelId="{3A77720F-B067-4A1F-9749-908DE728A155}">
      <dgm:prSet phldrT="[Text]"/>
      <dgm:spPr/>
      <dgm:t>
        <a:bodyPr/>
        <a:lstStyle/>
        <a:p>
          <a:r>
            <a:rPr lang="en-US" dirty="0"/>
            <a:t>Client is offered mental health and substance use disorder classes pending outcome of MHD</a:t>
          </a:r>
        </a:p>
      </dgm:t>
    </dgm:pt>
    <dgm:pt modelId="{AFE188A0-C05A-464C-B373-F4005EA978A0}" type="parTrans" cxnId="{5CC31A07-3448-4C0E-A69C-29C0351F888E}">
      <dgm:prSet/>
      <dgm:spPr/>
      <dgm:t>
        <a:bodyPr/>
        <a:lstStyle/>
        <a:p>
          <a:endParaRPr lang="en-US"/>
        </a:p>
      </dgm:t>
    </dgm:pt>
    <dgm:pt modelId="{07A3392E-028A-46C0-B419-204B3280C54A}" type="sibTrans" cxnId="{5CC31A07-3448-4C0E-A69C-29C0351F888E}">
      <dgm:prSet/>
      <dgm:spPr/>
      <dgm:t>
        <a:bodyPr/>
        <a:lstStyle/>
        <a:p>
          <a:endParaRPr lang="en-US"/>
        </a:p>
      </dgm:t>
    </dgm:pt>
    <dgm:pt modelId="{33735CE8-87CA-4EA2-BF28-CD79FAA21234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4</a:t>
          </a:r>
        </a:p>
      </dgm:t>
    </dgm:pt>
    <dgm:pt modelId="{EDAAF1CD-8CB0-4452-A27C-7113995225AA}" type="parTrans" cxnId="{B0134128-0CE4-417C-B676-49E1FB5ACBCD}">
      <dgm:prSet/>
      <dgm:spPr/>
      <dgm:t>
        <a:bodyPr/>
        <a:lstStyle/>
        <a:p>
          <a:endParaRPr lang="en-US"/>
        </a:p>
      </dgm:t>
    </dgm:pt>
    <dgm:pt modelId="{8ECFE64E-5182-4288-A0CA-DAFF25C46D11}" type="sibTrans" cxnId="{B0134128-0CE4-417C-B676-49E1FB5ACBCD}">
      <dgm:prSet/>
      <dgm:spPr/>
      <dgm:t>
        <a:bodyPr/>
        <a:lstStyle/>
        <a:p>
          <a:endParaRPr lang="en-US"/>
        </a:p>
      </dgm:t>
    </dgm:pt>
    <dgm:pt modelId="{28E4279E-F52F-4443-833D-CCBB65ECD71A}">
      <dgm:prSet phldrT="[Text]"/>
      <dgm:spPr>
        <a:solidFill>
          <a:schemeClr val="accent3">
            <a:lumMod val="75000"/>
            <a:lumOff val="25000"/>
          </a:schemeClr>
        </a:solidFill>
      </dgm:spPr>
      <dgm:t>
        <a:bodyPr/>
        <a:lstStyle/>
        <a:p>
          <a:r>
            <a:rPr lang="en-US" dirty="0"/>
            <a:t>3</a:t>
          </a:r>
        </a:p>
      </dgm:t>
    </dgm:pt>
    <dgm:pt modelId="{4B12C92A-F4BB-4B2A-8C4F-B856542EF4D5}" type="parTrans" cxnId="{23066E47-B6E9-4AD8-A1AC-A471CF84A1C0}">
      <dgm:prSet/>
      <dgm:spPr/>
      <dgm:t>
        <a:bodyPr/>
        <a:lstStyle/>
        <a:p>
          <a:endParaRPr lang="en-US"/>
        </a:p>
      </dgm:t>
    </dgm:pt>
    <dgm:pt modelId="{8369C59E-D01E-4463-B4CF-74ACE8BE33E1}" type="sibTrans" cxnId="{23066E47-B6E9-4AD8-A1AC-A471CF84A1C0}">
      <dgm:prSet/>
      <dgm:spPr/>
      <dgm:t>
        <a:bodyPr/>
        <a:lstStyle/>
        <a:p>
          <a:endParaRPr lang="en-US"/>
        </a:p>
      </dgm:t>
    </dgm:pt>
    <dgm:pt modelId="{C4A4B0CD-720C-43FB-9CB5-57CB62B0B23F}">
      <dgm:prSet/>
      <dgm:spPr/>
      <dgm:t>
        <a:bodyPr/>
        <a:lstStyle/>
        <a:p>
          <a:r>
            <a:rPr lang="en-US" dirty="0"/>
            <a:t>Client meets with Public Defender Pretrial Support Project for a need assessment including; mental health, substance use, housing, trauma, employment, veterans status, education, and financial stability</a:t>
          </a:r>
        </a:p>
      </dgm:t>
    </dgm:pt>
    <dgm:pt modelId="{4496FFC2-046B-4C05-BA92-323D3349CBCC}" type="parTrans" cxnId="{0CC7837B-81B1-4B6C-B4D1-678BD6898E64}">
      <dgm:prSet/>
      <dgm:spPr/>
      <dgm:t>
        <a:bodyPr/>
        <a:lstStyle/>
        <a:p>
          <a:endParaRPr lang="en-US"/>
        </a:p>
      </dgm:t>
    </dgm:pt>
    <dgm:pt modelId="{F623ABD1-CC1E-49E8-96B1-36738E6E759D}" type="sibTrans" cxnId="{0CC7837B-81B1-4B6C-B4D1-678BD6898E64}">
      <dgm:prSet/>
      <dgm:spPr/>
      <dgm:t>
        <a:bodyPr/>
        <a:lstStyle/>
        <a:p>
          <a:endParaRPr lang="en-US"/>
        </a:p>
      </dgm:t>
    </dgm:pt>
    <dgm:pt modelId="{8882328E-BA86-4005-83E8-FCBD18BE9247}">
      <dgm:prSet/>
      <dgm:spPr/>
      <dgm:t>
        <a:bodyPr/>
        <a:lstStyle/>
        <a:p>
          <a:r>
            <a:rPr lang="en-US" dirty="0"/>
            <a:t>Client meets with Department of Behavioral Health and Substance Use Prevention Treatment Team for assessment and linkage to county services. </a:t>
          </a:r>
        </a:p>
      </dgm:t>
    </dgm:pt>
    <dgm:pt modelId="{0FE6E981-2C67-42EB-AB5D-F2071B070E57}" type="parTrans" cxnId="{6FD0A8DA-A84B-49C3-83E7-BF51B38BD647}">
      <dgm:prSet/>
      <dgm:spPr/>
      <dgm:t>
        <a:bodyPr/>
        <a:lstStyle/>
        <a:p>
          <a:endParaRPr lang="en-US"/>
        </a:p>
      </dgm:t>
    </dgm:pt>
    <dgm:pt modelId="{1B00CA32-66CD-4F40-AA88-FFD1BA0DF1FE}" type="sibTrans" cxnId="{6FD0A8DA-A84B-49C3-83E7-BF51B38BD647}">
      <dgm:prSet/>
      <dgm:spPr/>
      <dgm:t>
        <a:bodyPr/>
        <a:lstStyle/>
        <a:p>
          <a:endParaRPr lang="en-US"/>
        </a:p>
      </dgm:t>
    </dgm:pt>
    <dgm:pt modelId="{D453BB56-1F95-480E-AC60-A6778115969E}">
      <dgm:prSet/>
      <dgm:spPr/>
      <dgm:t>
        <a:bodyPr/>
        <a:lstStyle/>
        <a:p>
          <a:r>
            <a:rPr lang="en-US" dirty="0"/>
            <a:t>Public Defender gathers all assessments and creates a supportive plan to help connect client to new services and obtain treatment plan for court</a:t>
          </a:r>
        </a:p>
      </dgm:t>
    </dgm:pt>
    <dgm:pt modelId="{B42B8A77-ADF4-4CCC-AFBA-769543132BD3}" type="parTrans" cxnId="{8A3EB5D6-969B-44A2-8B9C-B3E8B0412E06}">
      <dgm:prSet/>
      <dgm:spPr/>
      <dgm:t>
        <a:bodyPr/>
        <a:lstStyle/>
        <a:p>
          <a:endParaRPr lang="en-US"/>
        </a:p>
      </dgm:t>
    </dgm:pt>
    <dgm:pt modelId="{00D00903-FFFD-4B52-B239-61884EB4B901}" type="sibTrans" cxnId="{8A3EB5D6-969B-44A2-8B9C-B3E8B0412E06}">
      <dgm:prSet/>
      <dgm:spPr/>
      <dgm:t>
        <a:bodyPr/>
        <a:lstStyle/>
        <a:p>
          <a:endParaRPr lang="en-US"/>
        </a:p>
      </dgm:t>
    </dgm:pt>
    <dgm:pt modelId="{13DBF4F1-38BA-4E91-B419-3D147EE67C9E}">
      <dgm:prSet phldrT="[Text]"/>
      <dgm:spPr/>
      <dgm:t>
        <a:bodyPr/>
        <a:lstStyle/>
        <a:p>
          <a:r>
            <a:rPr lang="en-US" dirty="0"/>
            <a:t>Client is also offered record clearing services, support to linkage of </a:t>
          </a:r>
          <a:r>
            <a:rPr lang="en-US" dirty="0" err="1"/>
            <a:t>Medi</a:t>
          </a:r>
          <a:r>
            <a:rPr lang="en-US" dirty="0"/>
            <a:t>-Cal Services, and Cal Works, Cal Fresh, and GA</a:t>
          </a:r>
        </a:p>
      </dgm:t>
    </dgm:pt>
    <dgm:pt modelId="{1A848DC9-5A2E-4F8B-A9FA-D4530323253A}" type="parTrans" cxnId="{79ECBFEA-8D08-4EB2-8795-A9514E24CA10}">
      <dgm:prSet/>
      <dgm:spPr/>
      <dgm:t>
        <a:bodyPr/>
        <a:lstStyle/>
        <a:p>
          <a:endParaRPr lang="en-US"/>
        </a:p>
      </dgm:t>
    </dgm:pt>
    <dgm:pt modelId="{BD190470-69C9-4676-B8C7-92CA288BE0F1}" type="sibTrans" cxnId="{79ECBFEA-8D08-4EB2-8795-A9514E24CA10}">
      <dgm:prSet/>
      <dgm:spPr/>
      <dgm:t>
        <a:bodyPr/>
        <a:lstStyle/>
        <a:p>
          <a:endParaRPr lang="en-US"/>
        </a:p>
      </dgm:t>
    </dgm:pt>
    <dgm:pt modelId="{9CC66641-A06B-47CE-B539-4354AEAC8D4B}">
      <dgm:prSet phldrT="[Text]"/>
      <dgm:spPr>
        <a:solidFill>
          <a:schemeClr val="tx2">
            <a:lumMod val="90000"/>
            <a:lumOff val="10000"/>
          </a:schemeClr>
        </a:solidFill>
      </dgm:spPr>
      <dgm:t>
        <a:bodyPr/>
        <a:lstStyle/>
        <a:p>
          <a:r>
            <a:rPr lang="en-US" dirty="0"/>
            <a:t>1</a:t>
          </a:r>
        </a:p>
      </dgm:t>
    </dgm:pt>
    <dgm:pt modelId="{8BFD4C68-1A70-487F-A6D4-3C04032A8280}" type="sibTrans" cxnId="{B1A73243-5C97-4073-A713-349E4A1FAD8C}">
      <dgm:prSet/>
      <dgm:spPr/>
      <dgm:t>
        <a:bodyPr/>
        <a:lstStyle/>
        <a:p>
          <a:endParaRPr lang="en-US"/>
        </a:p>
      </dgm:t>
    </dgm:pt>
    <dgm:pt modelId="{44D2AD7B-E89E-43D6-A764-2B9E93A3DF83}" type="parTrans" cxnId="{B1A73243-5C97-4073-A713-349E4A1FAD8C}">
      <dgm:prSet/>
      <dgm:spPr/>
      <dgm:t>
        <a:bodyPr/>
        <a:lstStyle/>
        <a:p>
          <a:endParaRPr lang="en-US"/>
        </a:p>
      </dgm:t>
    </dgm:pt>
    <dgm:pt modelId="{CEEF0137-9875-432B-BC7F-2832B7F41DE2}">
      <dgm:prSet phldrT="[Text]"/>
      <dgm:spPr/>
      <dgm:t>
        <a:bodyPr/>
        <a:lstStyle/>
        <a:p>
          <a:r>
            <a:rPr lang="en-US" dirty="0"/>
            <a:t>Client walks over to JDTRC with Public Defender Staff </a:t>
          </a:r>
          <a:r>
            <a:rPr lang="en-US" b="1" dirty="0"/>
            <a:t>(Pre-</a:t>
          </a:r>
          <a:r>
            <a:rPr lang="en-US" b="1" dirty="0" err="1"/>
            <a:t>Covid</a:t>
          </a:r>
          <a:r>
            <a:rPr lang="en-US" b="1" dirty="0"/>
            <a:t> 19/in-custody) </a:t>
          </a:r>
        </a:p>
      </dgm:t>
    </dgm:pt>
    <dgm:pt modelId="{FBE9A0A0-3AD7-4405-9D9B-800DD5F239FA}" type="sibTrans" cxnId="{13CF1433-2D04-44B2-9BE9-5223C4120F1D}">
      <dgm:prSet/>
      <dgm:spPr/>
      <dgm:t>
        <a:bodyPr/>
        <a:lstStyle/>
        <a:p>
          <a:endParaRPr lang="en-US"/>
        </a:p>
      </dgm:t>
    </dgm:pt>
    <dgm:pt modelId="{D1F51BD7-6E48-4396-9788-D47E538AD44F}" type="parTrans" cxnId="{13CF1433-2D04-44B2-9BE9-5223C4120F1D}">
      <dgm:prSet/>
      <dgm:spPr/>
      <dgm:t>
        <a:bodyPr/>
        <a:lstStyle/>
        <a:p>
          <a:endParaRPr lang="en-US"/>
        </a:p>
      </dgm:t>
    </dgm:pt>
    <dgm:pt modelId="{A3D488AA-2F82-480F-952D-3490FB967804}" type="pres">
      <dgm:prSet presAssocID="{46F6FC65-8317-4602-A16C-D38167B30C69}" presName="linearFlow" presStyleCnt="0">
        <dgm:presLayoutVars>
          <dgm:dir/>
          <dgm:animLvl val="lvl"/>
          <dgm:resizeHandles val="exact"/>
        </dgm:presLayoutVars>
      </dgm:prSet>
      <dgm:spPr/>
    </dgm:pt>
    <dgm:pt modelId="{DCB7BB94-7B7B-4CF0-9DB8-073B700C0CEC}" type="pres">
      <dgm:prSet presAssocID="{9CC66641-A06B-47CE-B539-4354AEAC8D4B}" presName="composite" presStyleCnt="0"/>
      <dgm:spPr/>
    </dgm:pt>
    <dgm:pt modelId="{EE88244F-28D6-486B-944C-59556E337892}" type="pres">
      <dgm:prSet presAssocID="{9CC66641-A06B-47CE-B539-4354AEAC8D4B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53563796-BED4-449D-A03F-0405AB09CBAF}" type="pres">
      <dgm:prSet presAssocID="{9CC66641-A06B-47CE-B539-4354AEAC8D4B}" presName="descendantText" presStyleLbl="alignAcc1" presStyleIdx="0" presStyleCnt="5" custLinFactNeighborX="-427" custLinFactNeighborY="2544">
        <dgm:presLayoutVars>
          <dgm:bulletEnabled val="1"/>
        </dgm:presLayoutVars>
      </dgm:prSet>
      <dgm:spPr/>
    </dgm:pt>
    <dgm:pt modelId="{2FE3B251-DB9E-4A23-8D34-5E73AADFD1C0}" type="pres">
      <dgm:prSet presAssocID="{8BFD4C68-1A70-487F-A6D4-3C04032A8280}" presName="sp" presStyleCnt="0"/>
      <dgm:spPr/>
    </dgm:pt>
    <dgm:pt modelId="{8DC47046-3A1C-4546-9D7A-FCD2087072DC}" type="pres">
      <dgm:prSet presAssocID="{87BDF64F-ED15-4FC1-B298-DD43AE06CC8B}" presName="composite" presStyleCnt="0"/>
      <dgm:spPr/>
    </dgm:pt>
    <dgm:pt modelId="{0DCA0D8A-763F-42F5-A26C-AF140657C6B3}" type="pres">
      <dgm:prSet presAssocID="{87BDF64F-ED15-4FC1-B298-DD43AE06CC8B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1D06F019-63FF-4FDE-884D-53A6F21DFD1F}" type="pres">
      <dgm:prSet presAssocID="{87BDF64F-ED15-4FC1-B298-DD43AE06CC8B}" presName="descendantText" presStyleLbl="alignAcc1" presStyleIdx="1" presStyleCnt="5" custLinFactNeighborX="0" custLinFactNeighborY="-11934">
        <dgm:presLayoutVars>
          <dgm:bulletEnabled val="1"/>
        </dgm:presLayoutVars>
      </dgm:prSet>
      <dgm:spPr/>
    </dgm:pt>
    <dgm:pt modelId="{660D83FF-EA77-47C1-BBE6-873654994727}" type="pres">
      <dgm:prSet presAssocID="{B636ABE9-FD85-4FCA-A344-3BDBAF78BEEE}" presName="sp" presStyleCnt="0"/>
      <dgm:spPr/>
    </dgm:pt>
    <dgm:pt modelId="{027B685F-4448-4B3B-8F43-25836B780016}" type="pres">
      <dgm:prSet presAssocID="{28E4279E-F52F-4443-833D-CCBB65ECD71A}" presName="composite" presStyleCnt="0"/>
      <dgm:spPr/>
    </dgm:pt>
    <dgm:pt modelId="{9419DE45-3FA7-4440-A423-8203AC8E0D1D}" type="pres">
      <dgm:prSet presAssocID="{28E4279E-F52F-4443-833D-CCBB65ECD71A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71C382C7-2C2C-4FB0-AE88-D115DB6366CA}" type="pres">
      <dgm:prSet presAssocID="{28E4279E-F52F-4443-833D-CCBB65ECD71A}" presName="descendantText" presStyleLbl="alignAcc1" presStyleIdx="2" presStyleCnt="5">
        <dgm:presLayoutVars>
          <dgm:bulletEnabled val="1"/>
        </dgm:presLayoutVars>
      </dgm:prSet>
      <dgm:spPr/>
    </dgm:pt>
    <dgm:pt modelId="{A0CD49C9-2DB2-45F7-8941-EB3994133149}" type="pres">
      <dgm:prSet presAssocID="{8369C59E-D01E-4463-B4CF-74ACE8BE33E1}" presName="sp" presStyleCnt="0"/>
      <dgm:spPr/>
    </dgm:pt>
    <dgm:pt modelId="{13D04C7B-CCFF-4C60-A1E4-DEFFAA0B50E6}" type="pres">
      <dgm:prSet presAssocID="{33735CE8-87CA-4EA2-BF28-CD79FAA21234}" presName="composite" presStyleCnt="0"/>
      <dgm:spPr/>
    </dgm:pt>
    <dgm:pt modelId="{75B84B53-C23F-4D5A-B144-A7F13941DE8D}" type="pres">
      <dgm:prSet presAssocID="{33735CE8-87CA-4EA2-BF28-CD79FAA21234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7EEEF851-EE9B-4347-AEE8-A82319BE52D9}" type="pres">
      <dgm:prSet presAssocID="{33735CE8-87CA-4EA2-BF28-CD79FAA21234}" presName="descendantText" presStyleLbl="alignAcc1" presStyleIdx="3" presStyleCnt="5">
        <dgm:presLayoutVars>
          <dgm:bulletEnabled val="1"/>
        </dgm:presLayoutVars>
      </dgm:prSet>
      <dgm:spPr/>
    </dgm:pt>
    <dgm:pt modelId="{69758297-6F98-4C3D-8C9D-C9EE2060C638}" type="pres">
      <dgm:prSet presAssocID="{8ECFE64E-5182-4288-A0CA-DAFF25C46D11}" presName="sp" presStyleCnt="0"/>
      <dgm:spPr/>
    </dgm:pt>
    <dgm:pt modelId="{D7556C92-DDEF-4794-A669-0C96601C7A61}" type="pres">
      <dgm:prSet presAssocID="{9D761EF4-EC97-47B9-9A55-382C42D897DD}" presName="composite" presStyleCnt="0"/>
      <dgm:spPr/>
    </dgm:pt>
    <dgm:pt modelId="{DD409740-8AB6-445E-8E10-97ECC41C32E9}" type="pres">
      <dgm:prSet presAssocID="{9D761EF4-EC97-47B9-9A55-382C42D897D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39670856-CD4B-4318-8F59-8BED5345125E}" type="pres">
      <dgm:prSet presAssocID="{9D761EF4-EC97-47B9-9A55-382C42D897D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5CC31A07-3448-4C0E-A69C-29C0351F888E}" srcId="{9D761EF4-EC97-47B9-9A55-382C42D897DD}" destId="{3A77720F-B067-4A1F-9749-908DE728A155}" srcOrd="0" destOrd="0" parTransId="{AFE188A0-C05A-464C-B373-F4005EA978A0}" sibTransId="{07A3392E-028A-46C0-B419-204B3280C54A}"/>
    <dgm:cxn modelId="{31AA8E19-4FA5-4ECE-8C66-63B6008956E1}" type="presOf" srcId="{46F6FC65-8317-4602-A16C-D38167B30C69}" destId="{A3D488AA-2F82-480F-952D-3490FB967804}" srcOrd="0" destOrd="0" presId="urn:microsoft.com/office/officeart/2005/8/layout/chevron2"/>
    <dgm:cxn modelId="{B0134128-0CE4-417C-B676-49E1FB5ACBCD}" srcId="{46F6FC65-8317-4602-A16C-D38167B30C69}" destId="{33735CE8-87CA-4EA2-BF28-CD79FAA21234}" srcOrd="3" destOrd="0" parTransId="{EDAAF1CD-8CB0-4452-A27C-7113995225AA}" sibTransId="{8ECFE64E-5182-4288-A0CA-DAFF25C46D11}"/>
    <dgm:cxn modelId="{13CF1433-2D04-44B2-9BE9-5223C4120F1D}" srcId="{9CC66641-A06B-47CE-B539-4354AEAC8D4B}" destId="{CEEF0137-9875-432B-BC7F-2832B7F41DE2}" srcOrd="0" destOrd="0" parTransId="{D1F51BD7-6E48-4396-9788-D47E538AD44F}" sibTransId="{FBE9A0A0-3AD7-4405-9D9B-800DD5F239FA}"/>
    <dgm:cxn modelId="{609D9D37-37C3-49DE-A6F8-49942604716C}" type="presOf" srcId="{9CC66641-A06B-47CE-B539-4354AEAC8D4B}" destId="{EE88244F-28D6-486B-944C-59556E337892}" srcOrd="0" destOrd="0" presId="urn:microsoft.com/office/officeart/2005/8/layout/chevron2"/>
    <dgm:cxn modelId="{3E6CFE3A-B20B-4B21-8B10-5EAB057E3CBD}" type="presOf" srcId="{87BDF64F-ED15-4FC1-B298-DD43AE06CC8B}" destId="{0DCA0D8A-763F-42F5-A26C-AF140657C6B3}" srcOrd="0" destOrd="0" presId="urn:microsoft.com/office/officeart/2005/8/layout/chevron2"/>
    <dgm:cxn modelId="{93642A5F-9812-42A1-B84E-0E745DA7A196}" srcId="{46F6FC65-8317-4602-A16C-D38167B30C69}" destId="{9D761EF4-EC97-47B9-9A55-382C42D897DD}" srcOrd="4" destOrd="0" parTransId="{74B6336D-0D76-4ADB-B848-E73052482313}" sibTransId="{CEC855EC-953C-483D-A682-F971A57C0BDE}"/>
    <dgm:cxn modelId="{B1A73243-5C97-4073-A713-349E4A1FAD8C}" srcId="{46F6FC65-8317-4602-A16C-D38167B30C69}" destId="{9CC66641-A06B-47CE-B539-4354AEAC8D4B}" srcOrd="0" destOrd="0" parTransId="{44D2AD7B-E89E-43D6-A764-2B9E93A3DF83}" sibTransId="{8BFD4C68-1A70-487F-A6D4-3C04032A8280}"/>
    <dgm:cxn modelId="{EBADC845-0D04-4EAB-A3E1-C06FD3EAA571}" type="presOf" srcId="{33735CE8-87CA-4EA2-BF28-CD79FAA21234}" destId="{75B84B53-C23F-4D5A-B144-A7F13941DE8D}" srcOrd="0" destOrd="0" presId="urn:microsoft.com/office/officeart/2005/8/layout/chevron2"/>
    <dgm:cxn modelId="{23066E47-B6E9-4AD8-A1AC-A471CF84A1C0}" srcId="{46F6FC65-8317-4602-A16C-D38167B30C69}" destId="{28E4279E-F52F-4443-833D-CCBB65ECD71A}" srcOrd="2" destOrd="0" parTransId="{4B12C92A-F4BB-4B2A-8C4F-B856542EF4D5}" sibTransId="{8369C59E-D01E-4463-B4CF-74ACE8BE33E1}"/>
    <dgm:cxn modelId="{E721944B-10B0-4D3A-88B8-618086A82138}" type="presOf" srcId="{D453BB56-1F95-480E-AC60-A6778115969E}" destId="{7EEEF851-EE9B-4347-AEE8-A82319BE52D9}" srcOrd="0" destOrd="0" presId="urn:microsoft.com/office/officeart/2005/8/layout/chevron2"/>
    <dgm:cxn modelId="{531BCF53-1FD1-4665-8E92-388301FF69F5}" type="presOf" srcId="{CEEF0137-9875-432B-BC7F-2832B7F41DE2}" destId="{53563796-BED4-449D-A03F-0405AB09CBAF}" srcOrd="0" destOrd="0" presId="urn:microsoft.com/office/officeart/2005/8/layout/chevron2"/>
    <dgm:cxn modelId="{0CC7837B-81B1-4B6C-B4D1-678BD6898E64}" srcId="{87BDF64F-ED15-4FC1-B298-DD43AE06CC8B}" destId="{C4A4B0CD-720C-43FB-9CB5-57CB62B0B23F}" srcOrd="0" destOrd="0" parTransId="{4496FFC2-046B-4C05-BA92-323D3349CBCC}" sibTransId="{F623ABD1-CC1E-49E8-96B1-36738E6E759D}"/>
    <dgm:cxn modelId="{EF3EC97F-104C-49C6-AF51-986C59AC44FB}" type="presOf" srcId="{8882328E-BA86-4005-83E8-FCBD18BE9247}" destId="{71C382C7-2C2C-4FB0-AE88-D115DB6366CA}" srcOrd="0" destOrd="0" presId="urn:microsoft.com/office/officeart/2005/8/layout/chevron2"/>
    <dgm:cxn modelId="{1049AA91-90E5-4EBE-81B7-0769D06DB458}" type="presOf" srcId="{13DBF4F1-38BA-4E91-B419-3D147EE67C9E}" destId="{39670856-CD4B-4318-8F59-8BED5345125E}" srcOrd="0" destOrd="1" presId="urn:microsoft.com/office/officeart/2005/8/layout/chevron2"/>
    <dgm:cxn modelId="{53248197-50CE-4115-B62B-045C6B0435F0}" srcId="{46F6FC65-8317-4602-A16C-D38167B30C69}" destId="{87BDF64F-ED15-4FC1-B298-DD43AE06CC8B}" srcOrd="1" destOrd="0" parTransId="{08327DDC-7017-413F-8CDB-C8FEEFC681B6}" sibTransId="{B636ABE9-FD85-4FCA-A344-3BDBAF78BEEE}"/>
    <dgm:cxn modelId="{208F6AA0-2249-4356-81F9-F771F351F35D}" type="presOf" srcId="{28E4279E-F52F-4443-833D-CCBB65ECD71A}" destId="{9419DE45-3FA7-4440-A423-8203AC8E0D1D}" srcOrd="0" destOrd="0" presId="urn:microsoft.com/office/officeart/2005/8/layout/chevron2"/>
    <dgm:cxn modelId="{1996C3C2-DFDB-4F38-8435-916BF95934FC}" type="presOf" srcId="{3A77720F-B067-4A1F-9749-908DE728A155}" destId="{39670856-CD4B-4318-8F59-8BED5345125E}" srcOrd="0" destOrd="0" presId="urn:microsoft.com/office/officeart/2005/8/layout/chevron2"/>
    <dgm:cxn modelId="{8A3EB5D6-969B-44A2-8B9C-B3E8B0412E06}" srcId="{33735CE8-87CA-4EA2-BF28-CD79FAA21234}" destId="{D453BB56-1F95-480E-AC60-A6778115969E}" srcOrd="0" destOrd="0" parTransId="{B42B8A77-ADF4-4CCC-AFBA-769543132BD3}" sibTransId="{00D00903-FFFD-4B52-B239-61884EB4B901}"/>
    <dgm:cxn modelId="{6FD0A8DA-A84B-49C3-83E7-BF51B38BD647}" srcId="{28E4279E-F52F-4443-833D-CCBB65ECD71A}" destId="{8882328E-BA86-4005-83E8-FCBD18BE9247}" srcOrd="0" destOrd="0" parTransId="{0FE6E981-2C67-42EB-AB5D-F2071B070E57}" sibTransId="{1B00CA32-66CD-4F40-AA88-FFD1BA0DF1FE}"/>
    <dgm:cxn modelId="{FC5E04E6-EC0B-406B-A2DD-6ABB7FF2C79F}" type="presOf" srcId="{9D761EF4-EC97-47B9-9A55-382C42D897DD}" destId="{DD409740-8AB6-445E-8E10-97ECC41C32E9}" srcOrd="0" destOrd="0" presId="urn:microsoft.com/office/officeart/2005/8/layout/chevron2"/>
    <dgm:cxn modelId="{79ECBFEA-8D08-4EB2-8795-A9514E24CA10}" srcId="{9D761EF4-EC97-47B9-9A55-382C42D897DD}" destId="{13DBF4F1-38BA-4E91-B419-3D147EE67C9E}" srcOrd="1" destOrd="0" parTransId="{1A848DC9-5A2E-4F8B-A9FA-D4530323253A}" sibTransId="{BD190470-69C9-4676-B8C7-92CA288BE0F1}"/>
    <dgm:cxn modelId="{FF21ADFB-B3F4-4A0C-B489-5DA49A07459E}" type="presOf" srcId="{C4A4B0CD-720C-43FB-9CB5-57CB62B0B23F}" destId="{1D06F019-63FF-4FDE-884D-53A6F21DFD1F}" srcOrd="0" destOrd="0" presId="urn:microsoft.com/office/officeart/2005/8/layout/chevron2"/>
    <dgm:cxn modelId="{D5FEC1A7-D995-4F5E-AFF6-F93D0F4D36D2}" type="presParOf" srcId="{A3D488AA-2F82-480F-952D-3490FB967804}" destId="{DCB7BB94-7B7B-4CF0-9DB8-073B700C0CEC}" srcOrd="0" destOrd="0" presId="urn:microsoft.com/office/officeart/2005/8/layout/chevron2"/>
    <dgm:cxn modelId="{3B68C1CE-E308-457A-A83C-5E58EBB3E769}" type="presParOf" srcId="{DCB7BB94-7B7B-4CF0-9DB8-073B700C0CEC}" destId="{EE88244F-28D6-486B-944C-59556E337892}" srcOrd="0" destOrd="0" presId="urn:microsoft.com/office/officeart/2005/8/layout/chevron2"/>
    <dgm:cxn modelId="{340C36FB-0145-47AE-8B33-7A4517879609}" type="presParOf" srcId="{DCB7BB94-7B7B-4CF0-9DB8-073B700C0CEC}" destId="{53563796-BED4-449D-A03F-0405AB09CBAF}" srcOrd="1" destOrd="0" presId="urn:microsoft.com/office/officeart/2005/8/layout/chevron2"/>
    <dgm:cxn modelId="{095313D6-B0A5-40B1-A7FC-51293E5ADE61}" type="presParOf" srcId="{A3D488AA-2F82-480F-952D-3490FB967804}" destId="{2FE3B251-DB9E-4A23-8D34-5E73AADFD1C0}" srcOrd="1" destOrd="0" presId="urn:microsoft.com/office/officeart/2005/8/layout/chevron2"/>
    <dgm:cxn modelId="{808BA7BF-D770-4D52-B5C8-501FF8A107F5}" type="presParOf" srcId="{A3D488AA-2F82-480F-952D-3490FB967804}" destId="{8DC47046-3A1C-4546-9D7A-FCD2087072DC}" srcOrd="2" destOrd="0" presId="urn:microsoft.com/office/officeart/2005/8/layout/chevron2"/>
    <dgm:cxn modelId="{DD92029F-3E6F-4D84-BFF7-F9E221830683}" type="presParOf" srcId="{8DC47046-3A1C-4546-9D7A-FCD2087072DC}" destId="{0DCA0D8A-763F-42F5-A26C-AF140657C6B3}" srcOrd="0" destOrd="0" presId="urn:microsoft.com/office/officeart/2005/8/layout/chevron2"/>
    <dgm:cxn modelId="{48F00CA9-99DF-456F-B311-454023FADF3D}" type="presParOf" srcId="{8DC47046-3A1C-4546-9D7A-FCD2087072DC}" destId="{1D06F019-63FF-4FDE-884D-53A6F21DFD1F}" srcOrd="1" destOrd="0" presId="urn:microsoft.com/office/officeart/2005/8/layout/chevron2"/>
    <dgm:cxn modelId="{60E3474A-0C93-4D10-A450-5EEE8882F828}" type="presParOf" srcId="{A3D488AA-2F82-480F-952D-3490FB967804}" destId="{660D83FF-EA77-47C1-BBE6-873654994727}" srcOrd="3" destOrd="0" presId="urn:microsoft.com/office/officeart/2005/8/layout/chevron2"/>
    <dgm:cxn modelId="{2069DD11-55EC-415E-9D03-ABF5E5687F26}" type="presParOf" srcId="{A3D488AA-2F82-480F-952D-3490FB967804}" destId="{027B685F-4448-4B3B-8F43-25836B780016}" srcOrd="4" destOrd="0" presId="urn:microsoft.com/office/officeart/2005/8/layout/chevron2"/>
    <dgm:cxn modelId="{029237A9-A531-4E75-A9F0-3CCA6EAFADFD}" type="presParOf" srcId="{027B685F-4448-4B3B-8F43-25836B780016}" destId="{9419DE45-3FA7-4440-A423-8203AC8E0D1D}" srcOrd="0" destOrd="0" presId="urn:microsoft.com/office/officeart/2005/8/layout/chevron2"/>
    <dgm:cxn modelId="{AE144C9C-5349-4817-939E-9DF6A935C833}" type="presParOf" srcId="{027B685F-4448-4B3B-8F43-25836B780016}" destId="{71C382C7-2C2C-4FB0-AE88-D115DB6366CA}" srcOrd="1" destOrd="0" presId="urn:microsoft.com/office/officeart/2005/8/layout/chevron2"/>
    <dgm:cxn modelId="{350136AE-72C5-448F-BC8E-0EE8BE247BBB}" type="presParOf" srcId="{A3D488AA-2F82-480F-952D-3490FB967804}" destId="{A0CD49C9-2DB2-45F7-8941-EB3994133149}" srcOrd="5" destOrd="0" presId="urn:microsoft.com/office/officeart/2005/8/layout/chevron2"/>
    <dgm:cxn modelId="{D903578E-0CCE-4619-9015-51A148FA0437}" type="presParOf" srcId="{A3D488AA-2F82-480F-952D-3490FB967804}" destId="{13D04C7B-CCFF-4C60-A1E4-DEFFAA0B50E6}" srcOrd="6" destOrd="0" presId="urn:microsoft.com/office/officeart/2005/8/layout/chevron2"/>
    <dgm:cxn modelId="{68499BF8-8755-4753-818E-77976AA61077}" type="presParOf" srcId="{13D04C7B-CCFF-4C60-A1E4-DEFFAA0B50E6}" destId="{75B84B53-C23F-4D5A-B144-A7F13941DE8D}" srcOrd="0" destOrd="0" presId="urn:microsoft.com/office/officeart/2005/8/layout/chevron2"/>
    <dgm:cxn modelId="{985ED1DC-9431-4B3F-8F3D-4BE76D0FC35D}" type="presParOf" srcId="{13D04C7B-CCFF-4C60-A1E4-DEFFAA0B50E6}" destId="{7EEEF851-EE9B-4347-AEE8-A82319BE52D9}" srcOrd="1" destOrd="0" presId="urn:microsoft.com/office/officeart/2005/8/layout/chevron2"/>
    <dgm:cxn modelId="{90F4CBB4-BA2E-4CF1-BBBE-24434A618E3E}" type="presParOf" srcId="{A3D488AA-2F82-480F-952D-3490FB967804}" destId="{69758297-6F98-4C3D-8C9D-C9EE2060C638}" srcOrd="7" destOrd="0" presId="urn:microsoft.com/office/officeart/2005/8/layout/chevron2"/>
    <dgm:cxn modelId="{57FF9A75-4EB2-4949-89A5-D9E8F6A9761F}" type="presParOf" srcId="{A3D488AA-2F82-480F-952D-3490FB967804}" destId="{D7556C92-DDEF-4794-A669-0C96601C7A61}" srcOrd="8" destOrd="0" presId="urn:microsoft.com/office/officeart/2005/8/layout/chevron2"/>
    <dgm:cxn modelId="{347AF518-836F-44F0-8323-C8A14F9DC2A2}" type="presParOf" srcId="{D7556C92-DDEF-4794-A669-0C96601C7A61}" destId="{DD409740-8AB6-445E-8E10-97ECC41C32E9}" srcOrd="0" destOrd="0" presId="urn:microsoft.com/office/officeart/2005/8/layout/chevron2"/>
    <dgm:cxn modelId="{B8E64696-40F9-4E9C-8861-1A15A7D7B0B4}" type="presParOf" srcId="{D7556C92-DDEF-4794-A669-0C96601C7A61}" destId="{39670856-CD4B-4318-8F59-8BED5345125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8244F-28D6-486B-944C-59556E337892}">
      <dsp:nvSpPr>
        <dsp:cNvPr id="0" name=""/>
        <dsp:cNvSpPr/>
      </dsp:nvSpPr>
      <dsp:spPr>
        <a:xfrm rot="5400000">
          <a:off x="-191388" y="191872"/>
          <a:ext cx="1275922" cy="893145"/>
        </a:xfrm>
        <a:prstGeom prst="chevron">
          <a:avLst/>
        </a:prstGeom>
        <a:solidFill>
          <a:schemeClr val="tx2">
            <a:lumMod val="90000"/>
            <a:lumOff val="1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</a:t>
          </a:r>
        </a:p>
      </dsp:txBody>
      <dsp:txXfrm rot="-5400000">
        <a:off x="1" y="447057"/>
        <a:ext cx="893145" cy="382777"/>
      </dsp:txXfrm>
    </dsp:sp>
    <dsp:sp modelId="{53563796-BED4-449D-A03F-0405AB09CBAF}">
      <dsp:nvSpPr>
        <dsp:cNvPr id="0" name=""/>
        <dsp:cNvSpPr/>
      </dsp:nvSpPr>
      <dsp:spPr>
        <a:xfrm rot="5400000">
          <a:off x="3628953" y="-2741361"/>
          <a:ext cx="829349" cy="63552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Client walks over to JDTRC with Public Defender Staff </a:t>
          </a:r>
          <a:r>
            <a:rPr lang="en-US" sz="1200" b="1" kern="1200" dirty="0"/>
            <a:t>(Pre-</a:t>
          </a:r>
          <a:r>
            <a:rPr lang="en-US" sz="1200" b="1" kern="1200" dirty="0" err="1"/>
            <a:t>Covid</a:t>
          </a:r>
          <a:r>
            <a:rPr lang="en-US" sz="1200" b="1" kern="1200" dirty="0"/>
            <a:t> 19/in-custody) </a:t>
          </a:r>
        </a:p>
      </dsp:txBody>
      <dsp:txXfrm rot="-5400000">
        <a:off x="866009" y="62068"/>
        <a:ext cx="6314753" cy="748379"/>
      </dsp:txXfrm>
    </dsp:sp>
    <dsp:sp modelId="{0DCA0D8A-763F-42F5-A26C-AF140657C6B3}">
      <dsp:nvSpPr>
        <dsp:cNvPr id="0" name=""/>
        <dsp:cNvSpPr/>
      </dsp:nvSpPr>
      <dsp:spPr>
        <a:xfrm rot="5400000">
          <a:off x="-191388" y="1352315"/>
          <a:ext cx="1275922" cy="893145"/>
        </a:xfrm>
        <a:prstGeom prst="chevron">
          <a:avLst/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</a:t>
          </a:r>
        </a:p>
      </dsp:txBody>
      <dsp:txXfrm rot="-5400000">
        <a:off x="1" y="1607500"/>
        <a:ext cx="893145" cy="382777"/>
      </dsp:txXfrm>
    </dsp:sp>
    <dsp:sp modelId="{1D06F019-63FF-4FDE-884D-53A6F21DFD1F}">
      <dsp:nvSpPr>
        <dsp:cNvPr id="0" name=""/>
        <dsp:cNvSpPr/>
      </dsp:nvSpPr>
      <dsp:spPr>
        <a:xfrm rot="5400000">
          <a:off x="3656090" y="-1700992"/>
          <a:ext cx="829349" cy="63552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Client meets with Public Defender Pretrial Support Project for a need assessment including; mental health, substance use, housing, trauma, employment, veterans status, education, and financial stability</a:t>
          </a:r>
        </a:p>
      </dsp:txBody>
      <dsp:txXfrm rot="-5400000">
        <a:off x="893146" y="1102437"/>
        <a:ext cx="6314753" cy="748379"/>
      </dsp:txXfrm>
    </dsp:sp>
    <dsp:sp modelId="{9419DE45-3FA7-4440-A423-8203AC8E0D1D}">
      <dsp:nvSpPr>
        <dsp:cNvPr id="0" name=""/>
        <dsp:cNvSpPr/>
      </dsp:nvSpPr>
      <dsp:spPr>
        <a:xfrm rot="5400000">
          <a:off x="-191388" y="2512757"/>
          <a:ext cx="1275922" cy="893145"/>
        </a:xfrm>
        <a:prstGeom prst="chevron">
          <a:avLst/>
        </a:prstGeom>
        <a:solidFill>
          <a:schemeClr val="accent3">
            <a:lumMod val="75000"/>
            <a:lumOff val="2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3</a:t>
          </a:r>
        </a:p>
      </dsp:txBody>
      <dsp:txXfrm rot="-5400000">
        <a:off x="1" y="2767942"/>
        <a:ext cx="893145" cy="382777"/>
      </dsp:txXfrm>
    </dsp:sp>
    <dsp:sp modelId="{71C382C7-2C2C-4FB0-AE88-D115DB6366CA}">
      <dsp:nvSpPr>
        <dsp:cNvPr id="0" name=""/>
        <dsp:cNvSpPr/>
      </dsp:nvSpPr>
      <dsp:spPr>
        <a:xfrm rot="5400000">
          <a:off x="3656090" y="-441575"/>
          <a:ext cx="829349" cy="63552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Client meets with Department of Behavioral Health and Substance Use Prevention Treatment Team for assessment and linkage to county services. </a:t>
          </a:r>
        </a:p>
      </dsp:txBody>
      <dsp:txXfrm rot="-5400000">
        <a:off x="893146" y="2361854"/>
        <a:ext cx="6314753" cy="748379"/>
      </dsp:txXfrm>
    </dsp:sp>
    <dsp:sp modelId="{75B84B53-C23F-4D5A-B144-A7F13941DE8D}">
      <dsp:nvSpPr>
        <dsp:cNvPr id="0" name=""/>
        <dsp:cNvSpPr/>
      </dsp:nvSpPr>
      <dsp:spPr>
        <a:xfrm rot="5400000">
          <a:off x="-191388" y="3673200"/>
          <a:ext cx="1275922" cy="893145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4</a:t>
          </a:r>
        </a:p>
      </dsp:txBody>
      <dsp:txXfrm rot="-5400000">
        <a:off x="1" y="3928385"/>
        <a:ext cx="893145" cy="382777"/>
      </dsp:txXfrm>
    </dsp:sp>
    <dsp:sp modelId="{7EEEF851-EE9B-4347-AEE8-A82319BE52D9}">
      <dsp:nvSpPr>
        <dsp:cNvPr id="0" name=""/>
        <dsp:cNvSpPr/>
      </dsp:nvSpPr>
      <dsp:spPr>
        <a:xfrm rot="5400000">
          <a:off x="3656090" y="718867"/>
          <a:ext cx="829349" cy="63552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Public Defender gathers all assessments and creates a supportive plan to help connect client to new services and obtain treatment plan for court</a:t>
          </a:r>
        </a:p>
      </dsp:txBody>
      <dsp:txXfrm rot="-5400000">
        <a:off x="893146" y="3522297"/>
        <a:ext cx="6314753" cy="748379"/>
      </dsp:txXfrm>
    </dsp:sp>
    <dsp:sp modelId="{DD409740-8AB6-445E-8E10-97ECC41C32E9}">
      <dsp:nvSpPr>
        <dsp:cNvPr id="0" name=""/>
        <dsp:cNvSpPr/>
      </dsp:nvSpPr>
      <dsp:spPr>
        <a:xfrm rot="5400000">
          <a:off x="-191388" y="4833642"/>
          <a:ext cx="1275922" cy="893145"/>
        </a:xfrm>
        <a:prstGeom prst="chevron">
          <a:avLst/>
        </a:prstGeom>
        <a:solidFill>
          <a:schemeClr val="accent3">
            <a:lumMod val="50000"/>
            <a:lumOff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5</a:t>
          </a:r>
        </a:p>
      </dsp:txBody>
      <dsp:txXfrm rot="-5400000">
        <a:off x="1" y="5088827"/>
        <a:ext cx="893145" cy="382777"/>
      </dsp:txXfrm>
    </dsp:sp>
    <dsp:sp modelId="{39670856-CD4B-4318-8F59-8BED5345125E}">
      <dsp:nvSpPr>
        <dsp:cNvPr id="0" name=""/>
        <dsp:cNvSpPr/>
      </dsp:nvSpPr>
      <dsp:spPr>
        <a:xfrm rot="5400000">
          <a:off x="3656090" y="1879309"/>
          <a:ext cx="829349" cy="63552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Client is offered mental health and substance use disorder classes pending outcome of MHD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Client is also offered record clearing services, support to linkage of </a:t>
          </a:r>
          <a:r>
            <a:rPr lang="en-US" sz="1200" kern="1200" dirty="0" err="1"/>
            <a:t>Medi</a:t>
          </a:r>
          <a:r>
            <a:rPr lang="en-US" sz="1200" kern="1200" dirty="0"/>
            <a:t>-Cal Services, and Cal Works, Cal Fresh, and GA</a:t>
          </a:r>
        </a:p>
      </dsp:txBody>
      <dsp:txXfrm rot="-5400000">
        <a:off x="893146" y="4682739"/>
        <a:ext cx="6314753" cy="748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252B4-A87A-418E-8AE3-3783E0B6A026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2B0F4-D510-4A1D-8D3B-B73F64C81C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18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Stop Shop: </a:t>
            </a:r>
            <a:r>
              <a:rPr lang="en-US" baseline="0" dirty="0"/>
              <a:t> County Partners to provide in person legal aide , assessments .  Probation overseeing grant reporting,  creation of all access Reports, monitoring of  Fiscal , spending at JDTRC.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8F48A-6110-47DA-8521-A1D1FFD22F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66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8F48A-6110-47DA-8521-A1D1FFD22F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200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627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Classes: Grief and loss, Seeking Safety, Relapse</a:t>
            </a:r>
            <a:r>
              <a:rPr lang="en-US" baseline="0" dirty="0"/>
              <a:t> Prevention, Social Support, Managing Anxiety..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2B0F4-D510-4A1D-8D3B-B73F64C81C2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64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2B0F4-D510-4A1D-8D3B-B73F64C81C2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79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211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all names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2B0F4-D510-4A1D-8D3B-B73F64C81C2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189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0BBB5-FEB0-47AD-A01D-A9D346203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207C41-C17D-4E84-B9CC-CA142B94C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5F25D-6082-47DE-9B2C-675944D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4B0FF-3B25-4E5C-A0A7-4E163636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77007-1A01-499B-ACAD-C9F9C20B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571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81C24-32F4-4208-B651-CDCBFCD0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74779-B577-461F-A409-71F6A5A11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044BD-4FA0-432C-95D7-517D2DE8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7F283-FE61-4C9A-9E39-74D429C5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9B807-6FE9-4E47-846B-BCB39B7A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313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2594DD-FFD4-4AA9-BCDA-0BA87C146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C2B6E-24EB-42CE-8B4D-3178D08C7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92C56-63F3-4246-AAEE-2FBC89E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10319-C816-40EC-B1D0-FD9748E4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4E9AB-6952-407A-9F06-2EB91717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768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85869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F234FF3D-DFA8-484F-A7A7-95C7BF99FEF3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1104901" y="0"/>
            <a:ext cx="5402083" cy="6858000"/>
          </a:xfrm>
          <a:custGeom>
            <a:avLst/>
            <a:gdLst>
              <a:gd name="connsiteX0" fmla="*/ 0 w 5402083"/>
              <a:gd name="connsiteY0" fmla="*/ 0 h 6858000"/>
              <a:gd name="connsiteX1" fmla="*/ 5401085 w 5402083"/>
              <a:gd name="connsiteY1" fmla="*/ 0 h 6858000"/>
              <a:gd name="connsiteX2" fmla="*/ 5355776 w 5402083"/>
              <a:gd name="connsiteY2" fmla="*/ 42971 h 6858000"/>
              <a:gd name="connsiteX3" fmla="*/ 3946012 w 5402083"/>
              <a:gd name="connsiteY3" fmla="*/ 3428527 h 6858000"/>
              <a:gd name="connsiteX4" fmla="*/ 5355776 w 5402083"/>
              <a:gd name="connsiteY4" fmla="*/ 6814084 h 6858000"/>
              <a:gd name="connsiteX5" fmla="*/ 5402083 w 5402083"/>
              <a:gd name="connsiteY5" fmla="*/ 6858000 h 6858000"/>
              <a:gd name="connsiteX6" fmla="*/ 0 w 54020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2083" h="6858000">
                <a:moveTo>
                  <a:pt x="0" y="0"/>
                </a:moveTo>
                <a:lnTo>
                  <a:pt x="5401085" y="0"/>
                </a:lnTo>
                <a:lnTo>
                  <a:pt x="5355776" y="42971"/>
                </a:lnTo>
                <a:cubicBezTo>
                  <a:pt x="4484752" y="909410"/>
                  <a:pt x="3946012" y="2106385"/>
                  <a:pt x="3946012" y="3428527"/>
                </a:cubicBezTo>
                <a:cubicBezTo>
                  <a:pt x="3946012" y="4750669"/>
                  <a:pt x="4484752" y="5947644"/>
                  <a:pt x="5355776" y="6814084"/>
                </a:cubicBezTo>
                <a:lnTo>
                  <a:pt x="540208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0928820" y="441326"/>
            <a:ext cx="703476" cy="24447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3" b="1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697641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5" name="Oval 34"/>
          <p:cNvSpPr/>
          <p:nvPr/>
        </p:nvSpPr>
        <p:spPr>
          <a:xfrm>
            <a:off x="1524000" y="1812813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2" name="Oval 21"/>
          <p:cNvSpPr/>
          <p:nvPr userDrawn="1"/>
        </p:nvSpPr>
        <p:spPr>
          <a:xfrm>
            <a:off x="1104900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2700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A9A0366-A1B7-4E16-B13E-603846466E2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8726" y="3534503"/>
            <a:ext cx="4560094" cy="465997"/>
          </a:xfrm>
        </p:spPr>
        <p:txBody>
          <a:bodyPr>
            <a:noAutofit/>
          </a:bodyPr>
          <a:lstStyle>
            <a:lvl1pPr marL="0" indent="0">
              <a:buNone/>
              <a:defRPr sz="18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374FC2C-96CE-4523-B50F-ADC18C0A998B}"/>
              </a:ext>
            </a:extLst>
          </p:cNvPr>
          <p:cNvSpPr/>
          <p:nvPr userDrawn="1"/>
        </p:nvSpPr>
        <p:spPr>
          <a:xfrm rot="10800000">
            <a:off x="8439878" y="5850862"/>
            <a:ext cx="3682959" cy="100713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E8541-FA8A-4117-90A5-95E6E9B80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964" y="1864903"/>
            <a:ext cx="4562856" cy="1563624"/>
          </a:xfrm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3600" b="0" baseline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30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44B7CE-2038-4CCA-AA8A-D03DE5FD9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AB8B54-69CD-4C57-8DBB-02A0E09851DD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17362"/>
            <a:ext cx="3932237" cy="130211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9774D-36EB-4201-B1AC-922DD2E0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2419" y="1887801"/>
            <a:ext cx="4057961" cy="143123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D634D-0427-413D-A0D0-098959D06FEF}" type="datetime1">
              <a:rPr lang="en-US" smtClean="0"/>
              <a:t>4/21/2023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28">
            <a:extLst>
              <a:ext uri="{FF2B5EF4-FFF2-40B4-BE49-F238E27FC236}">
                <a16:creationId xmlns:a16="http://schemas.microsoft.com/office/drawing/2014/main" id="{2EB2F967-97B6-4CA8-B3E7-5FF7CA2BDD8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4273" y="1883115"/>
            <a:ext cx="576000" cy="576000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8">
            <a:extLst>
              <a:ext uri="{FF2B5EF4-FFF2-40B4-BE49-F238E27FC236}">
                <a16:creationId xmlns:a16="http://schemas.microsoft.com/office/drawing/2014/main" id="{5E78E133-FE09-456A-8463-9EFAC6ADE26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44273" y="3573118"/>
            <a:ext cx="576000" cy="576000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F0C3496-EA4B-43E5-9704-968F80A8552C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1552418" y="3575461"/>
            <a:ext cx="4057961" cy="143123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28">
            <a:extLst>
              <a:ext uri="{FF2B5EF4-FFF2-40B4-BE49-F238E27FC236}">
                <a16:creationId xmlns:a16="http://schemas.microsoft.com/office/drawing/2014/main" id="{13414E14-9FEB-40F8-AE6E-319637A8F1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44273" y="5263121"/>
            <a:ext cx="576000" cy="576000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EC97C88-8B4C-4665-845B-95CE8F237779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1552418" y="5263122"/>
            <a:ext cx="4057961" cy="7757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709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Horis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E4FD2CFF-0F3D-42BB-BBFF-903727B32640}"/>
              </a:ext>
            </a:extLst>
          </p:cNvPr>
          <p:cNvSpPr/>
          <p:nvPr userDrawn="1"/>
        </p:nvSpPr>
        <p:spPr>
          <a:xfrm>
            <a:off x="0" y="1562188"/>
            <a:ext cx="11269980" cy="2359660"/>
          </a:xfrm>
          <a:custGeom>
            <a:avLst/>
            <a:gdLst/>
            <a:ahLst/>
            <a:cxnLst/>
            <a:rect l="l" t="t" r="r" b="b"/>
            <a:pathLst>
              <a:path w="11269980" h="2359660">
                <a:moveTo>
                  <a:pt x="0" y="2359152"/>
                </a:moveTo>
                <a:lnTo>
                  <a:pt x="11269980" y="2359152"/>
                </a:lnTo>
                <a:lnTo>
                  <a:pt x="11269980" y="0"/>
                </a:lnTo>
                <a:lnTo>
                  <a:pt x="0" y="0"/>
                </a:lnTo>
                <a:lnTo>
                  <a:pt x="0" y="235915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133087"/>
            <a:ext cx="10431780" cy="2043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216-73DE-4B96-8E1B-BB64D86142BB}" type="datetime1">
              <a:rPr lang="en-US" smtClean="0"/>
              <a:t>4/21/2023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1B0D46C-2987-401A-A0C4-CFB6F73E9D2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4296" y="1788579"/>
            <a:ext cx="10425684" cy="190687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8963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B74348DE-EC54-4C62-948C-0B2BF90455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15389"/>
            <a:ext cx="12188825" cy="374261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2A53E879-94A1-4659-9069-ED0D6F03014D}"/>
              </a:ext>
            </a:extLst>
          </p:cNvPr>
          <p:cNvSpPr/>
          <p:nvPr userDrawn="1"/>
        </p:nvSpPr>
        <p:spPr>
          <a:xfrm>
            <a:off x="2400" y="1999821"/>
            <a:ext cx="12189600" cy="1115568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88E76-F6AB-4621-A9A6-20A81C5A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13FB9-6D6C-4F61-9E7A-76E686D0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34047"/>
            <a:ext cx="5157787" cy="275561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93A737-E48B-4909-BE04-F55B5810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F9958C-DB5F-444E-ACE8-73F5E0CA6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34047"/>
            <a:ext cx="5183188" cy="27556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CD8C-7FEF-4E71-8EB9-D3BA6E2E3E9E}" type="datetime1">
              <a:rPr lang="en-US" smtClean="0"/>
              <a:t>4/21/2023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719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216-73DE-4B96-8E1B-BB64D86142BB}" type="datetime1">
              <a:rPr lang="en-US" smtClean="0"/>
              <a:t>4/21/2023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5EEB49-54F4-404C-9B31-AD488BFCB2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2412" y="2219248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6B2DD458-866A-421E-9AD0-B0D9E11957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5572" y="2196083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57A4D097-9603-42DC-888D-8039CE6ADC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87240" y="2019165"/>
            <a:ext cx="3017520" cy="3017520"/>
          </a:xfrm>
          <a:prstGeom prst="ellipse">
            <a:avLst/>
          </a:prstGeom>
          <a:noFill/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B9B9E0BA-35AD-4D69-9A03-35F2509C2C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2900" y="5033963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CC61B3-695C-423D-8F0B-45674DC932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45831" y="5236700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B870F23E-35A1-4942-A685-641AA88306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78762" y="5033963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863B8202-88BB-4ED4-B936-9D9C0B4C8D1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04098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F234FF3D-DFA8-484F-A7A7-95C7BF99FEF3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1104901" y="0"/>
            <a:ext cx="5402083" cy="6858000"/>
          </a:xfrm>
          <a:custGeom>
            <a:avLst/>
            <a:gdLst>
              <a:gd name="connsiteX0" fmla="*/ 0 w 5402083"/>
              <a:gd name="connsiteY0" fmla="*/ 0 h 6858000"/>
              <a:gd name="connsiteX1" fmla="*/ 5401085 w 5402083"/>
              <a:gd name="connsiteY1" fmla="*/ 0 h 6858000"/>
              <a:gd name="connsiteX2" fmla="*/ 5355776 w 5402083"/>
              <a:gd name="connsiteY2" fmla="*/ 42971 h 6858000"/>
              <a:gd name="connsiteX3" fmla="*/ 3946012 w 5402083"/>
              <a:gd name="connsiteY3" fmla="*/ 3428527 h 6858000"/>
              <a:gd name="connsiteX4" fmla="*/ 5355776 w 5402083"/>
              <a:gd name="connsiteY4" fmla="*/ 6814084 h 6858000"/>
              <a:gd name="connsiteX5" fmla="*/ 5402083 w 5402083"/>
              <a:gd name="connsiteY5" fmla="*/ 6858000 h 6858000"/>
              <a:gd name="connsiteX6" fmla="*/ 0 w 54020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2083" h="6858000">
                <a:moveTo>
                  <a:pt x="0" y="0"/>
                </a:moveTo>
                <a:lnTo>
                  <a:pt x="5401085" y="0"/>
                </a:lnTo>
                <a:lnTo>
                  <a:pt x="5355776" y="42971"/>
                </a:lnTo>
                <a:cubicBezTo>
                  <a:pt x="4484752" y="909410"/>
                  <a:pt x="3946012" y="2106385"/>
                  <a:pt x="3946012" y="3428527"/>
                </a:cubicBezTo>
                <a:cubicBezTo>
                  <a:pt x="3946012" y="4750669"/>
                  <a:pt x="4484752" y="5947644"/>
                  <a:pt x="5355776" y="6814084"/>
                </a:cubicBezTo>
                <a:lnTo>
                  <a:pt x="540208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0928820" y="441326"/>
            <a:ext cx="703476" cy="24447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3" b="1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697641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5" name="Oval 34"/>
          <p:cNvSpPr/>
          <p:nvPr/>
        </p:nvSpPr>
        <p:spPr>
          <a:xfrm>
            <a:off x="1524000" y="1812813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2" name="Oval 21"/>
          <p:cNvSpPr/>
          <p:nvPr userDrawn="1"/>
        </p:nvSpPr>
        <p:spPr>
          <a:xfrm>
            <a:off x="1104900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2700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A9A0366-A1B7-4E16-B13E-603846466E2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8726" y="3534503"/>
            <a:ext cx="4560094" cy="465997"/>
          </a:xfrm>
        </p:spPr>
        <p:txBody>
          <a:bodyPr>
            <a:noAutofit/>
          </a:bodyPr>
          <a:lstStyle>
            <a:lvl1pPr marL="0" indent="0">
              <a:buNone/>
              <a:defRPr sz="18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374FC2C-96CE-4523-B50F-ADC18C0A998B}"/>
              </a:ext>
            </a:extLst>
          </p:cNvPr>
          <p:cNvSpPr/>
          <p:nvPr userDrawn="1"/>
        </p:nvSpPr>
        <p:spPr>
          <a:xfrm rot="10800000">
            <a:off x="8439878" y="5850862"/>
            <a:ext cx="3682959" cy="100713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E8541-FA8A-4117-90A5-95E6E9B80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964" y="1864903"/>
            <a:ext cx="4562856" cy="1563624"/>
          </a:xfrm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3600" b="0" baseline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6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0DE9-1B5A-4A39-ADDF-7688D81CD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1116000"/>
            <a:ext cx="5400000" cy="5256000"/>
          </a:xfrm>
          <a:solidFill>
            <a:schemeClr val="accent5">
              <a:lumMod val="50000"/>
            </a:schemeClr>
          </a:solidFill>
        </p:spPr>
        <p:txBody>
          <a:bodyPr tIns="252000" anchor="ctr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9F4F5C-1F9D-4AAE-815B-747B521A5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244" y="5879308"/>
            <a:ext cx="5029512" cy="392245"/>
          </a:xfrm>
        </p:spPr>
        <p:txBody>
          <a:bodyPr>
            <a:normAutofit/>
          </a:bodyPr>
          <a:lstStyle>
            <a:lvl1pPr marL="0" indent="0" algn="ctr">
              <a:buNone/>
              <a:defRPr sz="18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91D6E6-C85E-4B8A-B36A-C2C790D8DF4D}"/>
              </a:ext>
            </a:extLst>
          </p:cNvPr>
          <p:cNvSpPr/>
          <p:nvPr userDrawn="1"/>
        </p:nvSpPr>
        <p:spPr>
          <a:xfrm>
            <a:off x="864000" y="6372000"/>
            <a:ext cx="540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811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ADCE2-978E-4923-B0E9-4C966B67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B0BD6-F012-4C6D-BDAD-9E90ED25A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2F9E5-192C-4E88-9147-D263893B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A7138-3EAF-4C9D-903E-55D9BC04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B0B82-496D-45C3-A682-7AF9AFFB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96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9E615AB-0D5C-403A-BF73-26590545F7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58639 w 12192000"/>
              <a:gd name="connsiteY0" fmla="*/ 344907 h 6858000"/>
              <a:gd name="connsiteX1" fmla="*/ 6069362 w 12192000"/>
              <a:gd name="connsiteY1" fmla="*/ 344907 h 6858000"/>
              <a:gd name="connsiteX2" fmla="*/ 6069362 w 12192000"/>
              <a:gd name="connsiteY2" fmla="*/ 1115999 h 6858000"/>
              <a:gd name="connsiteX3" fmla="*/ 1058639 w 12192000"/>
              <a:gd name="connsiteY3" fmla="*/ 1115999 h 6858000"/>
              <a:gd name="connsiteX4" fmla="*/ 1033586 w 12192000"/>
              <a:gd name="connsiteY4" fmla="*/ 318051 h 6858000"/>
              <a:gd name="connsiteX5" fmla="*/ 1033586 w 12192000"/>
              <a:gd name="connsiteY5" fmla="*/ 1115999 h 6858000"/>
              <a:gd name="connsiteX6" fmla="*/ 864000 w 12192000"/>
              <a:gd name="connsiteY6" fmla="*/ 1115999 h 6858000"/>
              <a:gd name="connsiteX7" fmla="*/ 864000 w 12192000"/>
              <a:gd name="connsiteY7" fmla="*/ 6371999 h 6858000"/>
              <a:gd name="connsiteX8" fmla="*/ 864000 w 12192000"/>
              <a:gd name="connsiteY8" fmla="*/ 6479999 h 6858000"/>
              <a:gd name="connsiteX9" fmla="*/ 6264000 w 12192000"/>
              <a:gd name="connsiteY9" fmla="*/ 6479999 h 6858000"/>
              <a:gd name="connsiteX10" fmla="*/ 6264000 w 12192000"/>
              <a:gd name="connsiteY10" fmla="*/ 6371999 h 6858000"/>
              <a:gd name="connsiteX11" fmla="*/ 6264000 w 12192000"/>
              <a:gd name="connsiteY11" fmla="*/ 1115999 h 6858000"/>
              <a:gd name="connsiteX12" fmla="*/ 6094416 w 12192000"/>
              <a:gd name="connsiteY12" fmla="*/ 1115999 h 6858000"/>
              <a:gd name="connsiteX13" fmla="*/ 6094416 w 12192000"/>
              <a:gd name="connsiteY13" fmla="*/ 318051 h 6858000"/>
              <a:gd name="connsiteX14" fmla="*/ 0 w 12192000"/>
              <a:gd name="connsiteY14" fmla="*/ 0 h 6858000"/>
              <a:gd name="connsiteX15" fmla="*/ 12192000 w 12192000"/>
              <a:gd name="connsiteY15" fmla="*/ 0 h 6858000"/>
              <a:gd name="connsiteX16" fmla="*/ 12192000 w 12192000"/>
              <a:gd name="connsiteY16" fmla="*/ 6858000 h 6858000"/>
              <a:gd name="connsiteX17" fmla="*/ 0 w 12192000"/>
              <a:gd name="connsiteY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0" h="6858000">
                <a:moveTo>
                  <a:pt x="1058639" y="344907"/>
                </a:moveTo>
                <a:lnTo>
                  <a:pt x="6069362" y="344907"/>
                </a:lnTo>
                <a:lnTo>
                  <a:pt x="6069362" y="1115999"/>
                </a:lnTo>
                <a:lnTo>
                  <a:pt x="1058639" y="1115999"/>
                </a:lnTo>
                <a:close/>
                <a:moveTo>
                  <a:pt x="1033586" y="318051"/>
                </a:moveTo>
                <a:lnTo>
                  <a:pt x="1033586" y="1115999"/>
                </a:lnTo>
                <a:lnTo>
                  <a:pt x="864000" y="1115999"/>
                </a:lnTo>
                <a:lnTo>
                  <a:pt x="864000" y="6371999"/>
                </a:lnTo>
                <a:lnTo>
                  <a:pt x="864000" y="6479999"/>
                </a:lnTo>
                <a:lnTo>
                  <a:pt x="6264000" y="6479999"/>
                </a:lnTo>
                <a:lnTo>
                  <a:pt x="6264000" y="6371999"/>
                </a:lnTo>
                <a:lnTo>
                  <a:pt x="6264000" y="1115999"/>
                </a:lnTo>
                <a:lnTo>
                  <a:pt x="6094416" y="1115999"/>
                </a:lnTo>
                <a:lnTo>
                  <a:pt x="6094416" y="31805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Ins="792000" anchor="ctr">
            <a:noAutofit/>
          </a:bodyPr>
          <a:lstStyle>
            <a:lvl1pPr marL="0" indent="0" algn="r">
              <a:buNone/>
              <a:defRPr i="1"/>
            </a:lvl1pPr>
          </a:lstStyle>
          <a:p>
            <a:r>
              <a:rPr lang="en-US" dirty="0"/>
              <a:t>Drag &amp; Drop or Insert Your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30DE9-1B5A-4A39-ADDF-7688D81CD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1116000"/>
            <a:ext cx="5400000" cy="5256000"/>
          </a:xfrm>
          <a:noFill/>
        </p:spPr>
        <p:txBody>
          <a:bodyPr tIns="252000" anchor="ctr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9F4F5C-1F9D-4AAE-815B-747B521A5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244" y="5879308"/>
            <a:ext cx="5029512" cy="392245"/>
          </a:xfrm>
        </p:spPr>
        <p:txBody>
          <a:bodyPr>
            <a:normAutofit/>
          </a:bodyPr>
          <a:lstStyle>
            <a:lvl1pPr marL="0" indent="0" algn="ctr">
              <a:buNone/>
              <a:defRPr sz="18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7BC130-4A17-4F0C-9A10-476CFDF60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000" y="6372000"/>
            <a:ext cx="540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2F4497-ABB8-41B2-93D0-ECD1832AAAD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3586" y="318052"/>
            <a:ext cx="5060830" cy="5424867"/>
          </a:xfrm>
          <a:custGeom>
            <a:avLst/>
            <a:gdLst>
              <a:gd name="connsiteX0" fmla="*/ 29714 w 6002337"/>
              <a:gd name="connsiteY0" fmla="*/ 31852 h 6434099"/>
              <a:gd name="connsiteX1" fmla="*/ 29714 w 6002337"/>
              <a:gd name="connsiteY1" fmla="*/ 6402247 h 6434099"/>
              <a:gd name="connsiteX2" fmla="*/ 5972622 w 6002337"/>
              <a:gd name="connsiteY2" fmla="*/ 6402247 h 6434099"/>
              <a:gd name="connsiteX3" fmla="*/ 5972622 w 6002337"/>
              <a:gd name="connsiteY3" fmla="*/ 31852 h 6434099"/>
              <a:gd name="connsiteX4" fmla="*/ 0 w 6002337"/>
              <a:gd name="connsiteY4" fmla="*/ 0 h 6434099"/>
              <a:gd name="connsiteX5" fmla="*/ 6002337 w 6002337"/>
              <a:gd name="connsiteY5" fmla="*/ 0 h 6434099"/>
              <a:gd name="connsiteX6" fmla="*/ 6002337 w 6002337"/>
              <a:gd name="connsiteY6" fmla="*/ 6434099 h 6434099"/>
              <a:gd name="connsiteX7" fmla="*/ 0 w 6002337"/>
              <a:gd name="connsiteY7" fmla="*/ 6434099 h 643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02337" h="6434099">
                <a:moveTo>
                  <a:pt x="29714" y="31852"/>
                </a:moveTo>
                <a:lnTo>
                  <a:pt x="29714" y="6402247"/>
                </a:lnTo>
                <a:lnTo>
                  <a:pt x="5972622" y="6402247"/>
                </a:lnTo>
                <a:lnTo>
                  <a:pt x="5972622" y="31852"/>
                </a:lnTo>
                <a:close/>
                <a:moveTo>
                  <a:pt x="0" y="0"/>
                </a:moveTo>
                <a:lnTo>
                  <a:pt x="6002337" y="0"/>
                </a:lnTo>
                <a:lnTo>
                  <a:pt x="6002337" y="6434099"/>
                </a:lnTo>
                <a:lnTo>
                  <a:pt x="0" y="6434099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B1BC04-99B8-4293-A596-337F37F17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77308" y="1571348"/>
            <a:ext cx="1143665" cy="881149"/>
            <a:chOff x="2977308" y="1366554"/>
            <a:chExt cx="1143665" cy="88114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8B0B3A-3298-4A20-B81B-EEB3B81B6FBC}"/>
                </a:ext>
              </a:extLst>
            </p:cNvPr>
            <p:cNvGrpSpPr/>
            <p:nvPr/>
          </p:nvGrpSpPr>
          <p:grpSpPr>
            <a:xfrm>
              <a:off x="2977308" y="1366554"/>
              <a:ext cx="1143665" cy="701149"/>
              <a:chOff x="3255455" y="1367454"/>
              <a:chExt cx="681160" cy="4176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312435D-F0FE-415F-BE90-B91941F4FDC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387235" y="1235674"/>
                <a:ext cx="417600" cy="681160"/>
              </a:xfrm>
              <a:custGeom>
                <a:avLst/>
                <a:gdLst>
                  <a:gd name="connsiteX0" fmla="*/ 226139 w 417600"/>
                  <a:gd name="connsiteY0" fmla="*/ 0 h 681160"/>
                  <a:gd name="connsiteX1" fmla="*/ 417600 w 417600"/>
                  <a:gd name="connsiteY1" fmla="*/ 191461 h 681160"/>
                  <a:gd name="connsiteX2" fmla="*/ 417600 w 417600"/>
                  <a:gd name="connsiteY2" fmla="*/ 489699 h 681160"/>
                  <a:gd name="connsiteX3" fmla="*/ 226139 w 417600"/>
                  <a:gd name="connsiteY3" fmla="*/ 681160 h 681160"/>
                  <a:gd name="connsiteX4" fmla="*/ 0 w 417600"/>
                  <a:gd name="connsiteY4" fmla="*/ 340580 h 68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600" h="681160">
                    <a:moveTo>
                      <a:pt x="226139" y="0"/>
                    </a:moveTo>
                    <a:lnTo>
                      <a:pt x="417600" y="191461"/>
                    </a:lnTo>
                    <a:lnTo>
                      <a:pt x="417600" y="489699"/>
                    </a:lnTo>
                    <a:lnTo>
                      <a:pt x="226139" y="681160"/>
                    </a:lnTo>
                    <a:lnTo>
                      <a:pt x="0" y="340580"/>
                    </a:lnTo>
                    <a:close/>
                  </a:path>
                </a:pathLst>
              </a:cu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Pentagon 22">
                <a:extLst>
                  <a:ext uri="{FF2B5EF4-FFF2-40B4-BE49-F238E27FC236}">
                    <a16:creationId xmlns:a16="http://schemas.microsoft.com/office/drawing/2014/main" id="{C4B24F98-5089-43E0-B83E-C75A400D8C23}"/>
                  </a:ext>
                </a:extLst>
              </p:cNvPr>
              <p:cNvSpPr/>
              <p:nvPr/>
            </p:nvSpPr>
            <p:spPr>
              <a:xfrm>
                <a:off x="3354871" y="1367454"/>
                <a:ext cx="482329" cy="417600"/>
              </a:xfrm>
              <a:prstGeom prst="pentagon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C24F3AB-57F5-41DC-8E65-2EBF42D7B729}"/>
                </a:ext>
              </a:extLst>
            </p:cNvPr>
            <p:cNvGrpSpPr/>
            <p:nvPr/>
          </p:nvGrpSpPr>
          <p:grpSpPr>
            <a:xfrm rot="10800000">
              <a:off x="2977308" y="1546554"/>
              <a:ext cx="1143665" cy="701149"/>
              <a:chOff x="3255455" y="1367454"/>
              <a:chExt cx="681160" cy="4176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9DD331A-1BA6-4E0B-A15B-8474C9E779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387235" y="1235674"/>
                <a:ext cx="417600" cy="681160"/>
              </a:xfrm>
              <a:custGeom>
                <a:avLst/>
                <a:gdLst>
                  <a:gd name="connsiteX0" fmla="*/ 226139 w 417600"/>
                  <a:gd name="connsiteY0" fmla="*/ 0 h 681160"/>
                  <a:gd name="connsiteX1" fmla="*/ 417600 w 417600"/>
                  <a:gd name="connsiteY1" fmla="*/ 191461 h 681160"/>
                  <a:gd name="connsiteX2" fmla="*/ 417600 w 417600"/>
                  <a:gd name="connsiteY2" fmla="*/ 489699 h 681160"/>
                  <a:gd name="connsiteX3" fmla="*/ 226139 w 417600"/>
                  <a:gd name="connsiteY3" fmla="*/ 681160 h 681160"/>
                  <a:gd name="connsiteX4" fmla="*/ 0 w 417600"/>
                  <a:gd name="connsiteY4" fmla="*/ 340580 h 68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600" h="681160">
                    <a:moveTo>
                      <a:pt x="226139" y="0"/>
                    </a:moveTo>
                    <a:lnTo>
                      <a:pt x="417600" y="191461"/>
                    </a:lnTo>
                    <a:lnTo>
                      <a:pt x="417600" y="489699"/>
                    </a:lnTo>
                    <a:lnTo>
                      <a:pt x="226139" y="681160"/>
                    </a:lnTo>
                    <a:lnTo>
                      <a:pt x="0" y="340580"/>
                    </a:lnTo>
                    <a:close/>
                  </a:path>
                </a:pathLst>
              </a:cu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Pentagon 20">
                <a:extLst>
                  <a:ext uri="{FF2B5EF4-FFF2-40B4-BE49-F238E27FC236}">
                    <a16:creationId xmlns:a16="http://schemas.microsoft.com/office/drawing/2014/main" id="{50CA7A46-A1C2-4E14-964D-FAC5F14EFFE4}"/>
                  </a:ext>
                </a:extLst>
              </p:cNvPr>
              <p:cNvSpPr/>
              <p:nvPr/>
            </p:nvSpPr>
            <p:spPr>
              <a:xfrm>
                <a:off x="3354871" y="1367454"/>
                <a:ext cx="482329" cy="417600"/>
              </a:xfrm>
              <a:prstGeom prst="pentagon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1666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E8E7E-A870-4B74-A94F-C1783C13E23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12182427" cy="685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Drag &amp; Drop or Insert Your Picture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0F1DA79-07F8-4E44-BA4E-4006191F1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9652" y="4983093"/>
            <a:ext cx="9664148" cy="1325563"/>
          </a:xfrm>
          <a:solidFill>
            <a:schemeClr val="accent5">
              <a:lumMod val="50000"/>
            </a:schemeClr>
          </a:solidFill>
        </p:spPr>
        <p:txBody>
          <a:bodyPr lIns="360000" rIns="90000">
            <a:normAutofit/>
          </a:bodyPr>
          <a:lstStyle>
            <a:lvl1pPr>
              <a:defRPr sz="4000"/>
            </a:lvl1pPr>
          </a:lstStyle>
          <a:p>
            <a:r>
              <a:rPr lang="en-US" noProof="0"/>
              <a:t>YOUR 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F45F1-1F6E-4470-8663-FE748A026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02196" y="5135035"/>
            <a:ext cx="3932237" cy="102167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8244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E8E7E-A870-4B74-A94F-C1783C13E23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12182427" cy="685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Drag &amp; Drop or Insert Your Picture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0F1DA79-07F8-4E44-BA4E-4006191F1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9652" y="4983093"/>
            <a:ext cx="9664148" cy="1325563"/>
          </a:xfrm>
          <a:solidFill>
            <a:schemeClr val="accent5">
              <a:lumMod val="50000"/>
            </a:schemeClr>
          </a:solidFill>
        </p:spPr>
        <p:txBody>
          <a:bodyPr lIns="5670000" rIns="360000">
            <a:normAutofit/>
          </a:bodyPr>
          <a:lstStyle>
            <a:lvl1pPr algn="ctr">
              <a:defRPr sz="4000"/>
            </a:lvl1pPr>
          </a:lstStyle>
          <a:p>
            <a:r>
              <a:rPr lang="en-US" noProof="0"/>
              <a:t>YOUR 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F45F1-1F6E-4470-8663-FE748A026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9652" y="5135035"/>
            <a:ext cx="5886805" cy="10216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0199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45125BB-6786-4FBA-908D-90C8A825820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12182427" cy="6858000"/>
          </a:xfrm>
          <a:custGeom>
            <a:avLst/>
            <a:gdLst>
              <a:gd name="connsiteX0" fmla="*/ 5575106 w 12182427"/>
              <a:gd name="connsiteY0" fmla="*/ 344908 h 6858000"/>
              <a:gd name="connsiteX1" fmla="*/ 8088376 w 12182427"/>
              <a:gd name="connsiteY1" fmla="*/ 344908 h 6858000"/>
              <a:gd name="connsiteX2" fmla="*/ 9107057 w 12182427"/>
              <a:gd name="connsiteY2" fmla="*/ 344908 h 6858000"/>
              <a:gd name="connsiteX3" fmla="*/ 11620328 w 12182427"/>
              <a:gd name="connsiteY3" fmla="*/ 344908 h 6858000"/>
              <a:gd name="connsiteX4" fmla="*/ 11620328 w 12182427"/>
              <a:gd name="connsiteY4" fmla="*/ 1116000 h 6858000"/>
              <a:gd name="connsiteX5" fmla="*/ 5575106 w 12182427"/>
              <a:gd name="connsiteY5" fmla="*/ 1116000 h 6858000"/>
              <a:gd name="connsiteX6" fmla="*/ 5550052 w 12182427"/>
              <a:gd name="connsiteY6" fmla="*/ 318052 h 6858000"/>
              <a:gd name="connsiteX7" fmla="*/ 5550052 w 12182427"/>
              <a:gd name="connsiteY7" fmla="*/ 1116000 h 6858000"/>
              <a:gd name="connsiteX8" fmla="*/ 5359401 w 12182427"/>
              <a:gd name="connsiteY8" fmla="*/ 1116000 h 6858000"/>
              <a:gd name="connsiteX9" fmla="*/ 5359401 w 12182427"/>
              <a:gd name="connsiteY9" fmla="*/ 6372000 h 6858000"/>
              <a:gd name="connsiteX10" fmla="*/ 5359401 w 12182427"/>
              <a:gd name="connsiteY10" fmla="*/ 6480000 h 6858000"/>
              <a:gd name="connsiteX11" fmla="*/ 11839401 w 12182427"/>
              <a:gd name="connsiteY11" fmla="*/ 6480000 h 6858000"/>
              <a:gd name="connsiteX12" fmla="*/ 11839401 w 12182427"/>
              <a:gd name="connsiteY12" fmla="*/ 6372000 h 6858000"/>
              <a:gd name="connsiteX13" fmla="*/ 11839301 w 12182427"/>
              <a:gd name="connsiteY13" fmla="*/ 6372000 h 6858000"/>
              <a:gd name="connsiteX14" fmla="*/ 11839301 w 12182427"/>
              <a:gd name="connsiteY14" fmla="*/ 1116000 h 6858000"/>
              <a:gd name="connsiteX15" fmla="*/ 11645381 w 12182427"/>
              <a:gd name="connsiteY15" fmla="*/ 1116000 h 6858000"/>
              <a:gd name="connsiteX16" fmla="*/ 11645381 w 12182427"/>
              <a:gd name="connsiteY16" fmla="*/ 318052 h 6858000"/>
              <a:gd name="connsiteX17" fmla="*/ 11620328 w 12182427"/>
              <a:gd name="connsiteY17" fmla="*/ 318052 h 6858000"/>
              <a:gd name="connsiteX18" fmla="*/ 9107057 w 12182427"/>
              <a:gd name="connsiteY18" fmla="*/ 318052 h 6858000"/>
              <a:gd name="connsiteX19" fmla="*/ 8088376 w 12182427"/>
              <a:gd name="connsiteY19" fmla="*/ 318052 h 6858000"/>
              <a:gd name="connsiteX20" fmla="*/ 5575106 w 12182427"/>
              <a:gd name="connsiteY20" fmla="*/ 318052 h 6858000"/>
              <a:gd name="connsiteX21" fmla="*/ 0 w 12182427"/>
              <a:gd name="connsiteY21" fmla="*/ 0 h 6858000"/>
              <a:gd name="connsiteX22" fmla="*/ 12182427 w 12182427"/>
              <a:gd name="connsiteY22" fmla="*/ 0 h 6858000"/>
              <a:gd name="connsiteX23" fmla="*/ 12182427 w 12182427"/>
              <a:gd name="connsiteY23" fmla="*/ 6858000 h 6858000"/>
              <a:gd name="connsiteX24" fmla="*/ 0 w 12182427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82427" h="6858000">
                <a:moveTo>
                  <a:pt x="5575106" y="344908"/>
                </a:moveTo>
                <a:lnTo>
                  <a:pt x="8088376" y="344908"/>
                </a:lnTo>
                <a:lnTo>
                  <a:pt x="9107057" y="344908"/>
                </a:lnTo>
                <a:lnTo>
                  <a:pt x="11620328" y="344908"/>
                </a:lnTo>
                <a:lnTo>
                  <a:pt x="11620328" y="1116000"/>
                </a:lnTo>
                <a:lnTo>
                  <a:pt x="5575106" y="1116000"/>
                </a:lnTo>
                <a:close/>
                <a:moveTo>
                  <a:pt x="5550052" y="318052"/>
                </a:moveTo>
                <a:lnTo>
                  <a:pt x="5550052" y="1116000"/>
                </a:lnTo>
                <a:lnTo>
                  <a:pt x="5359401" y="1116000"/>
                </a:lnTo>
                <a:lnTo>
                  <a:pt x="5359401" y="6372000"/>
                </a:lnTo>
                <a:lnTo>
                  <a:pt x="5359401" y="6480000"/>
                </a:lnTo>
                <a:lnTo>
                  <a:pt x="11839401" y="6480000"/>
                </a:lnTo>
                <a:lnTo>
                  <a:pt x="11839401" y="6372000"/>
                </a:lnTo>
                <a:lnTo>
                  <a:pt x="11839301" y="6372000"/>
                </a:lnTo>
                <a:lnTo>
                  <a:pt x="11839301" y="1116000"/>
                </a:lnTo>
                <a:lnTo>
                  <a:pt x="11645381" y="1116000"/>
                </a:lnTo>
                <a:lnTo>
                  <a:pt x="11645381" y="318052"/>
                </a:lnTo>
                <a:lnTo>
                  <a:pt x="11620328" y="318052"/>
                </a:lnTo>
                <a:lnTo>
                  <a:pt x="9107057" y="318052"/>
                </a:lnTo>
                <a:lnTo>
                  <a:pt x="8088376" y="318052"/>
                </a:lnTo>
                <a:lnTo>
                  <a:pt x="5575106" y="318052"/>
                </a:lnTo>
                <a:close/>
                <a:moveTo>
                  <a:pt x="0" y="0"/>
                </a:moveTo>
                <a:lnTo>
                  <a:pt x="12182427" y="0"/>
                </a:lnTo>
                <a:lnTo>
                  <a:pt x="1218242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lIns="1368000" anchor="ctr">
            <a:noAutofit/>
          </a:bodyPr>
          <a:lstStyle>
            <a:lvl1pPr marL="0" indent="0" algn="l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Drag &amp; Drop or Insert Your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89928A-6D79-464E-B588-1951C7BCC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9400" y="1116000"/>
            <a:ext cx="6479900" cy="5256000"/>
          </a:xfrm>
          <a:noFill/>
        </p:spPr>
        <p:txBody>
          <a:bodyPr tIns="252000" bIns="3888000" anchor="t">
            <a:normAutofit/>
          </a:bodyPr>
          <a:lstStyle>
            <a:lvl1pPr algn="ctr">
              <a:defRPr sz="4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9F56D8-8E24-456A-8539-351E2054E8BB}"/>
              </a:ext>
            </a:extLst>
          </p:cNvPr>
          <p:cNvSpPr/>
          <p:nvPr userDrawn="1"/>
        </p:nvSpPr>
        <p:spPr>
          <a:xfrm>
            <a:off x="5359400" y="6372000"/>
            <a:ext cx="64799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8A4A981-D13E-4CBF-B1B9-9BD7D545B8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97525" y="2794552"/>
            <a:ext cx="6072188" cy="30728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CD12B0-2D62-45AC-AE84-26428B62C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59400" y="6372000"/>
            <a:ext cx="648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D2A3941-2D95-4A84-B382-159E988C09D4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 flipH="1" flipV="1">
            <a:off x="5550051" y="318052"/>
            <a:ext cx="6095329" cy="2149666"/>
          </a:xfrm>
          <a:custGeom>
            <a:avLst/>
            <a:gdLst>
              <a:gd name="connsiteX0" fmla="*/ 6070276 w 6095329"/>
              <a:gd name="connsiteY0" fmla="*/ 2122810 h 2149666"/>
              <a:gd name="connsiteX1" fmla="*/ 6070276 w 6095329"/>
              <a:gd name="connsiteY1" fmla="*/ 26856 h 2149666"/>
              <a:gd name="connsiteX2" fmla="*/ 3557005 w 6095329"/>
              <a:gd name="connsiteY2" fmla="*/ 26856 h 2149666"/>
              <a:gd name="connsiteX3" fmla="*/ 2538324 w 6095329"/>
              <a:gd name="connsiteY3" fmla="*/ 26856 h 2149666"/>
              <a:gd name="connsiteX4" fmla="*/ 25053 w 6095329"/>
              <a:gd name="connsiteY4" fmla="*/ 26856 h 2149666"/>
              <a:gd name="connsiteX5" fmla="*/ 25053 w 6095329"/>
              <a:gd name="connsiteY5" fmla="*/ 2122810 h 2149666"/>
              <a:gd name="connsiteX6" fmla="*/ 2538324 w 6095329"/>
              <a:gd name="connsiteY6" fmla="*/ 2122810 h 2149666"/>
              <a:gd name="connsiteX7" fmla="*/ 3557005 w 6095329"/>
              <a:gd name="connsiteY7" fmla="*/ 2122810 h 2149666"/>
              <a:gd name="connsiteX8" fmla="*/ 6095329 w 6095329"/>
              <a:gd name="connsiteY8" fmla="*/ 2149666 h 2149666"/>
              <a:gd name="connsiteX9" fmla="*/ 6070276 w 6095329"/>
              <a:gd name="connsiteY9" fmla="*/ 2149666 h 2149666"/>
              <a:gd name="connsiteX10" fmla="*/ 3557005 w 6095329"/>
              <a:gd name="connsiteY10" fmla="*/ 2149666 h 2149666"/>
              <a:gd name="connsiteX11" fmla="*/ 2538324 w 6095329"/>
              <a:gd name="connsiteY11" fmla="*/ 2149666 h 2149666"/>
              <a:gd name="connsiteX12" fmla="*/ 25053 w 6095329"/>
              <a:gd name="connsiteY12" fmla="*/ 2149666 h 2149666"/>
              <a:gd name="connsiteX13" fmla="*/ 0 w 6095329"/>
              <a:gd name="connsiteY13" fmla="*/ 2149666 h 2149666"/>
              <a:gd name="connsiteX14" fmla="*/ 0 w 6095329"/>
              <a:gd name="connsiteY14" fmla="*/ 0 h 2149666"/>
              <a:gd name="connsiteX15" fmla="*/ 25053 w 6095329"/>
              <a:gd name="connsiteY15" fmla="*/ 0 h 2149666"/>
              <a:gd name="connsiteX16" fmla="*/ 2538324 w 6095329"/>
              <a:gd name="connsiteY16" fmla="*/ 0 h 2149666"/>
              <a:gd name="connsiteX17" fmla="*/ 3557005 w 6095329"/>
              <a:gd name="connsiteY17" fmla="*/ 0 h 2149666"/>
              <a:gd name="connsiteX18" fmla="*/ 6070276 w 6095329"/>
              <a:gd name="connsiteY18" fmla="*/ 0 h 2149666"/>
              <a:gd name="connsiteX19" fmla="*/ 6095329 w 6095329"/>
              <a:gd name="connsiteY19" fmla="*/ 0 h 214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5329" h="2149666">
                <a:moveTo>
                  <a:pt x="6070276" y="2122810"/>
                </a:moveTo>
                <a:lnTo>
                  <a:pt x="6070276" y="26856"/>
                </a:lnTo>
                <a:lnTo>
                  <a:pt x="3557005" y="26856"/>
                </a:lnTo>
                <a:lnTo>
                  <a:pt x="2538324" y="26856"/>
                </a:lnTo>
                <a:lnTo>
                  <a:pt x="25053" y="26856"/>
                </a:lnTo>
                <a:lnTo>
                  <a:pt x="25053" y="2122810"/>
                </a:lnTo>
                <a:lnTo>
                  <a:pt x="2538324" y="2122810"/>
                </a:lnTo>
                <a:lnTo>
                  <a:pt x="3557005" y="2122810"/>
                </a:lnTo>
                <a:close/>
                <a:moveTo>
                  <a:pt x="6095329" y="2149666"/>
                </a:moveTo>
                <a:lnTo>
                  <a:pt x="6070276" y="2149666"/>
                </a:lnTo>
                <a:lnTo>
                  <a:pt x="3557005" y="2149666"/>
                </a:lnTo>
                <a:lnTo>
                  <a:pt x="2538324" y="2149666"/>
                </a:lnTo>
                <a:lnTo>
                  <a:pt x="25053" y="2149666"/>
                </a:lnTo>
                <a:lnTo>
                  <a:pt x="0" y="2149666"/>
                </a:lnTo>
                <a:lnTo>
                  <a:pt x="0" y="0"/>
                </a:lnTo>
                <a:lnTo>
                  <a:pt x="25053" y="0"/>
                </a:lnTo>
                <a:lnTo>
                  <a:pt x="2538324" y="0"/>
                </a:lnTo>
                <a:lnTo>
                  <a:pt x="3557005" y="0"/>
                </a:lnTo>
                <a:lnTo>
                  <a:pt x="6070276" y="0"/>
                </a:lnTo>
                <a:lnTo>
                  <a:pt x="6095329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0374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98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295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784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498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539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8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3DAD0-5F6F-47DA-A010-1C4A30C8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EFA6E-A768-42A8-B2C3-F100D8260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46640-E89E-47CE-984D-0C0ECF7C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77A8F-F167-4C43-AEE7-45067080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DA754-ED79-4909-833D-55BF9A5D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566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914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620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18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539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598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5045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11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3060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25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18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AA026-BFE6-4D2A-9ABF-C593B566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747E8-A36B-4B4A-B2A4-B5283152A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6B59D-87BD-4F32-B9BC-31F9B1A5D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49B47-0C41-4DCC-9902-126916D9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D28B7-2F2D-4E80-A107-C1F266C6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D650A-4D0F-46AE-A132-267FCD92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16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9578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Imag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38135478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D8367A5-C050-47FB-A1BD-54CD13DE3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19738" y="0"/>
            <a:ext cx="6103621" cy="6858000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4421856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3528AEE-54AB-4366-9576-BBA1CE5F3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2746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 LAYOUT 1</a:t>
            </a:r>
            <a:endParaRPr lang="ru-RU" dirty="0"/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A1867536-E941-4FED-8B68-2609143C2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5392"/>
            <a:ext cx="4421856" cy="749047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Graphic 4">
            <a:extLst>
              <a:ext uri="{FF2B5EF4-FFF2-40B4-BE49-F238E27FC236}">
                <a16:creationId xmlns:a16="http://schemas.microsoft.com/office/drawing/2014/main" id="{7D57D3C0-DF85-4866-AC4B-ED6A0F6963A5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FA387E18-8CE1-1648-81B1-6F1A0F183C30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99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C6F9-F6F6-4EA1-98AA-81B84F7C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8B83E-B37C-46C9-8284-D6EBA0033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A150B8-0288-44AC-9CE7-E7BD9FB32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F5DCAE-6027-49B9-A818-F45FADE27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4FAE16-DBCB-4A42-BFFC-053F2D529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8C038-E6A1-499D-9E24-FA5980421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F911B6-A759-487E-8CB6-CF9EF737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906EC0-369D-4138-8D70-148CFDEE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42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2F8A-97AC-456C-B9E3-45A7D520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0F483-F2B9-47A3-9B5C-8C264B70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49874-9D9B-4597-B20D-33D6F58BC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5894C-9062-435A-9758-82ED9C6D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370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A3F6AD-4D61-4238-AB7D-613625BF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ACDC9-944D-47C6-B286-82C86AD9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AAC43-3846-4080-B764-AB2DB308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311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F4779-0336-4AFA-B9A7-259EE8BEC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2F449-DDC3-4694-81E5-91A4B8F43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0A2C4-3B2E-46AC-9605-73F5B2CC1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09769-F5A5-4635-BD0C-D6049DEB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52DC3-D3D7-446F-A866-D7820B7B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1CDB00-5218-4567-902B-845073BE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031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661E4-9FF7-494B-A1C9-C9A1DD70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245657-DA21-4769-84F8-88DC64450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7B310-6692-4981-9CB8-FE79A091F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A2C9E-A9AD-4BB9-A691-90BB84F5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3D45D-C826-4846-BBFC-A0D98B7E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16961-40DC-443E-9DB8-3A987DF4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00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41CFC-63B9-4A19-A8AB-62B9E452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A838B-134E-40B6-A7E3-1119BB8BF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943BB-9EAD-4CBC-9CA2-75F70C6B5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4E537-5CBA-4B86-9D30-577B9F741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79E72-0F12-4646-BCDF-4C9EAA89C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08" r:id="rId12"/>
    <p:sldLayoutId id="2147483709" r:id="rId13"/>
    <p:sldLayoutId id="2147483710" r:id="rId14"/>
    <p:sldLayoutId id="2147483671" r:id="rId15"/>
    <p:sldLayoutId id="2147483673" r:id="rId16"/>
    <p:sldLayoutId id="2147483674" r:id="rId17"/>
    <p:sldLayoutId id="2147483706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1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294036C-9E7C-4FFC-99FA-414B61E345DD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33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205" y="54032"/>
            <a:ext cx="9188795" cy="61258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95641" y="6371351"/>
            <a:ext cx="1964359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0" y="4705120"/>
            <a:ext cx="4771506" cy="1100565"/>
          </a:xfrm>
          <a:solidFill>
            <a:srgbClr val="000000"/>
          </a:solidFill>
        </p:spPr>
        <p:txBody>
          <a:bodyPr/>
          <a:lstStyle/>
          <a:p>
            <a:r>
              <a:rPr lang="en-US" sz="3200" dirty="0">
                <a:latin typeface="Californian FB" panose="0207040306080B030204" pitchFamily="18" charset="0"/>
              </a:rPr>
              <a:t>711 G Street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2996"/>
            <a:ext cx="4773205" cy="255599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Californian FB" panose="0207040306080B030204" pitchFamily="18" charset="0"/>
              </a:rPr>
              <a:t>Jail Diversion Treatment &amp; Resource Center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805685"/>
            <a:ext cx="2413430" cy="115055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5416" y="5309215"/>
            <a:ext cx="310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fornian FB" panose="0207040306080B030204" pitchFamily="18" charset="0"/>
              </a:rPr>
              <a:t>April 12</a:t>
            </a:r>
            <a:r>
              <a:rPr lang="en-US" baseline="30000" dirty="0">
                <a:solidFill>
                  <a:schemeClr val="bg1"/>
                </a:solidFill>
                <a:latin typeface="Californian FB" panose="0207040306080B030204" pitchFamily="18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alifornian FB" panose="0207040306080B030204" pitchFamily="18" charset="0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2834033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5080"/>
            <a:ext cx="12192000" cy="6863080"/>
            <a:chOff x="0" y="-5080"/>
            <a:chExt cx="12192000" cy="68630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20" b="10812"/>
            <a:stretch/>
          </p:blipFill>
          <p:spPr>
            <a:xfrm>
              <a:off x="0" y="-5080"/>
              <a:ext cx="12192000" cy="6858000"/>
            </a:xfrm>
            <a:prstGeom prst="rect">
              <a:avLst/>
            </a:prstGeom>
          </p:spPr>
        </p:pic>
        <p:sp>
          <p:nvSpPr>
            <p:cNvPr id="6" name="object 3" descr="Blue rectangle">
              <a:extLst>
                <a:ext uri="{FF2B5EF4-FFF2-40B4-BE49-F238E27FC236}">
                  <a16:creationId xmlns:a16="http://schemas.microsoft.com/office/drawing/2014/main" id="{3544D2CA-9A07-47BD-B1E4-88366F5FCD45}"/>
                </a:ext>
              </a:extLst>
            </p:cNvPr>
            <p:cNvSpPr/>
            <p:nvPr/>
          </p:nvSpPr>
          <p:spPr>
            <a:xfrm>
              <a:off x="1200" y="0"/>
              <a:ext cx="12190800" cy="6858000"/>
            </a:xfrm>
            <a:custGeom>
              <a:avLst/>
              <a:gdLst/>
              <a:ahLst/>
              <a:cxnLst/>
              <a:rect l="l" t="t" r="r" b="b"/>
              <a:pathLst>
                <a:path w="12189460" h="6858000">
                  <a:moveTo>
                    <a:pt x="0" y="6858000"/>
                  </a:moveTo>
                  <a:lnTo>
                    <a:pt x="12188952" y="685800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8" y="71120"/>
            <a:ext cx="6119812" cy="762000"/>
          </a:xfrm>
        </p:spPr>
        <p:txBody>
          <a:bodyPr>
            <a:noAutofit/>
          </a:bodyPr>
          <a:lstStyle/>
          <a:p>
            <a:r>
              <a:rPr lang="en-US" sz="4400" b="1" cap="small" dirty="0">
                <a:solidFill>
                  <a:schemeClr val="bg1"/>
                </a:solidFill>
                <a:latin typeface="Californian FB" panose="0207040306080B030204" pitchFamily="18" charset="0"/>
              </a:rPr>
              <a:t>Pre-Granting of MHD</a:t>
            </a:r>
            <a:endParaRPr lang="en-US" sz="2400" dirty="0"/>
          </a:p>
        </p:txBody>
      </p:sp>
      <p:sp>
        <p:nvSpPr>
          <p:cNvPr id="7" name="object 18" descr="Beige rectangle">
            <a:extLst>
              <a:ext uri="{FF2B5EF4-FFF2-40B4-BE49-F238E27FC236}">
                <a16:creationId xmlns:a16="http://schemas.microsoft.com/office/drawing/2014/main" id="{2D844B0B-BA7B-4E53-BCA1-628F65C6A4CA}"/>
              </a:ext>
            </a:extLst>
          </p:cNvPr>
          <p:cNvSpPr/>
          <p:nvPr/>
        </p:nvSpPr>
        <p:spPr>
          <a:xfrm flipV="1">
            <a:off x="67629" y="641078"/>
            <a:ext cx="6119812" cy="78795"/>
          </a:xfrm>
          <a:custGeom>
            <a:avLst/>
            <a:gdLst/>
            <a:ahLst/>
            <a:cxnLst/>
            <a:rect l="l" t="t" r="r" b="b"/>
            <a:pathLst>
              <a:path w="3218815">
                <a:moveTo>
                  <a:pt x="0" y="0"/>
                </a:moveTo>
                <a:lnTo>
                  <a:pt x="3218395" y="0"/>
                </a:lnTo>
              </a:path>
            </a:pathLst>
          </a:custGeom>
          <a:ln w="54863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56828264"/>
              </p:ext>
            </p:extLst>
          </p:nvPr>
        </p:nvGraphicFramePr>
        <p:xfrm>
          <a:off x="4798677" y="966818"/>
          <a:ext cx="7248384" cy="5918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Title 3">
            <a:extLst>
              <a:ext uri="{FF2B5EF4-FFF2-40B4-BE49-F238E27FC236}">
                <a16:creationId xmlns:a16="http://schemas.microsoft.com/office/drawing/2014/main" id="{A644FD75-A6E0-4C28-946F-89CBDEC00E20}"/>
              </a:ext>
            </a:extLst>
          </p:cNvPr>
          <p:cNvSpPr txBox="1">
            <a:spLocks/>
          </p:cNvSpPr>
          <p:nvPr/>
        </p:nvSpPr>
        <p:spPr>
          <a:xfrm>
            <a:off x="257745" y="966818"/>
            <a:ext cx="3550330" cy="5574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360000" tIns="45720" rIns="9000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cap="none" dirty="0">
              <a:cs typeface="Arial" panose="020B0604020202020204" pitchFamily="34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A644FD75-A6E0-4C28-946F-89CBDEC00E20}"/>
              </a:ext>
            </a:extLst>
          </p:cNvPr>
          <p:cNvSpPr txBox="1">
            <a:spLocks/>
          </p:cNvSpPr>
          <p:nvPr/>
        </p:nvSpPr>
        <p:spPr>
          <a:xfrm>
            <a:off x="675174" y="1221689"/>
            <a:ext cx="3550330" cy="506505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360000" tIns="45720" rIns="9000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cap="none" dirty="0">
              <a:cs typeface="Arial" panose="020B0604020202020204" pitchFamily="34" charset="0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105767" y="1438664"/>
            <a:ext cx="3469317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Assess</a:t>
            </a:r>
            <a:endParaRPr lang="en-US" sz="3600" b="1" dirty="0"/>
          </a:p>
        </p:txBody>
      </p:sp>
      <p:pic>
        <p:nvPicPr>
          <p:cNvPr id="15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20386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812" y="1592196"/>
            <a:ext cx="417154" cy="417154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099185" y="2925609"/>
            <a:ext cx="3230259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Link to Services</a:t>
            </a:r>
          </a:p>
        </p:txBody>
      </p:sp>
      <p:pic>
        <p:nvPicPr>
          <p:cNvPr id="18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20386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812" y="3082792"/>
            <a:ext cx="417154" cy="417154"/>
          </a:xfrm>
          <a:prstGeom prst="rect">
            <a:avLst/>
          </a:prstGeom>
        </p:spPr>
      </p:pic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105767" y="4660489"/>
            <a:ext cx="3469317" cy="1409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Develop Supportive Plan</a:t>
            </a:r>
          </a:p>
        </p:txBody>
      </p:sp>
      <p:pic>
        <p:nvPicPr>
          <p:cNvPr id="19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20386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812" y="5156763"/>
            <a:ext cx="417154" cy="41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21382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7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" b="3634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8CC151D-3E87-49F8-947C-F3CD2D5C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324" y="244849"/>
            <a:ext cx="4562856" cy="603031"/>
          </a:xfrm>
        </p:spPr>
        <p:txBody>
          <a:bodyPr/>
          <a:lstStyle/>
          <a:p>
            <a:r>
              <a:rPr lang="en-US" b="1" dirty="0">
                <a:ln w="0">
                  <a:solidFill>
                    <a:srgbClr val="2A83A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Challenges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5448" y="1755001"/>
            <a:ext cx="800219" cy="3347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JDTRC</a:t>
            </a:r>
          </a:p>
        </p:txBody>
      </p:sp>
      <p:sp>
        <p:nvSpPr>
          <p:cNvPr id="9" name="Oval 8"/>
          <p:cNvSpPr/>
          <p:nvPr/>
        </p:nvSpPr>
        <p:spPr>
          <a:xfrm>
            <a:off x="5826199" y="1249261"/>
            <a:ext cx="1664208" cy="1655064"/>
          </a:xfrm>
          <a:prstGeom prst="ellipse">
            <a:avLst/>
          </a:prstGeom>
          <a:solidFill>
            <a:srgbClr val="1571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Perpetua" panose="02020502060401020303" pitchFamily="18" charset="0"/>
              </a:rPr>
              <a:t>COVID</a:t>
            </a:r>
          </a:p>
        </p:txBody>
      </p:sp>
      <p:sp>
        <p:nvSpPr>
          <p:cNvPr id="11" name="Oval 10"/>
          <p:cNvSpPr/>
          <p:nvPr/>
        </p:nvSpPr>
        <p:spPr>
          <a:xfrm>
            <a:off x="9864017" y="1154309"/>
            <a:ext cx="1664208" cy="1655064"/>
          </a:xfrm>
          <a:prstGeom prst="ellipse">
            <a:avLst/>
          </a:prstGeom>
          <a:solidFill>
            <a:srgbClr val="14708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Perpetua" panose="02020502060401020303" pitchFamily="18" charset="0"/>
              </a:rPr>
              <a:t>Grant Conditions</a:t>
            </a:r>
          </a:p>
        </p:txBody>
      </p:sp>
      <p:sp>
        <p:nvSpPr>
          <p:cNvPr id="13" name="Oval 12"/>
          <p:cNvSpPr/>
          <p:nvPr/>
        </p:nvSpPr>
        <p:spPr>
          <a:xfrm>
            <a:off x="7844687" y="1764382"/>
            <a:ext cx="1664208" cy="1655064"/>
          </a:xfrm>
          <a:prstGeom prst="ellipse">
            <a:avLst/>
          </a:prstGeom>
          <a:solidFill>
            <a:srgbClr val="1571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-100" dirty="0">
                <a:latin typeface="Perpetua" panose="02020502060401020303" pitchFamily="18" charset="0"/>
              </a:rPr>
              <a:t>Construction</a:t>
            </a:r>
          </a:p>
        </p:txBody>
      </p:sp>
      <p:sp>
        <p:nvSpPr>
          <p:cNvPr id="15" name="Oval 14"/>
          <p:cNvSpPr/>
          <p:nvPr/>
        </p:nvSpPr>
        <p:spPr>
          <a:xfrm>
            <a:off x="6343731" y="3388222"/>
            <a:ext cx="1664208" cy="1655064"/>
          </a:xfrm>
          <a:prstGeom prst="ellipse">
            <a:avLst/>
          </a:prstGeom>
          <a:solidFill>
            <a:srgbClr val="20758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Perpetua" panose="02020502060401020303" pitchFamily="18" charset="0"/>
              </a:rPr>
              <a:t>Clinician Hiring Shortage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59399" y="0"/>
            <a:ext cx="0" cy="24419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1193" y="4416014"/>
            <a:ext cx="0" cy="24419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508895" y="3388222"/>
            <a:ext cx="1664208" cy="1655064"/>
          </a:xfrm>
          <a:prstGeom prst="ellipse">
            <a:avLst/>
          </a:prstGeom>
          <a:solidFill>
            <a:srgbClr val="1571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Perpetua" panose="02020502060401020303" pitchFamily="18" charset="0"/>
              </a:rPr>
              <a:t>Existing Space</a:t>
            </a:r>
          </a:p>
        </p:txBody>
      </p:sp>
      <p:sp>
        <p:nvSpPr>
          <p:cNvPr id="23" name="object 18" descr="Beige rectangle">
            <a:extLst>
              <a:ext uri="{FF2B5EF4-FFF2-40B4-BE49-F238E27FC236}">
                <a16:creationId xmlns:a16="http://schemas.microsoft.com/office/drawing/2014/main" id="{2D844B0B-BA7B-4E53-BCA1-628F65C6A4CA}"/>
              </a:ext>
            </a:extLst>
          </p:cNvPr>
          <p:cNvSpPr/>
          <p:nvPr/>
        </p:nvSpPr>
        <p:spPr>
          <a:xfrm flipV="1">
            <a:off x="7419548" y="742497"/>
            <a:ext cx="2393624" cy="63838"/>
          </a:xfrm>
          <a:custGeom>
            <a:avLst/>
            <a:gdLst/>
            <a:ahLst/>
            <a:cxnLst/>
            <a:rect l="l" t="t" r="r" b="b"/>
            <a:pathLst>
              <a:path w="3218815">
                <a:moveTo>
                  <a:pt x="0" y="0"/>
                </a:moveTo>
                <a:lnTo>
                  <a:pt x="3218395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096335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>
            <a:extLst>
              <a:ext uri="{FF2B5EF4-FFF2-40B4-BE49-F238E27FC236}">
                <a16:creationId xmlns:a16="http://schemas.microsoft.com/office/drawing/2014/main" id="{7D87B918-371C-4B31-9C7A-1D9A08C8A3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49"/>
          <a:stretch/>
        </p:blipFill>
        <p:spPr>
          <a:xfrm>
            <a:off x="1200" y="0"/>
            <a:ext cx="12190800" cy="6852920"/>
          </a:xfrm>
          <a:prstGeom prst="rect">
            <a:avLst/>
          </a:prstGeom>
        </p:spPr>
      </p:pic>
      <p:sp>
        <p:nvSpPr>
          <p:cNvPr id="5" name="object 3" descr="Blue rectangle">
            <a:extLst>
              <a:ext uri="{FF2B5EF4-FFF2-40B4-BE49-F238E27FC236}">
                <a16:creationId xmlns:a16="http://schemas.microsoft.com/office/drawing/2014/main" id="{3544D2CA-9A07-47BD-B1E4-88366F5FCD45}"/>
              </a:ext>
            </a:extLst>
          </p:cNvPr>
          <p:cNvSpPr/>
          <p:nvPr/>
        </p:nvSpPr>
        <p:spPr>
          <a:xfrm>
            <a:off x="1200" y="0"/>
            <a:ext cx="121908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69999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7" name="object 3" descr="Beige rectangle">
            <a:extLst>
              <a:ext uri="{FF2B5EF4-FFF2-40B4-BE49-F238E27FC236}">
                <a16:creationId xmlns:a16="http://schemas.microsoft.com/office/drawing/2014/main" id="{C6CF32E2-A869-4259-A659-5EEE6BDA3B59}"/>
              </a:ext>
            </a:extLst>
          </p:cNvPr>
          <p:cNvSpPr/>
          <p:nvPr/>
        </p:nvSpPr>
        <p:spPr>
          <a:xfrm>
            <a:off x="579775" y="320040"/>
            <a:ext cx="4051368" cy="6217920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endParaRPr lang="en-US" dirty="0">
              <a:solidFill>
                <a:prstClr val="black"/>
              </a:solidFill>
              <a:latin typeface="Arial "/>
            </a:endParaRPr>
          </a:p>
        </p:txBody>
      </p:sp>
      <p:sp>
        <p:nvSpPr>
          <p:cNvPr id="8" name="object 6" descr="Blue rectangle">
            <a:extLst>
              <a:ext uri="{FF2B5EF4-FFF2-40B4-BE49-F238E27FC236}">
                <a16:creationId xmlns:a16="http://schemas.microsoft.com/office/drawing/2014/main" id="{882E2F92-EB16-4B55-B49A-3C6AB7B2BF30}"/>
              </a:ext>
            </a:extLst>
          </p:cNvPr>
          <p:cNvSpPr/>
          <p:nvPr/>
        </p:nvSpPr>
        <p:spPr>
          <a:xfrm>
            <a:off x="911225" y="731520"/>
            <a:ext cx="4433615" cy="53949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rgbClr val="494B4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endParaRPr lang="en-US" dirty="0">
              <a:solidFill>
                <a:prstClr val="black"/>
              </a:solidFill>
              <a:latin typeface="Arial 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02303BC-9A39-470F-8733-A268BC16B299}"/>
              </a:ext>
            </a:extLst>
          </p:cNvPr>
          <p:cNvSpPr txBox="1">
            <a:spLocks/>
          </p:cNvSpPr>
          <p:nvPr/>
        </p:nvSpPr>
        <p:spPr>
          <a:xfrm>
            <a:off x="1057438" y="1035139"/>
            <a:ext cx="4770591" cy="872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 dirty="0"/>
            </a:br>
            <a:r>
              <a:rPr lang="en-US" sz="2800" dirty="0"/>
              <a:t>What's next for the JDTRC? Expansion?</a:t>
            </a:r>
            <a:br>
              <a:rPr lang="en-US" sz="2400" dirty="0"/>
            </a:br>
            <a:br>
              <a:rPr lang="en-US" sz="2400" dirty="0"/>
            </a:b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anose="0207040306080B030204" pitchFamily="18" charset="0"/>
            </a:endParaRPr>
          </a:p>
        </p:txBody>
      </p:sp>
      <p:sp>
        <p:nvSpPr>
          <p:cNvPr id="11" name="object 27" descr="Beige rectangle">
            <a:extLst>
              <a:ext uri="{FF2B5EF4-FFF2-40B4-BE49-F238E27FC236}">
                <a16:creationId xmlns:a16="http://schemas.microsoft.com/office/drawing/2014/main" id="{C5B67D68-F2A3-48A2-B2A0-C9DF8BA55D80}"/>
              </a:ext>
            </a:extLst>
          </p:cNvPr>
          <p:cNvSpPr/>
          <p:nvPr/>
        </p:nvSpPr>
        <p:spPr>
          <a:xfrm flipV="1">
            <a:off x="1057438" y="1912376"/>
            <a:ext cx="4152280" cy="97603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0883" y="0"/>
                </a:lnTo>
              </a:path>
            </a:pathLst>
          </a:custGeom>
          <a:ln w="54863">
            <a:solidFill>
              <a:srgbClr val="14708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5454" y="2297430"/>
            <a:ext cx="38242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</a:rPr>
              <a:t>Outcome of Growth Requests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5454" y="3494633"/>
            <a:ext cx="397573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</a:rPr>
              <a:t>On-going County Level JDTRC Work Group to discuss expansion  with current or future resources . </a:t>
            </a:r>
          </a:p>
          <a:p>
            <a:endParaRPr lang="en-US" sz="1700" b="1" dirty="0">
              <a:solidFill>
                <a:schemeClr val="bg1"/>
              </a:solidFill>
            </a:endParaRPr>
          </a:p>
          <a:p>
            <a:r>
              <a:rPr lang="en-US" sz="1700" b="1" dirty="0">
                <a:solidFill>
                  <a:schemeClr val="bg1"/>
                </a:solidFill>
              </a:rPr>
              <a:t>How JDTRC expansion could support The Mays Consent Decree/ Jail population reduction plan. </a:t>
            </a:r>
          </a:p>
        </p:txBody>
      </p:sp>
      <p:pic>
        <p:nvPicPr>
          <p:cNvPr id="12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5956" y="2306007"/>
            <a:ext cx="417513" cy="417512"/>
          </a:xfrm>
          <a:prstGeom prst="rect">
            <a:avLst/>
          </a:prstGeom>
        </p:spPr>
      </p:pic>
      <p:pic>
        <p:nvPicPr>
          <p:cNvPr id="13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7438" y="3489553"/>
            <a:ext cx="417513" cy="4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5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7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" b="3634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8CC151D-3E87-49F8-947C-F3CD2D5C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997" y="1367811"/>
            <a:ext cx="4724550" cy="519193"/>
          </a:xfrm>
        </p:spPr>
        <p:txBody>
          <a:bodyPr/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5448" y="1755001"/>
            <a:ext cx="800219" cy="3347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JDTRC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59399" y="0"/>
            <a:ext cx="0" cy="2441986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1193" y="4416014"/>
            <a:ext cx="0" cy="2441986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20979" y="1987472"/>
            <a:ext cx="31360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estyle Script" panose="030804020302050B0404" pitchFamily="66" charset="0"/>
              </a:rPr>
              <a:t>Nina Acosta</a:t>
            </a:r>
          </a:p>
          <a:p>
            <a:r>
              <a:rPr lang="en-US" sz="2400" dirty="0">
                <a:latin typeface="Freestyle Script" panose="030804020302050B0404" pitchFamily="66" charset="0"/>
              </a:rPr>
              <a:t>Human Services Division Manager B</a:t>
            </a:r>
          </a:p>
          <a:p>
            <a:r>
              <a:rPr lang="en-US" sz="2400" dirty="0">
                <a:latin typeface="Freestyle Script" panose="030804020302050B0404" pitchFamily="66" charset="0"/>
              </a:rPr>
              <a:t>916-938-1613</a:t>
            </a:r>
          </a:p>
          <a:p>
            <a:endParaRPr lang="en-US" sz="2400" dirty="0">
              <a:latin typeface="Freestyle Script" panose="030804020302050B04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7014" y="1987472"/>
            <a:ext cx="290561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estyle Script" panose="030804020302050B0404" pitchFamily="66" charset="0"/>
              </a:rPr>
              <a:t>LeeAnn McCluskey</a:t>
            </a:r>
          </a:p>
          <a:p>
            <a:r>
              <a:rPr lang="en-US" sz="2400" dirty="0">
                <a:latin typeface="Freestyle Script" panose="030804020302050B0404" pitchFamily="66" charset="0"/>
              </a:rPr>
              <a:t>Chief Deputy</a:t>
            </a:r>
          </a:p>
          <a:p>
            <a:r>
              <a:rPr lang="en-US" sz="1600" dirty="0"/>
              <a:t>916-875-0018</a:t>
            </a:r>
          </a:p>
          <a:p>
            <a:pPr lvl="0"/>
            <a:r>
              <a:rPr lang="en-US" sz="3600" dirty="0">
                <a:solidFill>
                  <a:prstClr val="black"/>
                </a:solidFill>
                <a:latin typeface="Freestyle Script" panose="030804020302050B0404" pitchFamily="66" charset="0"/>
              </a:rPr>
              <a:t>Joe Cress</a:t>
            </a:r>
          </a:p>
          <a:p>
            <a:pPr lvl="0"/>
            <a:r>
              <a:rPr lang="en-US" sz="2400" dirty="0">
                <a:solidFill>
                  <a:prstClr val="black"/>
                </a:solidFill>
                <a:latin typeface="Freestyle Script" panose="030804020302050B0404" pitchFamily="66" charset="0"/>
              </a:rPr>
              <a:t>Chief Assistant Public Defender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916-874-6411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3A23D9-DD4F-ED41-BF58-BBB217D3485F}"/>
              </a:ext>
            </a:extLst>
          </p:cNvPr>
          <p:cNvSpPr txBox="1">
            <a:spLocks/>
          </p:cNvSpPr>
          <p:nvPr/>
        </p:nvSpPr>
        <p:spPr>
          <a:xfrm>
            <a:off x="5615947" y="5536276"/>
            <a:ext cx="6423374" cy="1084627"/>
          </a:xfrm>
          <a:prstGeom prst="rect">
            <a:avLst/>
          </a:prstGeom>
        </p:spPr>
        <p:txBody>
          <a:bodyPr vert="horz" lIns="91440" tIns="0" rIns="91440" bIns="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algn="ctr">
              <a:defRPr/>
            </a:pPr>
            <a:r>
              <a:rPr lang="en-US" sz="5300" spc="-100" dirty="0">
                <a:solidFill>
                  <a:schemeClr val="tx1"/>
                </a:solidFill>
                <a:cs typeface="Calibri" panose="020F050202020403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04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470070FC-19D0-4354-9BC9-608A5DC44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4663"/>
            <a:ext cx="12192000" cy="8128000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C9C2C56A-C4D4-4578-84E9-27FD62603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EF5FE-6C45-4BF6-9676-571742C3CDD7}"/>
              </a:ext>
            </a:extLst>
          </p:cNvPr>
          <p:cNvSpPr txBox="1"/>
          <p:nvPr/>
        </p:nvSpPr>
        <p:spPr>
          <a:xfrm>
            <a:off x="180506" y="289051"/>
            <a:ext cx="3805577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alifornia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ealth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F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inancing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F</a:t>
            </a:r>
            <a:r>
              <a:rPr lang="en-US" sz="3200" b="1" dirty="0"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itness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uthority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Community Service Infrastructure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F2D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fornian FB" panose="0207040306080B030204" pitchFamily="18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4D15AA-4B45-41B5-A81C-97FCBF019951}"/>
              </a:ext>
            </a:extLst>
          </p:cNvPr>
          <p:cNvSpPr/>
          <p:nvPr/>
        </p:nvSpPr>
        <p:spPr>
          <a:xfrm>
            <a:off x="167493" y="4060556"/>
            <a:ext cx="3784398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>
                <a:solidFill>
                  <a:srgbClr val="1A4452"/>
                </a:solidFill>
                <a:latin typeface="Californian FB" panose="0207040306080B030204" pitchFamily="18" charset="0"/>
                <a:cs typeface="Segoe UI" panose="020B0502040204020203" pitchFamily="34" charset="0"/>
              </a:rPr>
              <a:t>Applied for grant: 12/2019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1A4452"/>
                </a:solidFill>
                <a:latin typeface="Californian FB" panose="0207040306080B030204" pitchFamily="18" charset="0"/>
                <a:cs typeface="Segoe UI" panose="020B0502040204020203" pitchFamily="34" charset="0"/>
              </a:rPr>
              <a:t>Awarded granted: 3/2020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41C7FC4-FEFA-4A96-9749-9068C686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15474" y="767255"/>
            <a:ext cx="3961053" cy="5328745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157183"/>
              </a:gs>
              <a:gs pos="38000">
                <a:schemeClr val="bg1">
                  <a:lumMod val="65000"/>
                </a:schemeClr>
              </a:gs>
              <a:gs pos="68000">
                <a:srgbClr val="2A83A2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12700" cap="flat">
            <a:noFill/>
            <a:prstDash val="solid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704BA3-593E-4519-9139-4E1D86366677}"/>
              </a:ext>
            </a:extLst>
          </p:cNvPr>
          <p:cNvSpPr txBox="1"/>
          <p:nvPr/>
        </p:nvSpPr>
        <p:spPr>
          <a:xfrm>
            <a:off x="4280384" y="1214250"/>
            <a:ext cx="362101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PROJECT BUDGET: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94AEDC0-6B1D-4A3D-860D-83756CC38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21222" y="767255"/>
            <a:ext cx="3047138" cy="2598827"/>
            <a:chOff x="8437180" y="2293066"/>
            <a:chExt cx="3047138" cy="2091977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6650A66-75C3-4933-AFC0-6AB58DFE89D9}"/>
                </a:ext>
              </a:extLst>
            </p:cNvPr>
            <p:cNvSpPr txBox="1"/>
            <p:nvPr/>
          </p:nvSpPr>
          <p:spPr>
            <a:xfrm>
              <a:off x="8437180" y="2293066"/>
              <a:ext cx="3047138" cy="11148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rgbClr val="113E47"/>
                  </a:solidFill>
                  <a:latin typeface="Californian FB" panose="0207040306080B030204" pitchFamily="18" charset="0"/>
                  <a:cs typeface="Segoe UI" panose="020B0502040204020203" pitchFamily="34" charset="0"/>
                </a:rPr>
                <a:t>COUNTY COSTS ARE SPLIT BETWEEN PROBATION AND BEHAVIORAL HEALTH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113E47"/>
                  </a:solidFill>
                  <a:uLnTx/>
                  <a:uFillTx/>
                  <a:latin typeface="Californian FB" panose="0207040306080B030204" pitchFamily="18" charset="0"/>
                  <a:cs typeface="Segoe UI" panose="020B0502040204020203" pitchFamily="34" charset="0"/>
                </a:rPr>
                <a:t>SERVICES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13E47"/>
                </a:solidFill>
                <a:uLnTx/>
                <a:uFillTx/>
                <a:latin typeface="Californian FB" panose="0207040306080B030204" pitchFamily="18" charset="0"/>
                <a:cs typeface="Segoe UI" panose="020B0502040204020203" pitchFamily="34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BACDD99-66AF-423B-B714-10B1BD09EBE4}"/>
                </a:ext>
              </a:extLst>
            </p:cNvPr>
            <p:cNvSpPr txBox="1"/>
            <p:nvPr/>
          </p:nvSpPr>
          <p:spPr>
            <a:xfrm>
              <a:off x="8484444" y="3331338"/>
              <a:ext cx="2999874" cy="6689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113E47"/>
                  </a:solidFill>
                  <a:uLnTx/>
                  <a:uFillTx/>
                  <a:latin typeface="Californian FB" panose="0207040306080B030204" pitchFamily="18" charset="0"/>
                  <a:cs typeface="Segoe UI" panose="020B0502040204020203" pitchFamily="34" charset="0"/>
                </a:rPr>
                <a:t>OTHER ADDITIONAL COUNTY SERVICES ARE PROVIDED IN-KIND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81FF210-334C-43FA-80C2-0E1E9F3F51C4}"/>
                </a:ext>
              </a:extLst>
            </p:cNvPr>
            <p:cNvCxnSpPr>
              <a:cxnSpLocks/>
            </p:cNvCxnSpPr>
            <p:nvPr/>
          </p:nvCxnSpPr>
          <p:spPr>
            <a:xfrm>
              <a:off x="8462691" y="4385043"/>
              <a:ext cx="29961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itle 67" hidden="1">
            <a:extLst>
              <a:ext uri="{FF2B5EF4-FFF2-40B4-BE49-F238E27FC236}">
                <a16:creationId xmlns:a16="http://schemas.microsoft.com/office/drawing/2014/main" id="{3D46526D-118F-4F6F-BAE0-066F422E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3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67E4A54-8A0F-43A0-AA7D-F508F05BB2EF}"/>
              </a:ext>
            </a:extLst>
          </p:cNvPr>
          <p:cNvSpPr/>
          <p:nvPr/>
        </p:nvSpPr>
        <p:spPr>
          <a:xfrm>
            <a:off x="4507434" y="1797755"/>
            <a:ext cx="248829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Renovation Costs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$1,451,258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7E16F25-9A73-4F49-8593-4DDEE2A8AB5D}"/>
              </a:ext>
            </a:extLst>
          </p:cNvPr>
          <p:cNvSpPr/>
          <p:nvPr/>
        </p:nvSpPr>
        <p:spPr>
          <a:xfrm>
            <a:off x="4507433" y="2749676"/>
            <a:ext cx="3246277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cs typeface="Segoe UI" panose="020B0502040204020203" pitchFamily="34" charset="0"/>
              </a:rPr>
              <a:t>Furnishing &amp; </a:t>
            </a:r>
            <a:r>
              <a:rPr lang="en-US" sz="2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Segoe UI" panose="020B0502040204020203" pitchFamily="34" charset="0"/>
              </a:rPr>
              <a:t>Training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cs typeface="Segoe UI" panose="020B0502040204020203" pitchFamily="34" charset="0"/>
              </a:rPr>
              <a:t> Costs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cs typeface="Segoe UI" panose="020B0502040204020203" pitchFamily="34" charset="0"/>
              </a:rPr>
              <a:t>$239,285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ECCF3F-B2FA-4F0A-96EE-B54207D66547}"/>
              </a:ext>
            </a:extLst>
          </p:cNvPr>
          <p:cNvSpPr txBox="1"/>
          <p:nvPr/>
        </p:nvSpPr>
        <p:spPr>
          <a:xfrm>
            <a:off x="4508039" y="3879778"/>
            <a:ext cx="3047138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COVERED COSTS INCLUDE: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Property Acquisition &amp; Renovation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Furniture &amp; Equipment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cs typeface="Segoe UI" panose="020B0502040204020203" pitchFamily="34" charset="0"/>
              </a:rPr>
              <a:t>Some Start-up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cs typeface="Segoe UI" panose="020B0502040204020203" pitchFamily="34" charset="0"/>
              </a:rPr>
              <a:t> Costs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A736583C-540E-4D97-A47B-2B674589F4A3}"/>
              </a:ext>
            </a:extLst>
          </p:cNvPr>
          <p:cNvSpPr txBox="1">
            <a:spLocks/>
          </p:cNvSpPr>
          <p:nvPr/>
        </p:nvSpPr>
        <p:spPr>
          <a:xfrm>
            <a:off x="8468486" y="3355489"/>
            <a:ext cx="3068796" cy="2739618"/>
          </a:xfrm>
          <a:prstGeom prst="rect">
            <a:avLst/>
          </a:prstGeom>
          <a:gradFill>
            <a:gsLst>
              <a:gs pos="0">
                <a:srgbClr val="157183"/>
              </a:gs>
              <a:gs pos="38000">
                <a:schemeClr val="bg1">
                  <a:lumMod val="65000"/>
                </a:schemeClr>
              </a:gs>
              <a:gs pos="68000">
                <a:srgbClr val="2A83A2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12700" cap="flat">
            <a:noFill/>
            <a:prstDash val="solid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TARGET </a:t>
            </a:r>
            <a:r>
              <a:rPr lang="en-US" sz="3200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POPULATION</a:t>
            </a:r>
            <a:endParaRPr lang="en-US" sz="4800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en-US" sz="2400" dirty="0">
              <a:solidFill>
                <a:prstClr val="white"/>
              </a:solidFill>
              <a:latin typeface="Garamond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dirty="0">
                <a:solidFill>
                  <a:prstClr val="white"/>
                </a:solidFill>
                <a:latin typeface="Garamond"/>
              </a:rPr>
              <a:t>Misdemeanor Mental Health Diversion Clients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343307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7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5" r="27845"/>
          <a:stretch>
            <a:fillRect/>
          </a:stretch>
        </p:blipFill>
        <p:spPr>
          <a:xfrm>
            <a:off x="979570" y="0"/>
            <a:ext cx="5291452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8CC151D-3E87-49F8-947C-F3CD2D5C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691" y="244849"/>
            <a:ext cx="4562856" cy="603031"/>
          </a:xfrm>
        </p:spPr>
        <p:txBody>
          <a:bodyPr/>
          <a:lstStyle/>
          <a:p>
            <a:r>
              <a:rPr lang="en-US" b="1" dirty="0">
                <a:ln w="0">
                  <a:solidFill>
                    <a:srgbClr val="2A83A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“ONE STOP SHOP”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5448" y="1755001"/>
            <a:ext cx="800219" cy="3347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JDTRC</a:t>
            </a:r>
          </a:p>
        </p:txBody>
      </p:sp>
      <p:sp>
        <p:nvSpPr>
          <p:cNvPr id="9" name="Oval 8"/>
          <p:cNvSpPr/>
          <p:nvPr/>
        </p:nvSpPr>
        <p:spPr>
          <a:xfrm>
            <a:off x="5826199" y="1249261"/>
            <a:ext cx="1664208" cy="1655064"/>
          </a:xfrm>
          <a:prstGeom prst="ellipse">
            <a:avLst/>
          </a:prstGeom>
          <a:solidFill>
            <a:srgbClr val="1571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50102" y="1573508"/>
            <a:ext cx="1592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Mental Health Assessments</a:t>
            </a:r>
          </a:p>
        </p:txBody>
      </p:sp>
      <p:sp>
        <p:nvSpPr>
          <p:cNvPr id="11" name="Oval 10"/>
          <p:cNvSpPr/>
          <p:nvPr/>
        </p:nvSpPr>
        <p:spPr>
          <a:xfrm>
            <a:off x="9864017" y="1154309"/>
            <a:ext cx="1664208" cy="1791548"/>
          </a:xfrm>
          <a:prstGeom prst="ellipse">
            <a:avLst/>
          </a:prstGeom>
          <a:solidFill>
            <a:srgbClr val="14708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972772" y="1607962"/>
            <a:ext cx="1508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Perpetua" panose="02020502060401020303" pitchFamily="18" charset="0"/>
              </a:rPr>
              <a:t>MediCal</a:t>
            </a:r>
            <a:endParaRPr lang="en-US" sz="2000" b="1" dirty="0">
              <a:solidFill>
                <a:schemeClr val="bg1"/>
              </a:solidFill>
              <a:latin typeface="Perpetua" panose="02020502060401020303" pitchFamily="18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&amp; </a:t>
            </a:r>
            <a:r>
              <a:rPr lang="en-US" sz="2000" b="1" dirty="0" err="1">
                <a:solidFill>
                  <a:schemeClr val="bg1"/>
                </a:solidFill>
                <a:latin typeface="Perpetua" panose="02020502060401020303" pitchFamily="18" charset="0"/>
              </a:rPr>
              <a:t>CalFresh</a:t>
            </a:r>
            <a:endParaRPr lang="en-US" sz="2000" b="1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44687" y="1764382"/>
            <a:ext cx="1664208" cy="1655064"/>
          </a:xfrm>
          <a:prstGeom prst="ellipse">
            <a:avLst/>
          </a:prstGeom>
          <a:solidFill>
            <a:srgbClr val="1571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44687" y="2237971"/>
            <a:ext cx="1664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SUDs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Assessments</a:t>
            </a:r>
          </a:p>
        </p:txBody>
      </p:sp>
      <p:sp>
        <p:nvSpPr>
          <p:cNvPr id="15" name="Oval 14"/>
          <p:cNvSpPr/>
          <p:nvPr/>
        </p:nvSpPr>
        <p:spPr>
          <a:xfrm>
            <a:off x="6024593" y="3388222"/>
            <a:ext cx="1664208" cy="1655064"/>
          </a:xfrm>
          <a:prstGeom prst="ellipse">
            <a:avLst/>
          </a:prstGeom>
          <a:solidFill>
            <a:srgbClr val="20758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18866" y="3861811"/>
            <a:ext cx="1067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Food &amp; Drink</a:t>
            </a:r>
          </a:p>
        </p:txBody>
      </p:sp>
      <p:sp>
        <p:nvSpPr>
          <p:cNvPr id="17" name="Oval 16"/>
          <p:cNvSpPr/>
          <p:nvPr/>
        </p:nvSpPr>
        <p:spPr>
          <a:xfrm>
            <a:off x="9863748" y="3405678"/>
            <a:ext cx="1664208" cy="1655064"/>
          </a:xfrm>
          <a:prstGeom prst="ellipse">
            <a:avLst/>
          </a:prstGeom>
          <a:solidFill>
            <a:srgbClr val="1571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890669" y="3858247"/>
            <a:ext cx="161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Legal Help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59399" y="0"/>
            <a:ext cx="0" cy="24419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1193" y="4416014"/>
            <a:ext cx="0" cy="24419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928769" y="4117596"/>
            <a:ext cx="1664208" cy="1655064"/>
          </a:xfrm>
          <a:prstGeom prst="ellipse">
            <a:avLst/>
          </a:prstGeom>
          <a:solidFill>
            <a:srgbClr val="1571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157079" y="4745073"/>
            <a:ext cx="1207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Clothing</a:t>
            </a:r>
          </a:p>
        </p:txBody>
      </p:sp>
      <p:sp>
        <p:nvSpPr>
          <p:cNvPr id="23" name="object 18" descr="Beige rectangle">
            <a:extLst>
              <a:ext uri="{FF2B5EF4-FFF2-40B4-BE49-F238E27FC236}">
                <a16:creationId xmlns:a16="http://schemas.microsoft.com/office/drawing/2014/main" id="{2D844B0B-BA7B-4E53-BCA1-628F65C6A4CA}"/>
              </a:ext>
            </a:extLst>
          </p:cNvPr>
          <p:cNvSpPr/>
          <p:nvPr/>
        </p:nvSpPr>
        <p:spPr>
          <a:xfrm flipV="1">
            <a:off x="7003914" y="742497"/>
            <a:ext cx="4221805" cy="72808"/>
          </a:xfrm>
          <a:custGeom>
            <a:avLst/>
            <a:gdLst/>
            <a:ahLst/>
            <a:cxnLst/>
            <a:rect l="l" t="t" r="r" b="b"/>
            <a:pathLst>
              <a:path w="3218815">
                <a:moveTo>
                  <a:pt x="0" y="0"/>
                </a:moveTo>
                <a:lnTo>
                  <a:pt x="3218395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853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Sacramento County Probation Department</a:t>
            </a:r>
            <a:br>
              <a:rPr lang="en-US" dirty="0"/>
            </a:b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5369666" y="1447800"/>
            <a:ext cx="5190066" cy="4572000"/>
          </a:xfrm>
        </p:spPr>
        <p:txBody>
          <a:bodyPr>
            <a:noAutofit/>
          </a:bodyPr>
          <a:lstStyle/>
          <a:p>
            <a:r>
              <a:rPr lang="en-US" sz="2000" dirty="0"/>
              <a:t>Applied and received Infrastructure grant money to build JDTRC</a:t>
            </a:r>
          </a:p>
          <a:p>
            <a:r>
              <a:rPr lang="en-US" sz="2000" dirty="0"/>
              <a:t>Fiscal Team oversees spending as outlined in the MOU</a:t>
            </a:r>
          </a:p>
          <a:p>
            <a:r>
              <a:rPr lang="en-US" sz="2000" dirty="0"/>
              <a:t>Data requirements back to CHFFA</a:t>
            </a:r>
          </a:p>
          <a:p>
            <a:r>
              <a:rPr lang="en-US" sz="2000" dirty="0"/>
              <a:t>Created a web based report, accessible by all partners. </a:t>
            </a:r>
          </a:p>
          <a:p>
            <a:r>
              <a:rPr lang="en-US" sz="2000" dirty="0"/>
              <a:t>Day to day operational over sight, DGS (county maintenance) and Security needs</a:t>
            </a:r>
          </a:p>
          <a:p>
            <a:endParaRPr lang="en-US" sz="2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8" y="3063240"/>
            <a:ext cx="4015852" cy="26746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74296693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5">
                <a:lumMod val="75000"/>
              </a:schemeClr>
            </a:gs>
            <a:gs pos="0">
              <a:schemeClr val="accent1">
                <a:lumMod val="60000"/>
                <a:lumOff val="4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5472794" y="180975"/>
            <a:ext cx="5852432" cy="1390413"/>
          </a:xfrm>
        </p:spPr>
        <p:txBody>
          <a:bodyPr/>
          <a:lstStyle/>
          <a:p>
            <a:r>
              <a:rPr lang="en-US" sz="4000" dirty="0"/>
              <a:t>Dept. Of Behavioral Health Services</a:t>
            </a:r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>
          <a:xfrm>
            <a:off x="5920468" y="1695450"/>
            <a:ext cx="6090557" cy="4981575"/>
          </a:xfrm>
        </p:spPr>
        <p:txBody>
          <a:bodyPr>
            <a:normAutofit/>
          </a:bodyPr>
          <a:lstStyle/>
          <a:p>
            <a:r>
              <a:rPr lang="en-US" sz="1600" dirty="0"/>
              <a:t>On Site MH clinicians to meet with clients to conduct in person assessments.</a:t>
            </a:r>
          </a:p>
          <a:p>
            <a:endParaRPr lang="en-US" sz="1600" dirty="0"/>
          </a:p>
          <a:p>
            <a:r>
              <a:rPr lang="en-US" sz="1600" dirty="0"/>
              <a:t>In person and or Zoom therapeutic classes for clients enrolled at The JDTRC</a:t>
            </a:r>
          </a:p>
          <a:p>
            <a:endParaRPr lang="en-US" sz="1600" dirty="0"/>
          </a:p>
          <a:p>
            <a:r>
              <a:rPr lang="en-US" sz="1600" dirty="0"/>
              <a:t> Mental Health / SUD Assessments, direct referral to Sacramento County Access Team for Mental Health and or Substance Use linkage</a:t>
            </a:r>
          </a:p>
          <a:p>
            <a:endParaRPr lang="en-US" sz="16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r="73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763343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470070FC-19D0-4354-9BC9-608A5DC44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3"/>
          <a:stretch/>
        </p:blipFill>
        <p:spPr>
          <a:xfrm>
            <a:off x="914554" y="1"/>
            <a:ext cx="11277446" cy="6853136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C9C2C56A-C4D4-4578-84E9-27FD62603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itle 67" hidden="1">
            <a:extLst>
              <a:ext uri="{FF2B5EF4-FFF2-40B4-BE49-F238E27FC236}">
                <a16:creationId xmlns:a16="http://schemas.microsoft.com/office/drawing/2014/main" id="{3D46526D-118F-4F6F-BAE0-066F422E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3</a:t>
            </a:r>
          </a:p>
        </p:txBody>
      </p:sp>
      <p:sp>
        <p:nvSpPr>
          <p:cNvPr id="18" name="object 3" descr="Beige rectangle">
            <a:extLst>
              <a:ext uri="{FF2B5EF4-FFF2-40B4-BE49-F238E27FC236}">
                <a16:creationId xmlns:a16="http://schemas.microsoft.com/office/drawing/2014/main" id="{C6CF32E2-A869-4259-A659-5EEE6BDA3B59}"/>
              </a:ext>
            </a:extLst>
          </p:cNvPr>
          <p:cNvSpPr/>
          <p:nvPr/>
        </p:nvSpPr>
        <p:spPr>
          <a:xfrm>
            <a:off x="263626" y="378406"/>
            <a:ext cx="4051368" cy="6217920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endParaRPr lang="en-US" dirty="0">
              <a:solidFill>
                <a:prstClr val="black"/>
              </a:solidFill>
              <a:latin typeface="Arial "/>
            </a:endParaRPr>
          </a:p>
        </p:txBody>
      </p:sp>
      <p:sp>
        <p:nvSpPr>
          <p:cNvPr id="19" name="object 6" descr="Blue rectangle">
            <a:extLst>
              <a:ext uri="{FF2B5EF4-FFF2-40B4-BE49-F238E27FC236}">
                <a16:creationId xmlns:a16="http://schemas.microsoft.com/office/drawing/2014/main" id="{882E2F92-EB16-4B55-B49A-3C6AB7B2BF30}"/>
              </a:ext>
            </a:extLst>
          </p:cNvPr>
          <p:cNvSpPr/>
          <p:nvPr/>
        </p:nvSpPr>
        <p:spPr>
          <a:xfrm>
            <a:off x="595076" y="789886"/>
            <a:ext cx="4433615" cy="53949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rgbClr val="494B4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endParaRPr lang="en-US" dirty="0">
              <a:solidFill>
                <a:prstClr val="black"/>
              </a:solidFill>
              <a:latin typeface="Arial 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302303BC-9A39-470F-8733-A268BC16B299}"/>
              </a:ext>
            </a:extLst>
          </p:cNvPr>
          <p:cNvSpPr txBox="1">
            <a:spLocks/>
          </p:cNvSpPr>
          <p:nvPr/>
        </p:nvSpPr>
        <p:spPr>
          <a:xfrm>
            <a:off x="659927" y="825189"/>
            <a:ext cx="4770591" cy="646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Mental Health Process</a:t>
            </a:r>
          </a:p>
        </p:txBody>
      </p:sp>
      <p:sp>
        <p:nvSpPr>
          <p:cNvPr id="21" name="object 27" descr="Beige rectangle">
            <a:extLst>
              <a:ext uri="{FF2B5EF4-FFF2-40B4-BE49-F238E27FC236}">
                <a16:creationId xmlns:a16="http://schemas.microsoft.com/office/drawing/2014/main" id="{C5B67D68-F2A3-48A2-B2A0-C9DF8BA55D80}"/>
              </a:ext>
            </a:extLst>
          </p:cNvPr>
          <p:cNvSpPr/>
          <p:nvPr/>
        </p:nvSpPr>
        <p:spPr>
          <a:xfrm flipV="1">
            <a:off x="741289" y="1273512"/>
            <a:ext cx="4152280" cy="97603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0883" y="0"/>
                </a:lnTo>
              </a:path>
            </a:pathLst>
          </a:custGeom>
          <a:ln w="54863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06090" y="1586724"/>
            <a:ext cx="4322601" cy="548640"/>
            <a:chOff x="706090" y="1586724"/>
            <a:chExt cx="4322601" cy="548640"/>
          </a:xfrm>
        </p:grpSpPr>
        <p:sp>
          <p:nvSpPr>
            <p:cNvPr id="22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232736" y="1621684"/>
              <a:ext cx="3795955" cy="4206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/>
                <a:t>SMHC completes a mental health assessment</a:t>
              </a:r>
            </a:p>
          </p:txBody>
        </p:sp>
        <p:pic>
          <p:nvPicPr>
            <p:cNvPr id="23" name="Picture Placeholder 27" descr="Check icon">
              <a:extLst>
                <a:ext uri="{FF2B5EF4-FFF2-40B4-BE49-F238E27FC236}">
                  <a16:creationId xmlns:a16="http://schemas.microsoft.com/office/drawing/2014/main" id="{3CDD98F8-113E-4FB2-A33D-039AFCD9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6090" y="1586724"/>
              <a:ext cx="548640" cy="54864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06090" y="2698218"/>
            <a:ext cx="4344595" cy="548640"/>
            <a:chOff x="714460" y="1962096"/>
            <a:chExt cx="4344595" cy="548640"/>
          </a:xfrm>
        </p:grpSpPr>
        <p:sp>
          <p:nvSpPr>
            <p:cNvPr id="24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263100" y="2026104"/>
              <a:ext cx="3795955" cy="4206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/>
                <a:t>Outcome determines County Mental Health Plan eligibility &amp; service level</a:t>
              </a:r>
            </a:p>
          </p:txBody>
        </p:sp>
        <p:pic>
          <p:nvPicPr>
            <p:cNvPr id="26" name="Picture Placeholder 27" descr="Check icon">
              <a:extLst>
                <a:ext uri="{FF2B5EF4-FFF2-40B4-BE49-F238E27FC236}">
                  <a16:creationId xmlns:a16="http://schemas.microsoft.com/office/drawing/2014/main" id="{3CDD98F8-113E-4FB2-A33D-039AFCD9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60" y="1962096"/>
              <a:ext cx="548640" cy="5486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AEF5FE-6C45-4BF6-9676-571742C3CDD7}"/>
              </a:ext>
            </a:extLst>
          </p:cNvPr>
          <p:cNvSpPr txBox="1"/>
          <p:nvPr/>
        </p:nvSpPr>
        <p:spPr>
          <a:xfrm>
            <a:off x="5091920" y="119073"/>
            <a:ext cx="7374671" cy="5357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Mental Health Assessments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06090" y="3995728"/>
            <a:ext cx="4354215" cy="548640"/>
            <a:chOff x="703299" y="2504496"/>
            <a:chExt cx="4354215" cy="548640"/>
          </a:xfrm>
        </p:grpSpPr>
        <p:sp>
          <p:nvSpPr>
            <p:cNvPr id="27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261559" y="2568504"/>
              <a:ext cx="3795955" cy="4206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/>
                <a:t>Public Defender Office is provided assessment outcome</a:t>
              </a:r>
            </a:p>
          </p:txBody>
        </p:sp>
        <p:pic>
          <p:nvPicPr>
            <p:cNvPr id="28" name="Picture Placeholder 27" descr="Check icon">
              <a:extLst>
                <a:ext uri="{FF2B5EF4-FFF2-40B4-BE49-F238E27FC236}">
                  <a16:creationId xmlns:a16="http://schemas.microsoft.com/office/drawing/2014/main" id="{3CDD98F8-113E-4FB2-A33D-039AFCD9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3299" y="2504496"/>
              <a:ext cx="548640" cy="54864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706090" y="5182475"/>
            <a:ext cx="4354215" cy="761118"/>
            <a:chOff x="703299" y="5182475"/>
            <a:chExt cx="4354215" cy="761118"/>
          </a:xfrm>
        </p:grpSpPr>
        <p:sp>
          <p:nvSpPr>
            <p:cNvPr id="29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261559" y="5182475"/>
              <a:ext cx="3795955" cy="7611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Service Request is submitted to the Sac County Access Team to link to mental health services</a:t>
              </a:r>
            </a:p>
          </p:txBody>
        </p:sp>
        <p:pic>
          <p:nvPicPr>
            <p:cNvPr id="30" name="Picture Placeholder 27" descr="Check icon">
              <a:extLst>
                <a:ext uri="{FF2B5EF4-FFF2-40B4-BE49-F238E27FC236}">
                  <a16:creationId xmlns:a16="http://schemas.microsoft.com/office/drawing/2014/main" id="{3CDD98F8-113E-4FB2-A33D-039AFCD9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3299" y="5288714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4753572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0" b="5805"/>
          <a:stretch/>
        </p:blipFill>
        <p:spPr>
          <a:xfrm>
            <a:off x="0" y="1"/>
            <a:ext cx="12192000" cy="6853136"/>
          </a:xfrm>
        </p:spPr>
      </p:pic>
      <p:sp>
        <p:nvSpPr>
          <p:cNvPr id="30" name="Rectangle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2303BC-9A39-470F-8733-A268BC16B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316" y="766823"/>
            <a:ext cx="4770591" cy="6466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Substance Use Treatment Services Process</a:t>
            </a:r>
          </a:p>
        </p:txBody>
      </p:sp>
      <p:pic>
        <p:nvPicPr>
          <p:cNvPr id="44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448" y="1673597"/>
            <a:ext cx="417154" cy="417154"/>
          </a:xfrm>
        </p:spPr>
      </p:pic>
      <p:sp>
        <p:nvSpPr>
          <p:cNvPr id="16" name="object 3" descr="Beige rectangle">
            <a:extLst>
              <a:ext uri="{FF2B5EF4-FFF2-40B4-BE49-F238E27FC236}">
                <a16:creationId xmlns:a16="http://schemas.microsoft.com/office/drawing/2014/main" id="{C6CF32E2-A869-4259-A659-5EEE6BDA3B59}"/>
              </a:ext>
            </a:extLst>
          </p:cNvPr>
          <p:cNvSpPr/>
          <p:nvPr/>
        </p:nvSpPr>
        <p:spPr>
          <a:xfrm>
            <a:off x="579775" y="320040"/>
            <a:ext cx="4051368" cy="6217920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endParaRPr lang="en-US" dirty="0">
              <a:solidFill>
                <a:prstClr val="black"/>
              </a:solidFill>
              <a:latin typeface="Arial "/>
            </a:endParaRPr>
          </a:p>
        </p:txBody>
      </p:sp>
      <p:sp>
        <p:nvSpPr>
          <p:cNvPr id="22" name="object 6" descr="Blue rectangle">
            <a:extLst>
              <a:ext uri="{FF2B5EF4-FFF2-40B4-BE49-F238E27FC236}">
                <a16:creationId xmlns:a16="http://schemas.microsoft.com/office/drawing/2014/main" id="{882E2F92-EB16-4B55-B49A-3C6AB7B2BF30}"/>
              </a:ext>
            </a:extLst>
          </p:cNvPr>
          <p:cNvSpPr/>
          <p:nvPr/>
        </p:nvSpPr>
        <p:spPr>
          <a:xfrm>
            <a:off x="911225" y="731520"/>
            <a:ext cx="4433615" cy="53949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rgbClr val="494B4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endParaRPr lang="en-US" dirty="0">
              <a:solidFill>
                <a:prstClr val="black"/>
              </a:solidFill>
              <a:latin typeface="Arial "/>
            </a:endParaRPr>
          </a:p>
        </p:txBody>
      </p:sp>
      <p:sp>
        <p:nvSpPr>
          <p:cNvPr id="15" name="object 27" descr="Beige rectangle">
            <a:extLst>
              <a:ext uri="{FF2B5EF4-FFF2-40B4-BE49-F238E27FC236}">
                <a16:creationId xmlns:a16="http://schemas.microsoft.com/office/drawing/2014/main" id="{C5B67D68-F2A3-48A2-B2A0-C9DF8BA55D80}"/>
              </a:ext>
            </a:extLst>
          </p:cNvPr>
          <p:cNvSpPr/>
          <p:nvPr/>
        </p:nvSpPr>
        <p:spPr>
          <a:xfrm flipV="1">
            <a:off x="1087918" y="1497250"/>
            <a:ext cx="4052696" cy="95262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0883" y="0"/>
                </a:lnTo>
              </a:path>
            </a:pathLst>
          </a:custGeom>
          <a:ln w="54863">
            <a:solidFill>
              <a:srgbClr val="14708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84370" y="1674716"/>
            <a:ext cx="3960470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SMHC completes a substance use disorder assessment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84371" y="2219110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Outcome determines substance use treatment level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749292" y="2668043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Residential Treatment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95531" y="4074952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All involved parties are provided assessment outcomes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86548" y="4932943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If the client is in agreement, a Service Request is submitted to the appropriate substance use provider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AEF5FE-6C45-4BF6-9676-571742C3CDD7}"/>
              </a:ext>
            </a:extLst>
          </p:cNvPr>
          <p:cNvSpPr txBox="1"/>
          <p:nvPr/>
        </p:nvSpPr>
        <p:spPr>
          <a:xfrm>
            <a:off x="5388616" y="119073"/>
            <a:ext cx="6766097" cy="1048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Substance Use Disorder Assessments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749292" y="2965845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Intensive Outpatient Treatment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760453" y="3265324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Outpatient Treatment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760453" y="3557301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Medically Assisted Treatment</a:t>
            </a:r>
          </a:p>
        </p:txBody>
      </p:sp>
      <p:pic>
        <p:nvPicPr>
          <p:cNvPr id="48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6367" y="1713107"/>
            <a:ext cx="417513" cy="417512"/>
          </a:xfrm>
        </p:spPr>
      </p:pic>
      <p:pic>
        <p:nvPicPr>
          <p:cNvPr id="50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6367" y="2217122"/>
            <a:ext cx="417513" cy="417513"/>
          </a:xfrm>
        </p:spPr>
      </p:pic>
      <p:pic>
        <p:nvPicPr>
          <p:cNvPr id="52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6367" y="4107808"/>
            <a:ext cx="417513" cy="417513"/>
          </a:xfrm>
        </p:spPr>
      </p:pic>
      <p:pic>
        <p:nvPicPr>
          <p:cNvPr id="54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6367" y="4772679"/>
            <a:ext cx="415925" cy="415925"/>
          </a:xfrm>
        </p:spPr>
      </p:pic>
      <p:pic>
        <p:nvPicPr>
          <p:cNvPr id="42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8733" y="2662872"/>
            <a:ext cx="417513" cy="415925"/>
          </a:xfrm>
        </p:spPr>
      </p:pic>
      <p:pic>
        <p:nvPicPr>
          <p:cNvPr id="61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2292" y="2979922"/>
            <a:ext cx="417513" cy="417513"/>
          </a:xfrm>
        </p:spPr>
      </p:pic>
      <p:pic>
        <p:nvPicPr>
          <p:cNvPr id="63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6602" y="3354369"/>
            <a:ext cx="417513" cy="417513"/>
          </a:xfrm>
        </p:spPr>
      </p:pic>
    </p:spTree>
    <p:extLst>
      <p:ext uri="{BB962C8B-B14F-4D97-AF65-F5344CB8AC3E}">
        <p14:creationId xmlns:p14="http://schemas.microsoft.com/office/powerpoint/2010/main" val="7036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hred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4" b="3411"/>
          <a:stretch/>
        </p:blipFill>
        <p:spPr>
          <a:xfrm>
            <a:off x="0" y="-14591"/>
            <a:ext cx="12192000" cy="6867728"/>
          </a:xfrm>
          <a:prstGeom prst="rect">
            <a:avLst/>
          </a:prstGeom>
        </p:spPr>
      </p:pic>
      <p:sp>
        <p:nvSpPr>
          <p:cNvPr id="6" name="object 3" descr="Blue rectangle">
            <a:extLst>
              <a:ext uri="{FF2B5EF4-FFF2-40B4-BE49-F238E27FC236}">
                <a16:creationId xmlns:a16="http://schemas.microsoft.com/office/drawing/2014/main" id="{3544D2CA-9A07-47BD-B1E4-88366F5FCD45}"/>
              </a:ext>
            </a:extLst>
          </p:cNvPr>
          <p:cNvSpPr/>
          <p:nvPr/>
        </p:nvSpPr>
        <p:spPr>
          <a:xfrm>
            <a:off x="1200" y="0"/>
            <a:ext cx="121908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4546A">
              <a:alpha val="69804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A644FD75-A6E0-4C28-946F-89CBDEC00E20}"/>
              </a:ext>
            </a:extLst>
          </p:cNvPr>
          <p:cNvSpPr txBox="1">
            <a:spLocks/>
          </p:cNvSpPr>
          <p:nvPr/>
        </p:nvSpPr>
        <p:spPr>
          <a:xfrm>
            <a:off x="475271" y="872703"/>
            <a:ext cx="3968496" cy="573611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360000" tIns="45720" rIns="9000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cap="none" dirty="0">
              <a:cs typeface="Arial" panose="020B0604020202020204" pitchFamily="34" charset="0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A644FD75-A6E0-4C28-946F-89CBDEC00E20}"/>
              </a:ext>
            </a:extLst>
          </p:cNvPr>
          <p:cNvSpPr txBox="1">
            <a:spLocks/>
          </p:cNvSpPr>
          <p:nvPr/>
        </p:nvSpPr>
        <p:spPr>
          <a:xfrm>
            <a:off x="892700" y="1134949"/>
            <a:ext cx="3968496" cy="521161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360000" tIns="45720" rIns="9000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cap="none" dirty="0">
              <a:cs typeface="Arial" panose="020B0604020202020204" pitchFamily="34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302303BC-9A39-470F-8733-A268BC16B299}"/>
              </a:ext>
            </a:extLst>
          </p:cNvPr>
          <p:cNvSpPr txBox="1">
            <a:spLocks/>
          </p:cNvSpPr>
          <p:nvPr/>
        </p:nvSpPr>
        <p:spPr>
          <a:xfrm>
            <a:off x="1003626" y="1273860"/>
            <a:ext cx="3849616" cy="646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Behavioral Health Groups</a:t>
            </a:r>
          </a:p>
        </p:txBody>
      </p:sp>
      <p:sp>
        <p:nvSpPr>
          <p:cNvPr id="17" name="object 27" descr="Beige rectangle">
            <a:extLst>
              <a:ext uri="{FF2B5EF4-FFF2-40B4-BE49-F238E27FC236}">
                <a16:creationId xmlns:a16="http://schemas.microsoft.com/office/drawing/2014/main" id="{C5B67D68-F2A3-48A2-B2A0-C9DF8BA55D80}"/>
              </a:ext>
            </a:extLst>
          </p:cNvPr>
          <p:cNvSpPr/>
          <p:nvPr/>
        </p:nvSpPr>
        <p:spPr>
          <a:xfrm flipV="1">
            <a:off x="1040247" y="1722182"/>
            <a:ext cx="3763705" cy="78653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0883" y="0"/>
                </a:lnTo>
              </a:path>
            </a:pathLst>
          </a:custGeom>
          <a:ln w="54863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461385" y="2173875"/>
            <a:ext cx="3469317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MH/ SUP-T clinicians will rotate to facilitate weekly behavioral health groups for MHD participants</a:t>
            </a:r>
          </a:p>
        </p:txBody>
      </p:sp>
      <p:pic>
        <p:nvPicPr>
          <p:cNvPr id="27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449" y="2217991"/>
            <a:ext cx="417154" cy="417154"/>
          </a:xfrm>
          <a:prstGeom prst="rect">
            <a:avLst/>
          </a:prstGeom>
        </p:spPr>
      </p:pic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83925" y="3275289"/>
            <a:ext cx="3469317" cy="16079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Groups will support participants with improving emotion regulation, interpersonal effectiveness, relapse prevention, substance use education, and mindfulness</a:t>
            </a:r>
          </a:p>
        </p:txBody>
      </p:sp>
      <p:pic>
        <p:nvPicPr>
          <p:cNvPr id="29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6771" y="3865124"/>
            <a:ext cx="417154" cy="417154"/>
          </a:xfrm>
          <a:prstGeom prst="rect">
            <a:avLst/>
          </a:prstGeom>
        </p:spPr>
      </p:pic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34636" y="5185114"/>
            <a:ext cx="3469317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Goal: To improve quality of life, improve relationships, and decrease incarcerations</a:t>
            </a:r>
          </a:p>
        </p:txBody>
      </p:sp>
      <p:pic>
        <p:nvPicPr>
          <p:cNvPr id="31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700" y="5229230"/>
            <a:ext cx="417154" cy="41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89828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7000">
              <a:srgbClr val="000000"/>
            </a:gs>
            <a:gs pos="31000">
              <a:schemeClr val="accent5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r="3510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C01CE71-FC76-4B08-B6CF-991940C3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35" y="186813"/>
            <a:ext cx="6709471" cy="1681315"/>
          </a:xfrm>
        </p:spPr>
        <p:txBody>
          <a:bodyPr>
            <a:noAutofit/>
          </a:bodyPr>
          <a:lstStyle/>
          <a:p>
            <a:r>
              <a:rPr lang="en-US" dirty="0"/>
              <a:t>Office of the Public Defender / Social Workers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AE43E3-E3DE-481E-9B87-7B1F8783A6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" y="2154032"/>
            <a:ext cx="5518785" cy="4201048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On site Legal Aide, Attorneys and Student Interns</a:t>
            </a:r>
          </a:p>
          <a:p>
            <a:r>
              <a:rPr lang="en-US" sz="1800" dirty="0">
                <a:solidFill>
                  <a:schemeClr val="bg1"/>
                </a:solidFill>
              </a:rPr>
              <a:t>What is </a:t>
            </a:r>
            <a:r>
              <a:rPr lang="en-US" sz="1800" dirty="0" err="1">
                <a:solidFill>
                  <a:schemeClr val="bg1"/>
                </a:solidFill>
              </a:rPr>
              <a:t>Misd</a:t>
            </a:r>
            <a:r>
              <a:rPr lang="en-US" sz="1800" dirty="0">
                <a:solidFill>
                  <a:schemeClr val="bg1"/>
                </a:solidFill>
              </a:rPr>
              <a:t>. Mental Health Diversion?</a:t>
            </a:r>
          </a:p>
          <a:p>
            <a:pPr marL="514350" indent="-514350"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Charged w / a Misdemeanor</a:t>
            </a:r>
          </a:p>
          <a:p>
            <a:pPr marL="514350" indent="-514350"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Meets Requirements of PC 1001.36 </a:t>
            </a:r>
          </a:p>
          <a:p>
            <a:pPr marL="514350" indent="-514350"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Court Grants MH Diversion pursuant to PC 1001.36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On Site Social Workers:</a:t>
            </a:r>
          </a:p>
          <a:p>
            <a:r>
              <a:rPr lang="en-US" sz="1800" dirty="0">
                <a:solidFill>
                  <a:schemeClr val="bg1"/>
                </a:solidFill>
              </a:rPr>
              <a:t>PTSP Assessments to determine needs/ Linkage to Community Based Organizations</a:t>
            </a:r>
          </a:p>
        </p:txBody>
      </p:sp>
    </p:spTree>
    <p:extLst>
      <p:ext uri="{BB962C8B-B14F-4D97-AF65-F5344CB8AC3E}">
        <p14:creationId xmlns:p14="http://schemas.microsoft.com/office/powerpoint/2010/main" val="2285637990"/>
      </p:ext>
    </p:extLst>
  </p:cSld>
  <p:clrMapOvr>
    <a:masterClrMapping/>
  </p:clrMapOvr>
  <p:transition spd="slow">
    <p:randomBar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668227_Human resources, from 24Slides_SL_V1" id="{617D8675-87EA-4E65-899C-EC1AA060F43B}" vid="{A0FF6A7D-4118-4569-8B1F-1CBD407F0755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3717</TotalTime>
  <Words>723</Words>
  <Application>Microsoft Office PowerPoint</Application>
  <PresentationFormat>Widescreen</PresentationFormat>
  <Paragraphs>129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</vt:lpstr>
      <vt:lpstr>Arial </vt:lpstr>
      <vt:lpstr>Baskerville Old Face</vt:lpstr>
      <vt:lpstr>Calibri</vt:lpstr>
      <vt:lpstr>Calibri Light</vt:lpstr>
      <vt:lpstr>Californian FB</vt:lpstr>
      <vt:lpstr>Century Gothic</vt:lpstr>
      <vt:lpstr>Freestyle Script</vt:lpstr>
      <vt:lpstr>Garamond</vt:lpstr>
      <vt:lpstr>Perpetua</vt:lpstr>
      <vt:lpstr>Times New Roman</vt:lpstr>
      <vt:lpstr>Wingdings</vt:lpstr>
      <vt:lpstr>Wingdings 3</vt:lpstr>
      <vt:lpstr>2_Office Theme</vt:lpstr>
      <vt:lpstr>Ion Boardroom</vt:lpstr>
      <vt:lpstr>Jail Diversion Treatment &amp; Resource Center</vt:lpstr>
      <vt:lpstr>Human resources slide 3</vt:lpstr>
      <vt:lpstr>“ONE STOP SHOP”</vt:lpstr>
      <vt:lpstr>Sacramento County Probation Department </vt:lpstr>
      <vt:lpstr>Dept. Of Behavioral Health Services</vt:lpstr>
      <vt:lpstr>Human resources slide 3</vt:lpstr>
      <vt:lpstr>Substance Use Treatment Services Process</vt:lpstr>
      <vt:lpstr>PowerPoint Presentation</vt:lpstr>
      <vt:lpstr>Office of the Public Defender / Social Workers</vt:lpstr>
      <vt:lpstr>Pre-Granting of MHD</vt:lpstr>
      <vt:lpstr>Challenges</vt:lpstr>
      <vt:lpstr>PowerPoint Presentation</vt:lpstr>
      <vt:lpstr>Questions?</vt:lpstr>
    </vt:vector>
  </TitlesOfParts>
  <Company>County of Sacramento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Jail Diversion Treatment &amp; Resource Center</dc:title>
  <dc:creator>Ermey. Alana</dc:creator>
  <cp:lastModifiedBy>Ryan Morimune</cp:lastModifiedBy>
  <cp:revision>158</cp:revision>
  <dcterms:created xsi:type="dcterms:W3CDTF">2020-11-23T20:31:11Z</dcterms:created>
  <dcterms:modified xsi:type="dcterms:W3CDTF">2023-04-21T18:23:07Z</dcterms:modified>
</cp:coreProperties>
</file>