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372" r:id="rId3"/>
    <p:sldId id="373" r:id="rId4"/>
  </p:sldIdLst>
  <p:sldSz cx="9144000" cy="6858000" type="screen4x3"/>
  <p:notesSz cx="7077075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333333"/>
    <a:srgbClr val="0050AA"/>
    <a:srgbClr val="009DD9"/>
    <a:srgbClr val="D21034"/>
    <a:srgbClr val="0032AA"/>
    <a:srgbClr val="EAEAEA"/>
    <a:srgbClr val="D1F2FF"/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7330" autoAdjust="0"/>
  </p:normalViewPr>
  <p:slideViewPr>
    <p:cSldViewPr>
      <p:cViewPr>
        <p:scale>
          <a:sx n="80" d="100"/>
          <a:sy n="80" d="100"/>
        </p:scale>
        <p:origin x="-12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6" y="-120"/>
      </p:cViewPr>
      <p:guideLst>
        <p:guide orient="horz" pos="2967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B34A8-9197-4CB7-90E5-91F820C9A05F}" type="doc">
      <dgm:prSet loTypeId="urn:microsoft.com/office/officeart/2005/8/layout/radial5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8B54573-621B-4BFD-B250-994B6E020731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80808"/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$5.79 Million General Fund Savings</a:t>
          </a:r>
          <a:endParaRPr lang="en-US" sz="1600" b="1" dirty="0">
            <a:solidFill>
              <a:schemeClr val="bg1"/>
            </a:solidFill>
          </a:endParaRPr>
        </a:p>
      </dgm:t>
    </dgm:pt>
    <dgm:pt modelId="{C22F0824-8406-469E-AAAD-976E70DC8A05}" type="parTrans" cxnId="{AC10834E-96F9-4849-A3D6-DBED6F1DAB35}">
      <dgm:prSet/>
      <dgm:spPr/>
      <dgm:t>
        <a:bodyPr/>
        <a:lstStyle/>
        <a:p>
          <a:endParaRPr lang="en-US"/>
        </a:p>
      </dgm:t>
    </dgm:pt>
    <dgm:pt modelId="{83787A6C-C864-41A4-B259-402AE860601E}" type="sibTrans" cxnId="{AC10834E-96F9-4849-A3D6-DBED6F1DAB35}">
      <dgm:prSet/>
      <dgm:spPr/>
      <dgm:t>
        <a:bodyPr/>
        <a:lstStyle/>
        <a:p>
          <a:endParaRPr lang="en-US"/>
        </a:p>
      </dgm:t>
    </dgm:pt>
    <dgm:pt modelId="{A362C042-1F0F-4EBA-A63A-9D72777FFBB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Energy Savings     $10.68 million</a:t>
          </a:r>
          <a:endParaRPr lang="en-US" dirty="0"/>
        </a:p>
      </dgm:t>
    </dgm:pt>
    <dgm:pt modelId="{EBC9B491-E579-4B9C-AC69-82061A6F91DC}" type="parTrans" cxnId="{68ABA896-5E5E-48BD-A20D-64AAEA1A762F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FF5B988A-52E2-4D4E-AA8A-F23BAF4D3C81}" type="sibTrans" cxnId="{68ABA896-5E5E-48BD-A20D-64AAEA1A762F}">
      <dgm:prSet/>
      <dgm:spPr/>
      <dgm:t>
        <a:bodyPr/>
        <a:lstStyle/>
        <a:p>
          <a:endParaRPr lang="en-US"/>
        </a:p>
      </dgm:t>
    </dgm:pt>
    <dgm:pt modelId="{DB4DF365-F169-4FAF-84F3-B7ABC6C8E9F7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Net Lease Payments  $5.30 million</a:t>
          </a:r>
          <a:endParaRPr lang="en-US" dirty="0"/>
        </a:p>
      </dgm:t>
    </dgm:pt>
    <dgm:pt modelId="{7673C42C-5C19-4C76-941A-4D2C9AAA0361}" type="parTrans" cxnId="{8881DD24-850E-4A20-926D-8479FD97084E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CEA5619C-3F8D-415C-A3B6-162A02858FDC}" type="sibTrans" cxnId="{8881DD24-850E-4A20-926D-8479FD97084E}">
      <dgm:prSet/>
      <dgm:spPr/>
      <dgm:t>
        <a:bodyPr/>
        <a:lstStyle/>
        <a:p>
          <a:endParaRPr lang="en-US"/>
        </a:p>
      </dgm:t>
    </dgm:pt>
    <dgm:pt modelId="{86D3D3D6-CAA9-4E8F-94B6-EE29870F108D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Incentives and Grants       $0.60 million</a:t>
          </a:r>
          <a:endParaRPr lang="en-US" dirty="0"/>
        </a:p>
      </dgm:t>
    </dgm:pt>
    <dgm:pt modelId="{18C9BC83-A0B5-4E9B-8312-A5B899AFB724}" type="parTrans" cxnId="{A85E96D2-CF27-447B-862A-9604430FCD42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04D0837A-2463-454E-86BB-B266FE764427}" type="sibTrans" cxnId="{A85E96D2-CF27-447B-862A-9604430FCD42}">
      <dgm:prSet/>
      <dgm:spPr/>
      <dgm:t>
        <a:bodyPr/>
        <a:lstStyle/>
        <a:p>
          <a:endParaRPr lang="en-US"/>
        </a:p>
      </dgm:t>
    </dgm:pt>
    <dgm:pt modelId="{6886AFDC-059C-4048-B5D6-CBC4CE240C45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Budget Savings $0.31 million</a:t>
          </a:r>
          <a:endParaRPr lang="en-US" dirty="0"/>
        </a:p>
      </dgm:t>
    </dgm:pt>
    <dgm:pt modelId="{F83320FC-A92E-4DB4-AEB4-25F509EAB8B3}" type="parTrans" cxnId="{43994E05-FCBD-4788-906F-E30696141097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5EC06673-B3F9-4F5F-A6C7-4925B60FFCB8}" type="sibTrans" cxnId="{43994E05-FCBD-4788-906F-E30696141097}">
      <dgm:prSet/>
      <dgm:spPr/>
      <dgm:t>
        <a:bodyPr/>
        <a:lstStyle/>
        <a:p>
          <a:endParaRPr lang="en-US"/>
        </a:p>
      </dgm:t>
    </dgm:pt>
    <dgm:pt modelId="{E31E58BD-1E55-4876-B010-0BB099ED4F6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Solar Maintenance Cost     $0.51 million</a:t>
          </a:r>
          <a:endParaRPr lang="en-US" dirty="0"/>
        </a:p>
      </dgm:t>
    </dgm:pt>
    <dgm:pt modelId="{39F3C34A-0A40-4794-BF22-B965219B0244}" type="parTrans" cxnId="{3713359C-BA30-47E7-90DC-A94C137F3780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204BB42-6516-41A8-9E64-3E6FB9A0B9F8}" type="sibTrans" cxnId="{3713359C-BA30-47E7-90DC-A94C137F3780}">
      <dgm:prSet/>
      <dgm:spPr/>
      <dgm:t>
        <a:bodyPr/>
        <a:lstStyle/>
        <a:p>
          <a:endParaRPr lang="en-US"/>
        </a:p>
      </dgm:t>
    </dgm:pt>
    <dgm:pt modelId="{88C68152-66BE-4466-B906-FD8466355452}" type="pres">
      <dgm:prSet presAssocID="{D2DB34A8-9197-4CB7-90E5-91F820C9A0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A8F80C-BB8A-463C-9D5C-9E8FCB62F364}" type="pres">
      <dgm:prSet presAssocID="{E8B54573-621B-4BFD-B250-994B6E020731}" presName="centerShape" presStyleLbl="node0" presStyleIdx="0" presStyleCnt="1"/>
      <dgm:spPr/>
      <dgm:t>
        <a:bodyPr/>
        <a:lstStyle/>
        <a:p>
          <a:endParaRPr lang="en-US"/>
        </a:p>
      </dgm:t>
    </dgm:pt>
    <dgm:pt modelId="{6105F13E-0595-4F80-B414-C6E9AA8EBD58}" type="pres">
      <dgm:prSet presAssocID="{EBC9B491-E579-4B9C-AC69-82061A6F91DC}" presName="parTrans" presStyleLbl="sibTrans2D1" presStyleIdx="0" presStyleCnt="5" custAng="10800000" custLinFactNeighborX="-3529" custLinFactNeighborY="3901"/>
      <dgm:spPr/>
      <dgm:t>
        <a:bodyPr/>
        <a:lstStyle/>
        <a:p>
          <a:endParaRPr lang="en-US"/>
        </a:p>
      </dgm:t>
    </dgm:pt>
    <dgm:pt modelId="{D09D1631-CD3E-4D02-BC6E-850EFE7E52B0}" type="pres">
      <dgm:prSet presAssocID="{EBC9B491-E579-4B9C-AC69-82061A6F91D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748413D-3E56-4B3E-B96E-E4EB69AADAC2}" type="pres">
      <dgm:prSet presAssocID="{A362C042-1F0F-4EBA-A63A-9D72777FFB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2E249-E36D-4E9F-BF76-C9A123DFF5A9}" type="pres">
      <dgm:prSet presAssocID="{7673C42C-5C19-4C76-941A-4D2C9AAA0361}" presName="parTrans" presStyleLbl="sibTrans2D1" presStyleIdx="1" presStyleCnt="5"/>
      <dgm:spPr/>
      <dgm:t>
        <a:bodyPr/>
        <a:lstStyle/>
        <a:p>
          <a:endParaRPr lang="en-US"/>
        </a:p>
      </dgm:t>
    </dgm:pt>
    <dgm:pt modelId="{A552D31D-8874-45DF-A47F-4AB68BDB1D2E}" type="pres">
      <dgm:prSet presAssocID="{7673C42C-5C19-4C76-941A-4D2C9AAA036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1E4E2C32-D5C4-459A-B178-64E5D4B5D145}" type="pres">
      <dgm:prSet presAssocID="{DB4DF365-F169-4FAF-84F3-B7ABC6C8E9F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EAD3E-45FE-42C5-A726-B06A4445FF08}" type="pres">
      <dgm:prSet presAssocID="{39F3C34A-0A40-4794-BF22-B965219B024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1A57B1B8-19D3-4D86-B4B1-B22E39484E82}" type="pres">
      <dgm:prSet presAssocID="{39F3C34A-0A40-4794-BF22-B965219B024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BE6F50C-3460-461E-B2B3-0C634A8A7BE5}" type="pres">
      <dgm:prSet presAssocID="{E31E58BD-1E55-4876-B010-0BB099ED4F6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8528E-FA2C-43DE-B55F-74CD156A07F9}" type="pres">
      <dgm:prSet presAssocID="{18C9BC83-A0B5-4E9B-8312-A5B899AFB724}" presName="parTrans" presStyleLbl="sibTrans2D1" presStyleIdx="3" presStyleCnt="5" custAng="10800000"/>
      <dgm:spPr/>
      <dgm:t>
        <a:bodyPr/>
        <a:lstStyle/>
        <a:p>
          <a:endParaRPr lang="en-US"/>
        </a:p>
      </dgm:t>
    </dgm:pt>
    <dgm:pt modelId="{D07B8237-3A0E-4E48-B6C3-E66D23AA68ED}" type="pres">
      <dgm:prSet presAssocID="{18C9BC83-A0B5-4E9B-8312-A5B899AFB72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6B304A8-C84A-45E2-9689-2B76B04C9909}" type="pres">
      <dgm:prSet presAssocID="{86D3D3D6-CAA9-4E8F-94B6-EE29870F10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DB1CC-00CC-4F20-8A1E-AA3EF44950E8}" type="pres">
      <dgm:prSet presAssocID="{F83320FC-A92E-4DB4-AEB4-25F509EAB8B3}" presName="parTrans" presStyleLbl="sibTrans2D1" presStyleIdx="4" presStyleCnt="5" custAng="10488164"/>
      <dgm:spPr/>
      <dgm:t>
        <a:bodyPr/>
        <a:lstStyle/>
        <a:p>
          <a:endParaRPr lang="en-US"/>
        </a:p>
      </dgm:t>
    </dgm:pt>
    <dgm:pt modelId="{B08953F0-9D0A-49B3-8D72-D762F317FE23}" type="pres">
      <dgm:prSet presAssocID="{F83320FC-A92E-4DB4-AEB4-25F509EAB8B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9AB83EBE-9877-4665-B32C-2DC119745834}" type="pres">
      <dgm:prSet presAssocID="{6886AFDC-059C-4048-B5D6-CBC4CE240C4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5F9C3F-B7DC-42D5-A467-FBDB11799B2F}" type="presOf" srcId="{D2DB34A8-9197-4CB7-90E5-91F820C9A05F}" destId="{88C68152-66BE-4466-B906-FD8466355452}" srcOrd="0" destOrd="0" presId="urn:microsoft.com/office/officeart/2005/8/layout/radial5"/>
    <dgm:cxn modelId="{68B532D3-6E9D-4DD9-A8E3-F0B9B85A2467}" type="presOf" srcId="{39F3C34A-0A40-4794-BF22-B965219B0244}" destId="{003EAD3E-45FE-42C5-A726-B06A4445FF08}" srcOrd="0" destOrd="0" presId="urn:microsoft.com/office/officeart/2005/8/layout/radial5"/>
    <dgm:cxn modelId="{5E5FF65E-2FBD-4B6D-92DD-F66C0B3137E1}" type="presOf" srcId="{86D3D3D6-CAA9-4E8F-94B6-EE29870F108D}" destId="{36B304A8-C84A-45E2-9689-2B76B04C9909}" srcOrd="0" destOrd="0" presId="urn:microsoft.com/office/officeart/2005/8/layout/radial5"/>
    <dgm:cxn modelId="{8F426CC7-8108-45F5-A860-95474CD17F11}" type="presOf" srcId="{7673C42C-5C19-4C76-941A-4D2C9AAA0361}" destId="{EC22E249-E36D-4E9F-BF76-C9A123DFF5A9}" srcOrd="0" destOrd="0" presId="urn:microsoft.com/office/officeart/2005/8/layout/radial5"/>
    <dgm:cxn modelId="{0B810492-0ECD-4674-9288-CAE180814A4B}" type="presOf" srcId="{F83320FC-A92E-4DB4-AEB4-25F509EAB8B3}" destId="{B08953F0-9D0A-49B3-8D72-D762F317FE23}" srcOrd="1" destOrd="0" presId="urn:microsoft.com/office/officeart/2005/8/layout/radial5"/>
    <dgm:cxn modelId="{AC10834E-96F9-4849-A3D6-DBED6F1DAB35}" srcId="{D2DB34A8-9197-4CB7-90E5-91F820C9A05F}" destId="{E8B54573-621B-4BFD-B250-994B6E020731}" srcOrd="0" destOrd="0" parTransId="{C22F0824-8406-469E-AAAD-976E70DC8A05}" sibTransId="{83787A6C-C864-41A4-B259-402AE860601E}"/>
    <dgm:cxn modelId="{68ABA896-5E5E-48BD-A20D-64AAEA1A762F}" srcId="{E8B54573-621B-4BFD-B250-994B6E020731}" destId="{A362C042-1F0F-4EBA-A63A-9D72777FFBBF}" srcOrd="0" destOrd="0" parTransId="{EBC9B491-E579-4B9C-AC69-82061A6F91DC}" sibTransId="{FF5B988A-52E2-4D4E-AA8A-F23BAF4D3C81}"/>
    <dgm:cxn modelId="{D2DC9D5C-6365-4CE4-8260-7D3D491E0430}" type="presOf" srcId="{F83320FC-A92E-4DB4-AEB4-25F509EAB8B3}" destId="{9ACDB1CC-00CC-4F20-8A1E-AA3EF44950E8}" srcOrd="0" destOrd="0" presId="urn:microsoft.com/office/officeart/2005/8/layout/radial5"/>
    <dgm:cxn modelId="{8881DD24-850E-4A20-926D-8479FD97084E}" srcId="{E8B54573-621B-4BFD-B250-994B6E020731}" destId="{DB4DF365-F169-4FAF-84F3-B7ABC6C8E9F7}" srcOrd="1" destOrd="0" parTransId="{7673C42C-5C19-4C76-941A-4D2C9AAA0361}" sibTransId="{CEA5619C-3F8D-415C-A3B6-162A02858FDC}"/>
    <dgm:cxn modelId="{43994E05-FCBD-4788-906F-E30696141097}" srcId="{E8B54573-621B-4BFD-B250-994B6E020731}" destId="{6886AFDC-059C-4048-B5D6-CBC4CE240C45}" srcOrd="4" destOrd="0" parTransId="{F83320FC-A92E-4DB4-AEB4-25F509EAB8B3}" sibTransId="{5EC06673-B3F9-4F5F-A6C7-4925B60FFCB8}"/>
    <dgm:cxn modelId="{A85E96D2-CF27-447B-862A-9604430FCD42}" srcId="{E8B54573-621B-4BFD-B250-994B6E020731}" destId="{86D3D3D6-CAA9-4E8F-94B6-EE29870F108D}" srcOrd="3" destOrd="0" parTransId="{18C9BC83-A0B5-4E9B-8312-A5B899AFB724}" sibTransId="{04D0837A-2463-454E-86BB-B266FE764427}"/>
    <dgm:cxn modelId="{1B579638-6AD7-4250-92A1-F35D53983E98}" type="presOf" srcId="{7673C42C-5C19-4C76-941A-4D2C9AAA0361}" destId="{A552D31D-8874-45DF-A47F-4AB68BDB1D2E}" srcOrd="1" destOrd="0" presId="urn:microsoft.com/office/officeart/2005/8/layout/radial5"/>
    <dgm:cxn modelId="{227DDD6B-8242-4E04-BB0F-D3AA2A5014DE}" type="presOf" srcId="{E31E58BD-1E55-4876-B010-0BB099ED4F69}" destId="{5BE6F50C-3460-461E-B2B3-0C634A8A7BE5}" srcOrd="0" destOrd="0" presId="urn:microsoft.com/office/officeart/2005/8/layout/radial5"/>
    <dgm:cxn modelId="{D59B608B-D879-4B20-B807-6196916EE1E7}" type="presOf" srcId="{E8B54573-621B-4BFD-B250-994B6E020731}" destId="{61A8F80C-BB8A-463C-9D5C-9E8FCB62F364}" srcOrd="0" destOrd="0" presId="urn:microsoft.com/office/officeart/2005/8/layout/radial5"/>
    <dgm:cxn modelId="{B63393EE-65A7-46FC-B578-9853D6A4AC8A}" type="presOf" srcId="{18C9BC83-A0B5-4E9B-8312-A5B899AFB724}" destId="{0668528E-FA2C-43DE-B55F-74CD156A07F9}" srcOrd="0" destOrd="0" presId="urn:microsoft.com/office/officeart/2005/8/layout/radial5"/>
    <dgm:cxn modelId="{6366D210-8CE4-4AD4-ACB7-45AD8C912937}" type="presOf" srcId="{6886AFDC-059C-4048-B5D6-CBC4CE240C45}" destId="{9AB83EBE-9877-4665-B32C-2DC119745834}" srcOrd="0" destOrd="0" presId="urn:microsoft.com/office/officeart/2005/8/layout/radial5"/>
    <dgm:cxn modelId="{3713359C-BA30-47E7-90DC-A94C137F3780}" srcId="{E8B54573-621B-4BFD-B250-994B6E020731}" destId="{E31E58BD-1E55-4876-B010-0BB099ED4F69}" srcOrd="2" destOrd="0" parTransId="{39F3C34A-0A40-4794-BF22-B965219B0244}" sibTransId="{8204BB42-6516-41A8-9E64-3E6FB9A0B9F8}"/>
    <dgm:cxn modelId="{CD16FE72-FAB0-4670-BC00-4B098413792D}" type="presOf" srcId="{EBC9B491-E579-4B9C-AC69-82061A6F91DC}" destId="{D09D1631-CD3E-4D02-BC6E-850EFE7E52B0}" srcOrd="1" destOrd="0" presId="urn:microsoft.com/office/officeart/2005/8/layout/radial5"/>
    <dgm:cxn modelId="{26761C87-3C93-4ACF-8144-F7E29AF524C8}" type="presOf" srcId="{EBC9B491-E579-4B9C-AC69-82061A6F91DC}" destId="{6105F13E-0595-4F80-B414-C6E9AA8EBD58}" srcOrd="0" destOrd="0" presId="urn:microsoft.com/office/officeart/2005/8/layout/radial5"/>
    <dgm:cxn modelId="{BF48F7B1-A86C-4CD4-8A6D-BC10FC9EC08D}" type="presOf" srcId="{A362C042-1F0F-4EBA-A63A-9D72777FFBBF}" destId="{A748413D-3E56-4B3E-B96E-E4EB69AADAC2}" srcOrd="0" destOrd="0" presId="urn:microsoft.com/office/officeart/2005/8/layout/radial5"/>
    <dgm:cxn modelId="{B13E8C40-1648-4B64-AA47-39D4DBAAA70B}" type="presOf" srcId="{18C9BC83-A0B5-4E9B-8312-A5B899AFB724}" destId="{D07B8237-3A0E-4E48-B6C3-E66D23AA68ED}" srcOrd="1" destOrd="0" presId="urn:microsoft.com/office/officeart/2005/8/layout/radial5"/>
    <dgm:cxn modelId="{31C285DB-68B2-4EB6-B1E2-336A3BE3E2BF}" type="presOf" srcId="{39F3C34A-0A40-4794-BF22-B965219B0244}" destId="{1A57B1B8-19D3-4D86-B4B1-B22E39484E82}" srcOrd="1" destOrd="0" presId="urn:microsoft.com/office/officeart/2005/8/layout/radial5"/>
    <dgm:cxn modelId="{92044A05-95C9-4ABD-8C31-4A2F57802EC5}" type="presOf" srcId="{DB4DF365-F169-4FAF-84F3-B7ABC6C8E9F7}" destId="{1E4E2C32-D5C4-459A-B178-64E5D4B5D145}" srcOrd="0" destOrd="0" presId="urn:microsoft.com/office/officeart/2005/8/layout/radial5"/>
    <dgm:cxn modelId="{10ED0E3C-FDA7-4D97-A59F-961E1B314331}" type="presParOf" srcId="{88C68152-66BE-4466-B906-FD8466355452}" destId="{61A8F80C-BB8A-463C-9D5C-9E8FCB62F364}" srcOrd="0" destOrd="0" presId="urn:microsoft.com/office/officeart/2005/8/layout/radial5"/>
    <dgm:cxn modelId="{4323C7BC-52A9-474F-BA92-3C3C034708E1}" type="presParOf" srcId="{88C68152-66BE-4466-B906-FD8466355452}" destId="{6105F13E-0595-4F80-B414-C6E9AA8EBD58}" srcOrd="1" destOrd="0" presId="urn:microsoft.com/office/officeart/2005/8/layout/radial5"/>
    <dgm:cxn modelId="{52FA4A50-B216-4064-92E2-4F32F0679D0E}" type="presParOf" srcId="{6105F13E-0595-4F80-B414-C6E9AA8EBD58}" destId="{D09D1631-CD3E-4D02-BC6E-850EFE7E52B0}" srcOrd="0" destOrd="0" presId="urn:microsoft.com/office/officeart/2005/8/layout/radial5"/>
    <dgm:cxn modelId="{A7338AF6-883C-496F-8D1D-59E3B8B2B46A}" type="presParOf" srcId="{88C68152-66BE-4466-B906-FD8466355452}" destId="{A748413D-3E56-4B3E-B96E-E4EB69AADAC2}" srcOrd="2" destOrd="0" presId="urn:microsoft.com/office/officeart/2005/8/layout/radial5"/>
    <dgm:cxn modelId="{7954509B-BA7C-4109-949A-71325CA0BD85}" type="presParOf" srcId="{88C68152-66BE-4466-B906-FD8466355452}" destId="{EC22E249-E36D-4E9F-BF76-C9A123DFF5A9}" srcOrd="3" destOrd="0" presId="urn:microsoft.com/office/officeart/2005/8/layout/radial5"/>
    <dgm:cxn modelId="{FD4DBF24-DD50-4226-A8A7-A8DD15D8EA86}" type="presParOf" srcId="{EC22E249-E36D-4E9F-BF76-C9A123DFF5A9}" destId="{A552D31D-8874-45DF-A47F-4AB68BDB1D2E}" srcOrd="0" destOrd="0" presId="urn:microsoft.com/office/officeart/2005/8/layout/radial5"/>
    <dgm:cxn modelId="{11D41B84-396E-4E87-B54B-2D0F599ADBB7}" type="presParOf" srcId="{88C68152-66BE-4466-B906-FD8466355452}" destId="{1E4E2C32-D5C4-459A-B178-64E5D4B5D145}" srcOrd="4" destOrd="0" presId="urn:microsoft.com/office/officeart/2005/8/layout/radial5"/>
    <dgm:cxn modelId="{DB2E5FFB-6DC8-487C-9B4F-227C095D7F78}" type="presParOf" srcId="{88C68152-66BE-4466-B906-FD8466355452}" destId="{003EAD3E-45FE-42C5-A726-B06A4445FF08}" srcOrd="5" destOrd="0" presId="urn:microsoft.com/office/officeart/2005/8/layout/radial5"/>
    <dgm:cxn modelId="{3280A313-5864-4830-A068-F56A044F076C}" type="presParOf" srcId="{003EAD3E-45FE-42C5-A726-B06A4445FF08}" destId="{1A57B1B8-19D3-4D86-B4B1-B22E39484E82}" srcOrd="0" destOrd="0" presId="urn:microsoft.com/office/officeart/2005/8/layout/radial5"/>
    <dgm:cxn modelId="{0B43E35A-D0EA-49B5-B1F1-F020A22AA177}" type="presParOf" srcId="{88C68152-66BE-4466-B906-FD8466355452}" destId="{5BE6F50C-3460-461E-B2B3-0C634A8A7BE5}" srcOrd="6" destOrd="0" presId="urn:microsoft.com/office/officeart/2005/8/layout/radial5"/>
    <dgm:cxn modelId="{4C659976-2C84-4F2C-BE3A-A677CD5BB3DB}" type="presParOf" srcId="{88C68152-66BE-4466-B906-FD8466355452}" destId="{0668528E-FA2C-43DE-B55F-74CD156A07F9}" srcOrd="7" destOrd="0" presId="urn:microsoft.com/office/officeart/2005/8/layout/radial5"/>
    <dgm:cxn modelId="{3AD886AC-0D3A-4F19-94E8-5552506787F5}" type="presParOf" srcId="{0668528E-FA2C-43DE-B55F-74CD156A07F9}" destId="{D07B8237-3A0E-4E48-B6C3-E66D23AA68ED}" srcOrd="0" destOrd="0" presId="urn:microsoft.com/office/officeart/2005/8/layout/radial5"/>
    <dgm:cxn modelId="{B886F846-BE75-4F6A-9C94-BBD4A2885DEC}" type="presParOf" srcId="{88C68152-66BE-4466-B906-FD8466355452}" destId="{36B304A8-C84A-45E2-9689-2B76B04C9909}" srcOrd="8" destOrd="0" presId="urn:microsoft.com/office/officeart/2005/8/layout/radial5"/>
    <dgm:cxn modelId="{2C982D2A-7F76-4BF4-A345-8024F43AAD2A}" type="presParOf" srcId="{88C68152-66BE-4466-B906-FD8466355452}" destId="{9ACDB1CC-00CC-4F20-8A1E-AA3EF44950E8}" srcOrd="9" destOrd="0" presId="urn:microsoft.com/office/officeart/2005/8/layout/radial5"/>
    <dgm:cxn modelId="{B08D8CB3-D4DE-45A6-A2D8-819A255E8C37}" type="presParOf" srcId="{9ACDB1CC-00CC-4F20-8A1E-AA3EF44950E8}" destId="{B08953F0-9D0A-49B3-8D72-D762F317FE23}" srcOrd="0" destOrd="0" presId="urn:microsoft.com/office/officeart/2005/8/layout/radial5"/>
    <dgm:cxn modelId="{044C9183-EEFF-4C1E-93EB-BEB54FE8EFC3}" type="presParOf" srcId="{88C68152-66BE-4466-B906-FD8466355452}" destId="{9AB83EBE-9877-4665-B32C-2DC11974583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DB34A8-9197-4CB7-90E5-91F820C9A05F}" type="doc">
      <dgm:prSet loTypeId="urn:microsoft.com/office/officeart/2005/8/layout/radial5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8B54573-621B-4BFD-B250-994B6E020731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80808"/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$13.80 Million General Fund Savings</a:t>
          </a:r>
          <a:endParaRPr lang="en-US" sz="1600" b="1" dirty="0">
            <a:solidFill>
              <a:schemeClr val="bg1"/>
            </a:solidFill>
          </a:endParaRPr>
        </a:p>
      </dgm:t>
    </dgm:pt>
    <dgm:pt modelId="{C22F0824-8406-469E-AAAD-976E70DC8A05}" type="parTrans" cxnId="{AC10834E-96F9-4849-A3D6-DBED6F1DAB35}">
      <dgm:prSet/>
      <dgm:spPr/>
      <dgm:t>
        <a:bodyPr/>
        <a:lstStyle/>
        <a:p>
          <a:endParaRPr lang="en-US"/>
        </a:p>
      </dgm:t>
    </dgm:pt>
    <dgm:pt modelId="{83787A6C-C864-41A4-B259-402AE860601E}" type="sibTrans" cxnId="{AC10834E-96F9-4849-A3D6-DBED6F1DAB35}">
      <dgm:prSet/>
      <dgm:spPr/>
      <dgm:t>
        <a:bodyPr/>
        <a:lstStyle/>
        <a:p>
          <a:endParaRPr lang="en-US"/>
        </a:p>
      </dgm:t>
    </dgm:pt>
    <dgm:pt modelId="{A362C042-1F0F-4EBA-A63A-9D72777FFBB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Energy Savings     $24.38 million</a:t>
          </a:r>
          <a:endParaRPr lang="en-US" dirty="0"/>
        </a:p>
      </dgm:t>
    </dgm:pt>
    <dgm:pt modelId="{EBC9B491-E579-4B9C-AC69-82061A6F91DC}" type="parTrans" cxnId="{68ABA896-5E5E-48BD-A20D-64AAEA1A762F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FF5B988A-52E2-4D4E-AA8A-F23BAF4D3C81}" type="sibTrans" cxnId="{68ABA896-5E5E-48BD-A20D-64AAEA1A762F}">
      <dgm:prSet/>
      <dgm:spPr/>
      <dgm:t>
        <a:bodyPr/>
        <a:lstStyle/>
        <a:p>
          <a:endParaRPr lang="en-US"/>
        </a:p>
      </dgm:t>
    </dgm:pt>
    <dgm:pt modelId="{DB4DF365-F169-4FAF-84F3-B7ABC6C8E9F7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Net Lease Payments  $13.53 million</a:t>
          </a:r>
          <a:endParaRPr lang="en-US" dirty="0"/>
        </a:p>
      </dgm:t>
    </dgm:pt>
    <dgm:pt modelId="{7673C42C-5C19-4C76-941A-4D2C9AAA0361}" type="parTrans" cxnId="{8881DD24-850E-4A20-926D-8479FD97084E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CEA5619C-3F8D-415C-A3B6-162A02858FDC}" type="sibTrans" cxnId="{8881DD24-850E-4A20-926D-8479FD97084E}">
      <dgm:prSet/>
      <dgm:spPr/>
      <dgm:t>
        <a:bodyPr/>
        <a:lstStyle/>
        <a:p>
          <a:endParaRPr lang="en-US"/>
        </a:p>
      </dgm:t>
    </dgm:pt>
    <dgm:pt modelId="{86D3D3D6-CAA9-4E8F-94B6-EE29870F108D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Incentives and Grants       $1.92 million</a:t>
          </a:r>
          <a:endParaRPr lang="en-US" dirty="0"/>
        </a:p>
      </dgm:t>
    </dgm:pt>
    <dgm:pt modelId="{18C9BC83-A0B5-4E9B-8312-A5B899AFB724}" type="parTrans" cxnId="{A85E96D2-CF27-447B-862A-9604430FCD42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04D0837A-2463-454E-86BB-B266FE764427}" type="sibTrans" cxnId="{A85E96D2-CF27-447B-862A-9604430FCD42}">
      <dgm:prSet/>
      <dgm:spPr/>
      <dgm:t>
        <a:bodyPr/>
        <a:lstStyle/>
        <a:p>
          <a:endParaRPr lang="en-US"/>
        </a:p>
      </dgm:t>
    </dgm:pt>
    <dgm:pt modelId="{6886AFDC-059C-4048-B5D6-CBC4CE240C45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Budget Savings $1.24 million</a:t>
          </a:r>
          <a:endParaRPr lang="en-US" dirty="0"/>
        </a:p>
      </dgm:t>
    </dgm:pt>
    <dgm:pt modelId="{F83320FC-A92E-4DB4-AEB4-25F509EAB8B3}" type="parTrans" cxnId="{43994E05-FCBD-4788-906F-E30696141097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5EC06673-B3F9-4F5F-A6C7-4925B60FFCB8}" type="sibTrans" cxnId="{43994E05-FCBD-4788-906F-E30696141097}">
      <dgm:prSet/>
      <dgm:spPr/>
      <dgm:t>
        <a:bodyPr/>
        <a:lstStyle/>
        <a:p>
          <a:endParaRPr lang="en-US"/>
        </a:p>
      </dgm:t>
    </dgm:pt>
    <dgm:pt modelId="{E31E58BD-1E55-4876-B010-0BB099ED4F6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US" dirty="0" smtClean="0"/>
            <a:t>Solar Maintenance Cost     $1.01 million</a:t>
          </a:r>
          <a:endParaRPr lang="en-US" dirty="0"/>
        </a:p>
      </dgm:t>
    </dgm:pt>
    <dgm:pt modelId="{39F3C34A-0A40-4794-BF22-B965219B0244}" type="parTrans" cxnId="{3713359C-BA30-47E7-90DC-A94C137F3780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204BB42-6516-41A8-9E64-3E6FB9A0B9F8}" type="sibTrans" cxnId="{3713359C-BA30-47E7-90DC-A94C137F3780}">
      <dgm:prSet/>
      <dgm:spPr/>
      <dgm:t>
        <a:bodyPr/>
        <a:lstStyle/>
        <a:p>
          <a:endParaRPr lang="en-US"/>
        </a:p>
      </dgm:t>
    </dgm:pt>
    <dgm:pt modelId="{A57A2B49-803F-4452-9F6C-75387D2C924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County Contribution</a:t>
          </a:r>
        </a:p>
        <a:p>
          <a:pPr>
            <a:spcAft>
              <a:spcPts val="0"/>
            </a:spcAft>
          </a:pPr>
          <a:r>
            <a:rPr lang="en-US" dirty="0" smtClean="0"/>
            <a:t>$0.8 million</a:t>
          </a:r>
          <a:endParaRPr lang="en-US" dirty="0"/>
        </a:p>
      </dgm:t>
    </dgm:pt>
    <dgm:pt modelId="{2BC97CDB-5FE6-4170-88C9-1DC036DC4BB5}" type="parTrans" cxnId="{B1FF068D-00D4-4B2B-9073-0B512114E50B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E0B0F004-9E65-4A16-BF04-5E91A519DCA3}" type="sibTrans" cxnId="{B1FF068D-00D4-4B2B-9073-0B512114E50B}">
      <dgm:prSet/>
      <dgm:spPr/>
      <dgm:t>
        <a:bodyPr/>
        <a:lstStyle/>
        <a:p>
          <a:endParaRPr lang="en-US"/>
        </a:p>
      </dgm:t>
    </dgm:pt>
    <dgm:pt modelId="{88C68152-66BE-4466-B906-FD8466355452}" type="pres">
      <dgm:prSet presAssocID="{D2DB34A8-9197-4CB7-90E5-91F820C9A0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A8F80C-BB8A-463C-9D5C-9E8FCB62F364}" type="pres">
      <dgm:prSet presAssocID="{E8B54573-621B-4BFD-B250-994B6E020731}" presName="centerShape" presStyleLbl="node0" presStyleIdx="0" presStyleCnt="1"/>
      <dgm:spPr/>
      <dgm:t>
        <a:bodyPr/>
        <a:lstStyle/>
        <a:p>
          <a:endParaRPr lang="en-US"/>
        </a:p>
      </dgm:t>
    </dgm:pt>
    <dgm:pt modelId="{6105F13E-0595-4F80-B414-C6E9AA8EBD58}" type="pres">
      <dgm:prSet presAssocID="{EBC9B491-E579-4B9C-AC69-82061A6F91DC}" presName="parTrans" presStyleLbl="sibTrans2D1" presStyleIdx="0" presStyleCnt="6" custAng="10800000" custLinFactNeighborX="-3529" custLinFactNeighborY="3901"/>
      <dgm:spPr/>
      <dgm:t>
        <a:bodyPr/>
        <a:lstStyle/>
        <a:p>
          <a:endParaRPr lang="en-US"/>
        </a:p>
      </dgm:t>
    </dgm:pt>
    <dgm:pt modelId="{D09D1631-CD3E-4D02-BC6E-850EFE7E52B0}" type="pres">
      <dgm:prSet presAssocID="{EBC9B491-E579-4B9C-AC69-82061A6F91D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748413D-3E56-4B3E-B96E-E4EB69AADAC2}" type="pres">
      <dgm:prSet presAssocID="{A362C042-1F0F-4EBA-A63A-9D72777FFBB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2E249-E36D-4E9F-BF76-C9A123DFF5A9}" type="pres">
      <dgm:prSet presAssocID="{7673C42C-5C19-4C76-941A-4D2C9AAA0361}" presName="parTrans" presStyleLbl="sibTrans2D1" presStyleIdx="1" presStyleCnt="6"/>
      <dgm:spPr/>
      <dgm:t>
        <a:bodyPr/>
        <a:lstStyle/>
        <a:p>
          <a:endParaRPr lang="en-US"/>
        </a:p>
      </dgm:t>
    </dgm:pt>
    <dgm:pt modelId="{A552D31D-8874-45DF-A47F-4AB68BDB1D2E}" type="pres">
      <dgm:prSet presAssocID="{7673C42C-5C19-4C76-941A-4D2C9AAA0361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E4E2C32-D5C4-459A-B178-64E5D4B5D145}" type="pres">
      <dgm:prSet presAssocID="{DB4DF365-F169-4FAF-84F3-B7ABC6C8E9F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EAD3E-45FE-42C5-A726-B06A4445FF08}" type="pres">
      <dgm:prSet presAssocID="{39F3C34A-0A40-4794-BF22-B965219B0244}" presName="parTrans" presStyleLbl="sibTrans2D1" presStyleIdx="2" presStyleCnt="6"/>
      <dgm:spPr/>
      <dgm:t>
        <a:bodyPr/>
        <a:lstStyle/>
        <a:p>
          <a:endParaRPr lang="en-US"/>
        </a:p>
      </dgm:t>
    </dgm:pt>
    <dgm:pt modelId="{1A57B1B8-19D3-4D86-B4B1-B22E39484E82}" type="pres">
      <dgm:prSet presAssocID="{39F3C34A-0A40-4794-BF22-B965219B0244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BE6F50C-3460-461E-B2B3-0C634A8A7BE5}" type="pres">
      <dgm:prSet presAssocID="{E31E58BD-1E55-4876-B010-0BB099ED4F6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8528E-FA2C-43DE-B55F-74CD156A07F9}" type="pres">
      <dgm:prSet presAssocID="{18C9BC83-A0B5-4E9B-8312-A5B899AFB724}" presName="parTrans" presStyleLbl="sibTrans2D1" presStyleIdx="3" presStyleCnt="6" custAng="10800000"/>
      <dgm:spPr/>
      <dgm:t>
        <a:bodyPr/>
        <a:lstStyle/>
        <a:p>
          <a:endParaRPr lang="en-US"/>
        </a:p>
      </dgm:t>
    </dgm:pt>
    <dgm:pt modelId="{D07B8237-3A0E-4E48-B6C3-E66D23AA68ED}" type="pres">
      <dgm:prSet presAssocID="{18C9BC83-A0B5-4E9B-8312-A5B899AFB724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6B304A8-C84A-45E2-9689-2B76B04C9909}" type="pres">
      <dgm:prSet presAssocID="{86D3D3D6-CAA9-4E8F-94B6-EE29870F108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9B806-C793-46CD-882A-CB6B923ED185}" type="pres">
      <dgm:prSet presAssocID="{2BC97CDB-5FE6-4170-88C9-1DC036DC4BB5}" presName="parTrans" presStyleLbl="sibTrans2D1" presStyleIdx="4" presStyleCnt="6" custAng="10753112"/>
      <dgm:spPr/>
      <dgm:t>
        <a:bodyPr/>
        <a:lstStyle/>
        <a:p>
          <a:endParaRPr lang="en-US"/>
        </a:p>
      </dgm:t>
    </dgm:pt>
    <dgm:pt modelId="{9347F9C3-5D90-4FBC-9E36-02067744AE1E}" type="pres">
      <dgm:prSet presAssocID="{2BC97CDB-5FE6-4170-88C9-1DC036DC4BB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8991DA60-DFC2-4A9F-B7B7-F1C2117E1C9C}" type="pres">
      <dgm:prSet presAssocID="{A57A2B49-803F-4452-9F6C-75387D2C924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DB1CC-00CC-4F20-8A1E-AA3EF44950E8}" type="pres">
      <dgm:prSet presAssocID="{F83320FC-A92E-4DB4-AEB4-25F509EAB8B3}" presName="parTrans" presStyleLbl="sibTrans2D1" presStyleIdx="5" presStyleCnt="6" custAng="10488164"/>
      <dgm:spPr/>
      <dgm:t>
        <a:bodyPr/>
        <a:lstStyle/>
        <a:p>
          <a:endParaRPr lang="en-US"/>
        </a:p>
      </dgm:t>
    </dgm:pt>
    <dgm:pt modelId="{B08953F0-9D0A-49B3-8D72-D762F317FE23}" type="pres">
      <dgm:prSet presAssocID="{F83320FC-A92E-4DB4-AEB4-25F509EAB8B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AB83EBE-9877-4665-B32C-2DC119745834}" type="pres">
      <dgm:prSet presAssocID="{6886AFDC-059C-4048-B5D6-CBC4CE240C4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9E4F21-3198-4A5E-9CBB-E2384C27245F}" type="presOf" srcId="{18C9BC83-A0B5-4E9B-8312-A5B899AFB724}" destId="{D07B8237-3A0E-4E48-B6C3-E66D23AA68ED}" srcOrd="1" destOrd="0" presId="urn:microsoft.com/office/officeart/2005/8/layout/radial5"/>
    <dgm:cxn modelId="{184EC4DA-DA52-433B-9C25-13CA33A2F8C9}" type="presOf" srcId="{7673C42C-5C19-4C76-941A-4D2C9AAA0361}" destId="{A552D31D-8874-45DF-A47F-4AB68BDB1D2E}" srcOrd="1" destOrd="0" presId="urn:microsoft.com/office/officeart/2005/8/layout/radial5"/>
    <dgm:cxn modelId="{8C490D0E-1375-4A38-8BD6-2FB174109AD3}" type="presOf" srcId="{39F3C34A-0A40-4794-BF22-B965219B0244}" destId="{1A57B1B8-19D3-4D86-B4B1-B22E39484E82}" srcOrd="1" destOrd="0" presId="urn:microsoft.com/office/officeart/2005/8/layout/radial5"/>
    <dgm:cxn modelId="{43994E05-FCBD-4788-906F-E30696141097}" srcId="{E8B54573-621B-4BFD-B250-994B6E020731}" destId="{6886AFDC-059C-4048-B5D6-CBC4CE240C45}" srcOrd="5" destOrd="0" parTransId="{F83320FC-A92E-4DB4-AEB4-25F509EAB8B3}" sibTransId="{5EC06673-B3F9-4F5F-A6C7-4925B60FFCB8}"/>
    <dgm:cxn modelId="{24E602ED-1801-4F6C-A09F-F5FCEA334064}" type="presOf" srcId="{E31E58BD-1E55-4876-B010-0BB099ED4F69}" destId="{5BE6F50C-3460-461E-B2B3-0C634A8A7BE5}" srcOrd="0" destOrd="0" presId="urn:microsoft.com/office/officeart/2005/8/layout/radial5"/>
    <dgm:cxn modelId="{B1FF068D-00D4-4B2B-9073-0B512114E50B}" srcId="{E8B54573-621B-4BFD-B250-994B6E020731}" destId="{A57A2B49-803F-4452-9F6C-75387D2C9243}" srcOrd="4" destOrd="0" parTransId="{2BC97CDB-5FE6-4170-88C9-1DC036DC4BB5}" sibTransId="{E0B0F004-9E65-4A16-BF04-5E91A519DCA3}"/>
    <dgm:cxn modelId="{AC10834E-96F9-4849-A3D6-DBED6F1DAB35}" srcId="{D2DB34A8-9197-4CB7-90E5-91F820C9A05F}" destId="{E8B54573-621B-4BFD-B250-994B6E020731}" srcOrd="0" destOrd="0" parTransId="{C22F0824-8406-469E-AAAD-976E70DC8A05}" sibTransId="{83787A6C-C864-41A4-B259-402AE860601E}"/>
    <dgm:cxn modelId="{D2521EC7-50A9-4C1F-B187-3B67F9F8DB62}" type="presOf" srcId="{39F3C34A-0A40-4794-BF22-B965219B0244}" destId="{003EAD3E-45FE-42C5-A726-B06A4445FF08}" srcOrd="0" destOrd="0" presId="urn:microsoft.com/office/officeart/2005/8/layout/radial5"/>
    <dgm:cxn modelId="{68ABA896-5E5E-48BD-A20D-64AAEA1A762F}" srcId="{E8B54573-621B-4BFD-B250-994B6E020731}" destId="{A362C042-1F0F-4EBA-A63A-9D72777FFBBF}" srcOrd="0" destOrd="0" parTransId="{EBC9B491-E579-4B9C-AC69-82061A6F91DC}" sibTransId="{FF5B988A-52E2-4D4E-AA8A-F23BAF4D3C81}"/>
    <dgm:cxn modelId="{ED1ED4AE-FFBF-4944-90CB-0038F35B258E}" type="presOf" srcId="{EBC9B491-E579-4B9C-AC69-82061A6F91DC}" destId="{6105F13E-0595-4F80-B414-C6E9AA8EBD58}" srcOrd="0" destOrd="0" presId="urn:microsoft.com/office/officeart/2005/8/layout/radial5"/>
    <dgm:cxn modelId="{732F9DFE-7B93-4166-A4E9-A4B66166612C}" type="presOf" srcId="{E8B54573-621B-4BFD-B250-994B6E020731}" destId="{61A8F80C-BB8A-463C-9D5C-9E8FCB62F364}" srcOrd="0" destOrd="0" presId="urn:microsoft.com/office/officeart/2005/8/layout/radial5"/>
    <dgm:cxn modelId="{E6041403-EC4E-4F34-8481-9BD30B9AE54A}" type="presOf" srcId="{F83320FC-A92E-4DB4-AEB4-25F509EAB8B3}" destId="{B08953F0-9D0A-49B3-8D72-D762F317FE23}" srcOrd="1" destOrd="0" presId="urn:microsoft.com/office/officeart/2005/8/layout/radial5"/>
    <dgm:cxn modelId="{1AC863B3-E259-4C0D-A097-E9F02FEAE596}" type="presOf" srcId="{D2DB34A8-9197-4CB7-90E5-91F820C9A05F}" destId="{88C68152-66BE-4466-B906-FD8466355452}" srcOrd="0" destOrd="0" presId="urn:microsoft.com/office/officeart/2005/8/layout/radial5"/>
    <dgm:cxn modelId="{A85E96D2-CF27-447B-862A-9604430FCD42}" srcId="{E8B54573-621B-4BFD-B250-994B6E020731}" destId="{86D3D3D6-CAA9-4E8F-94B6-EE29870F108D}" srcOrd="3" destOrd="0" parTransId="{18C9BC83-A0B5-4E9B-8312-A5B899AFB724}" sibTransId="{04D0837A-2463-454E-86BB-B266FE764427}"/>
    <dgm:cxn modelId="{008524F4-55C0-49D7-BCE1-7FD778A83E32}" type="presOf" srcId="{2BC97CDB-5FE6-4170-88C9-1DC036DC4BB5}" destId="{4F69B806-C793-46CD-882A-CB6B923ED185}" srcOrd="0" destOrd="0" presId="urn:microsoft.com/office/officeart/2005/8/layout/radial5"/>
    <dgm:cxn modelId="{77354AD1-C970-49D0-B1C6-91391E1D28A4}" type="presOf" srcId="{DB4DF365-F169-4FAF-84F3-B7ABC6C8E9F7}" destId="{1E4E2C32-D5C4-459A-B178-64E5D4B5D145}" srcOrd="0" destOrd="0" presId="urn:microsoft.com/office/officeart/2005/8/layout/radial5"/>
    <dgm:cxn modelId="{13916B34-F473-4D3B-BCA0-F4F6A959171F}" type="presOf" srcId="{F83320FC-A92E-4DB4-AEB4-25F509EAB8B3}" destId="{9ACDB1CC-00CC-4F20-8A1E-AA3EF44950E8}" srcOrd="0" destOrd="0" presId="urn:microsoft.com/office/officeart/2005/8/layout/radial5"/>
    <dgm:cxn modelId="{EF273B7C-7C7E-49CE-BBC7-D7A9CE578094}" type="presOf" srcId="{A57A2B49-803F-4452-9F6C-75387D2C9243}" destId="{8991DA60-DFC2-4A9F-B7B7-F1C2117E1C9C}" srcOrd="0" destOrd="0" presId="urn:microsoft.com/office/officeart/2005/8/layout/radial5"/>
    <dgm:cxn modelId="{7CC3AF27-9E07-47BF-8B9A-95EBDA5FF498}" type="presOf" srcId="{2BC97CDB-5FE6-4170-88C9-1DC036DC4BB5}" destId="{9347F9C3-5D90-4FBC-9E36-02067744AE1E}" srcOrd="1" destOrd="0" presId="urn:microsoft.com/office/officeart/2005/8/layout/radial5"/>
    <dgm:cxn modelId="{52EEBC24-CFC8-4C81-B037-BE34EAFAA68C}" type="presOf" srcId="{86D3D3D6-CAA9-4E8F-94B6-EE29870F108D}" destId="{36B304A8-C84A-45E2-9689-2B76B04C9909}" srcOrd="0" destOrd="0" presId="urn:microsoft.com/office/officeart/2005/8/layout/radial5"/>
    <dgm:cxn modelId="{3713359C-BA30-47E7-90DC-A94C137F3780}" srcId="{E8B54573-621B-4BFD-B250-994B6E020731}" destId="{E31E58BD-1E55-4876-B010-0BB099ED4F69}" srcOrd="2" destOrd="0" parTransId="{39F3C34A-0A40-4794-BF22-B965219B0244}" sibTransId="{8204BB42-6516-41A8-9E64-3E6FB9A0B9F8}"/>
    <dgm:cxn modelId="{879D1AF2-A2CA-42D7-A568-5A99509E43CD}" type="presOf" srcId="{A362C042-1F0F-4EBA-A63A-9D72777FFBBF}" destId="{A748413D-3E56-4B3E-B96E-E4EB69AADAC2}" srcOrd="0" destOrd="0" presId="urn:microsoft.com/office/officeart/2005/8/layout/radial5"/>
    <dgm:cxn modelId="{03339703-3374-488A-8ED4-F6E17BFD5446}" type="presOf" srcId="{6886AFDC-059C-4048-B5D6-CBC4CE240C45}" destId="{9AB83EBE-9877-4665-B32C-2DC119745834}" srcOrd="0" destOrd="0" presId="urn:microsoft.com/office/officeart/2005/8/layout/radial5"/>
    <dgm:cxn modelId="{B4C77340-C36E-4C73-A148-1F2592793B4D}" type="presOf" srcId="{EBC9B491-E579-4B9C-AC69-82061A6F91DC}" destId="{D09D1631-CD3E-4D02-BC6E-850EFE7E52B0}" srcOrd="1" destOrd="0" presId="urn:microsoft.com/office/officeart/2005/8/layout/radial5"/>
    <dgm:cxn modelId="{7029F087-AC0B-465D-B708-3BF587597FA1}" type="presOf" srcId="{18C9BC83-A0B5-4E9B-8312-A5B899AFB724}" destId="{0668528E-FA2C-43DE-B55F-74CD156A07F9}" srcOrd="0" destOrd="0" presId="urn:microsoft.com/office/officeart/2005/8/layout/radial5"/>
    <dgm:cxn modelId="{ADCCF92B-70C8-472D-8162-B49921FD0465}" type="presOf" srcId="{7673C42C-5C19-4C76-941A-4D2C9AAA0361}" destId="{EC22E249-E36D-4E9F-BF76-C9A123DFF5A9}" srcOrd="0" destOrd="0" presId="urn:microsoft.com/office/officeart/2005/8/layout/radial5"/>
    <dgm:cxn modelId="{8881DD24-850E-4A20-926D-8479FD97084E}" srcId="{E8B54573-621B-4BFD-B250-994B6E020731}" destId="{DB4DF365-F169-4FAF-84F3-B7ABC6C8E9F7}" srcOrd="1" destOrd="0" parTransId="{7673C42C-5C19-4C76-941A-4D2C9AAA0361}" sibTransId="{CEA5619C-3F8D-415C-A3B6-162A02858FDC}"/>
    <dgm:cxn modelId="{6D10B9B1-37CD-4167-A38F-EFEF1C56E7E1}" type="presParOf" srcId="{88C68152-66BE-4466-B906-FD8466355452}" destId="{61A8F80C-BB8A-463C-9D5C-9E8FCB62F364}" srcOrd="0" destOrd="0" presId="urn:microsoft.com/office/officeart/2005/8/layout/radial5"/>
    <dgm:cxn modelId="{257EB020-DDA3-4C9A-8E12-3F95F8CB9AB5}" type="presParOf" srcId="{88C68152-66BE-4466-B906-FD8466355452}" destId="{6105F13E-0595-4F80-B414-C6E9AA8EBD58}" srcOrd="1" destOrd="0" presId="urn:microsoft.com/office/officeart/2005/8/layout/radial5"/>
    <dgm:cxn modelId="{4DD75374-0329-4F54-BDC0-0A07A9079A1D}" type="presParOf" srcId="{6105F13E-0595-4F80-B414-C6E9AA8EBD58}" destId="{D09D1631-CD3E-4D02-BC6E-850EFE7E52B0}" srcOrd="0" destOrd="0" presId="urn:microsoft.com/office/officeart/2005/8/layout/radial5"/>
    <dgm:cxn modelId="{5211A366-19B6-4C32-9687-6AFA0ECB7A5A}" type="presParOf" srcId="{88C68152-66BE-4466-B906-FD8466355452}" destId="{A748413D-3E56-4B3E-B96E-E4EB69AADAC2}" srcOrd="2" destOrd="0" presId="urn:microsoft.com/office/officeart/2005/8/layout/radial5"/>
    <dgm:cxn modelId="{A06B5D69-364A-440F-94F1-73733A35FB31}" type="presParOf" srcId="{88C68152-66BE-4466-B906-FD8466355452}" destId="{EC22E249-E36D-4E9F-BF76-C9A123DFF5A9}" srcOrd="3" destOrd="0" presId="urn:microsoft.com/office/officeart/2005/8/layout/radial5"/>
    <dgm:cxn modelId="{F0D3732E-82B7-4E2F-B996-8921CC5EE9E7}" type="presParOf" srcId="{EC22E249-E36D-4E9F-BF76-C9A123DFF5A9}" destId="{A552D31D-8874-45DF-A47F-4AB68BDB1D2E}" srcOrd="0" destOrd="0" presId="urn:microsoft.com/office/officeart/2005/8/layout/radial5"/>
    <dgm:cxn modelId="{32392944-F949-4039-959B-5A725B939B78}" type="presParOf" srcId="{88C68152-66BE-4466-B906-FD8466355452}" destId="{1E4E2C32-D5C4-459A-B178-64E5D4B5D145}" srcOrd="4" destOrd="0" presId="urn:microsoft.com/office/officeart/2005/8/layout/radial5"/>
    <dgm:cxn modelId="{4E3AE3F9-3BAA-4632-8AF0-8538F04899D4}" type="presParOf" srcId="{88C68152-66BE-4466-B906-FD8466355452}" destId="{003EAD3E-45FE-42C5-A726-B06A4445FF08}" srcOrd="5" destOrd="0" presId="urn:microsoft.com/office/officeart/2005/8/layout/radial5"/>
    <dgm:cxn modelId="{49706B8C-C650-443E-AF67-2CFF5AF974D0}" type="presParOf" srcId="{003EAD3E-45FE-42C5-A726-B06A4445FF08}" destId="{1A57B1B8-19D3-4D86-B4B1-B22E39484E82}" srcOrd="0" destOrd="0" presId="urn:microsoft.com/office/officeart/2005/8/layout/radial5"/>
    <dgm:cxn modelId="{87FC7BCC-85CC-413A-B62B-E497E0A4EFA9}" type="presParOf" srcId="{88C68152-66BE-4466-B906-FD8466355452}" destId="{5BE6F50C-3460-461E-B2B3-0C634A8A7BE5}" srcOrd="6" destOrd="0" presId="urn:microsoft.com/office/officeart/2005/8/layout/radial5"/>
    <dgm:cxn modelId="{98F6A9D8-FA68-4C1B-8991-4A08E92BD909}" type="presParOf" srcId="{88C68152-66BE-4466-B906-FD8466355452}" destId="{0668528E-FA2C-43DE-B55F-74CD156A07F9}" srcOrd="7" destOrd="0" presId="urn:microsoft.com/office/officeart/2005/8/layout/radial5"/>
    <dgm:cxn modelId="{26998F5B-1F5D-41A3-8A42-5CF156173672}" type="presParOf" srcId="{0668528E-FA2C-43DE-B55F-74CD156A07F9}" destId="{D07B8237-3A0E-4E48-B6C3-E66D23AA68ED}" srcOrd="0" destOrd="0" presId="urn:microsoft.com/office/officeart/2005/8/layout/radial5"/>
    <dgm:cxn modelId="{7EC1314F-E0BD-4742-AD7D-B09ACD7EC87D}" type="presParOf" srcId="{88C68152-66BE-4466-B906-FD8466355452}" destId="{36B304A8-C84A-45E2-9689-2B76B04C9909}" srcOrd="8" destOrd="0" presId="urn:microsoft.com/office/officeart/2005/8/layout/radial5"/>
    <dgm:cxn modelId="{225C10B1-8ED4-4193-A908-28F9F2BADC18}" type="presParOf" srcId="{88C68152-66BE-4466-B906-FD8466355452}" destId="{4F69B806-C793-46CD-882A-CB6B923ED185}" srcOrd="9" destOrd="0" presId="urn:microsoft.com/office/officeart/2005/8/layout/radial5"/>
    <dgm:cxn modelId="{8ADA272E-FFE8-4777-BFDC-C4A435FBC55F}" type="presParOf" srcId="{4F69B806-C793-46CD-882A-CB6B923ED185}" destId="{9347F9C3-5D90-4FBC-9E36-02067744AE1E}" srcOrd="0" destOrd="0" presId="urn:microsoft.com/office/officeart/2005/8/layout/radial5"/>
    <dgm:cxn modelId="{73C9496C-3A87-46F2-8C9C-C0FCFC3AC5AB}" type="presParOf" srcId="{88C68152-66BE-4466-B906-FD8466355452}" destId="{8991DA60-DFC2-4A9F-B7B7-F1C2117E1C9C}" srcOrd="10" destOrd="0" presId="urn:microsoft.com/office/officeart/2005/8/layout/radial5"/>
    <dgm:cxn modelId="{52FC145F-E39A-401D-911F-65E5FEB62BF6}" type="presParOf" srcId="{88C68152-66BE-4466-B906-FD8466355452}" destId="{9ACDB1CC-00CC-4F20-8A1E-AA3EF44950E8}" srcOrd="11" destOrd="0" presId="urn:microsoft.com/office/officeart/2005/8/layout/radial5"/>
    <dgm:cxn modelId="{35F2C14C-5F73-4E48-A15A-49DDA6D39282}" type="presParOf" srcId="{9ACDB1CC-00CC-4F20-8A1E-AA3EF44950E8}" destId="{B08953F0-9D0A-49B3-8D72-D762F317FE23}" srcOrd="0" destOrd="0" presId="urn:microsoft.com/office/officeart/2005/8/layout/radial5"/>
    <dgm:cxn modelId="{4CD988FC-2C22-4A4D-9A72-4A8C38E0FC9C}" type="presParOf" srcId="{88C68152-66BE-4466-B906-FD8466355452}" destId="{9AB83EBE-9877-4665-B32C-2DC119745834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8F80C-BB8A-463C-9D5C-9E8FCB62F364}">
      <dsp:nvSpPr>
        <dsp:cNvPr id="0" name=""/>
        <dsp:cNvSpPr/>
      </dsp:nvSpPr>
      <dsp:spPr>
        <a:xfrm>
          <a:off x="2963372" y="2265026"/>
          <a:ext cx="1617054" cy="1617054"/>
        </a:xfrm>
        <a:prstGeom prst="ellipse">
          <a:avLst/>
        </a:prstGeom>
        <a:solidFill>
          <a:srgbClr val="0808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$5.79 Million General Fund Savings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200184" y="2501838"/>
        <a:ext cx="1143430" cy="1143430"/>
      </dsp:txXfrm>
    </dsp:sp>
    <dsp:sp modelId="{6105F13E-0595-4F80-B414-C6E9AA8EBD58}">
      <dsp:nvSpPr>
        <dsp:cNvPr id="0" name=""/>
        <dsp:cNvSpPr/>
      </dsp:nvSpPr>
      <dsp:spPr>
        <a:xfrm rot="5400000">
          <a:off x="3588771" y="1698511"/>
          <a:ext cx="342111" cy="549798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640088" y="1757155"/>
        <a:ext cx="239478" cy="329878"/>
      </dsp:txXfrm>
    </dsp:sp>
    <dsp:sp modelId="{A748413D-3E56-4B3E-B96E-E4EB69AADAC2}">
      <dsp:nvSpPr>
        <dsp:cNvPr id="0" name=""/>
        <dsp:cNvSpPr/>
      </dsp:nvSpPr>
      <dsp:spPr>
        <a:xfrm>
          <a:off x="2963372" y="2479"/>
          <a:ext cx="1617054" cy="1617054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Energy Savings     $10.68 million</a:t>
          </a:r>
          <a:endParaRPr lang="en-US" sz="1500" kern="1200" dirty="0"/>
        </a:p>
      </dsp:txBody>
      <dsp:txXfrm>
        <a:off x="3200184" y="239291"/>
        <a:ext cx="1143430" cy="1143430"/>
      </dsp:txXfrm>
    </dsp:sp>
    <dsp:sp modelId="{EC22E249-E36D-4E9F-BF76-C9A123DFF5A9}">
      <dsp:nvSpPr>
        <dsp:cNvPr id="0" name=""/>
        <dsp:cNvSpPr/>
      </dsp:nvSpPr>
      <dsp:spPr>
        <a:xfrm rot="20520000">
          <a:off x="4667541" y="2452063"/>
          <a:ext cx="342111" cy="54979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670053" y="2577881"/>
        <a:ext cx="239478" cy="329878"/>
      </dsp:txXfrm>
    </dsp:sp>
    <dsp:sp modelId="{1E4E2C32-D5C4-459A-B178-64E5D4B5D145}">
      <dsp:nvSpPr>
        <dsp:cNvPr id="0" name=""/>
        <dsp:cNvSpPr/>
      </dsp:nvSpPr>
      <dsp:spPr>
        <a:xfrm>
          <a:off x="5115182" y="1565861"/>
          <a:ext cx="1617054" cy="1617054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Net Lease Payments  $5.30 million</a:t>
          </a:r>
          <a:endParaRPr lang="en-US" sz="1500" kern="1200" dirty="0"/>
        </a:p>
      </dsp:txBody>
      <dsp:txXfrm>
        <a:off x="5351994" y="1802673"/>
        <a:ext cx="1143430" cy="1143430"/>
      </dsp:txXfrm>
    </dsp:sp>
    <dsp:sp modelId="{003EAD3E-45FE-42C5-A726-B06A4445FF08}">
      <dsp:nvSpPr>
        <dsp:cNvPr id="0" name=""/>
        <dsp:cNvSpPr/>
      </dsp:nvSpPr>
      <dsp:spPr>
        <a:xfrm rot="3240000">
          <a:off x="4260099" y="3706041"/>
          <a:ext cx="342111" cy="54979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281252" y="3774485"/>
        <a:ext cx="239478" cy="329878"/>
      </dsp:txXfrm>
    </dsp:sp>
    <dsp:sp modelId="{5BE6F50C-3460-461E-B2B3-0C634A8A7BE5}">
      <dsp:nvSpPr>
        <dsp:cNvPr id="0" name=""/>
        <dsp:cNvSpPr/>
      </dsp:nvSpPr>
      <dsp:spPr>
        <a:xfrm>
          <a:off x="4293264" y="4095465"/>
          <a:ext cx="1617054" cy="1617054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Solar Maintenance Cost     $0.51 million</a:t>
          </a:r>
          <a:endParaRPr lang="en-US" sz="1500" kern="1200" dirty="0"/>
        </a:p>
      </dsp:txBody>
      <dsp:txXfrm>
        <a:off x="4530076" y="4332277"/>
        <a:ext cx="1143430" cy="1143430"/>
      </dsp:txXfrm>
    </dsp:sp>
    <dsp:sp modelId="{0668528E-FA2C-43DE-B55F-74CD156A07F9}">
      <dsp:nvSpPr>
        <dsp:cNvPr id="0" name=""/>
        <dsp:cNvSpPr/>
      </dsp:nvSpPr>
      <dsp:spPr>
        <a:xfrm rot="18360000">
          <a:off x="2941589" y="3706041"/>
          <a:ext cx="342111" cy="549798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10800000">
        <a:off x="2962742" y="3857517"/>
        <a:ext cx="239478" cy="329878"/>
      </dsp:txXfrm>
    </dsp:sp>
    <dsp:sp modelId="{36B304A8-C84A-45E2-9689-2B76B04C9909}">
      <dsp:nvSpPr>
        <dsp:cNvPr id="0" name=""/>
        <dsp:cNvSpPr/>
      </dsp:nvSpPr>
      <dsp:spPr>
        <a:xfrm>
          <a:off x="1633480" y="4095465"/>
          <a:ext cx="1617054" cy="1617054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Incentives and Grants       $0.60 million</a:t>
          </a:r>
          <a:endParaRPr lang="en-US" sz="1500" kern="1200" dirty="0"/>
        </a:p>
      </dsp:txBody>
      <dsp:txXfrm>
        <a:off x="1870292" y="4332277"/>
        <a:ext cx="1143430" cy="1143430"/>
      </dsp:txXfrm>
    </dsp:sp>
    <dsp:sp modelId="{9ACDB1CC-00CC-4F20-8A1E-AA3EF44950E8}">
      <dsp:nvSpPr>
        <dsp:cNvPr id="0" name=""/>
        <dsp:cNvSpPr/>
      </dsp:nvSpPr>
      <dsp:spPr>
        <a:xfrm rot="768164">
          <a:off x="2534147" y="2452063"/>
          <a:ext cx="342111" cy="549798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10800000">
        <a:off x="2535423" y="2550652"/>
        <a:ext cx="239478" cy="329878"/>
      </dsp:txXfrm>
    </dsp:sp>
    <dsp:sp modelId="{9AB83EBE-9877-4665-B32C-2DC119745834}">
      <dsp:nvSpPr>
        <dsp:cNvPr id="0" name=""/>
        <dsp:cNvSpPr/>
      </dsp:nvSpPr>
      <dsp:spPr>
        <a:xfrm>
          <a:off x="811562" y="1565861"/>
          <a:ext cx="1617054" cy="1617054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Budget Savings $0.31 million</a:t>
          </a:r>
          <a:endParaRPr lang="en-US" sz="1500" kern="1200" dirty="0"/>
        </a:p>
      </dsp:txBody>
      <dsp:txXfrm>
        <a:off x="1048374" y="1802673"/>
        <a:ext cx="1143430" cy="1143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8F80C-BB8A-463C-9D5C-9E8FCB62F364}">
      <dsp:nvSpPr>
        <dsp:cNvPr id="0" name=""/>
        <dsp:cNvSpPr/>
      </dsp:nvSpPr>
      <dsp:spPr>
        <a:xfrm>
          <a:off x="3020466" y="2106066"/>
          <a:ext cx="1502866" cy="1502866"/>
        </a:xfrm>
        <a:prstGeom prst="ellipse">
          <a:avLst/>
        </a:prstGeom>
        <a:solidFill>
          <a:srgbClr val="0808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$13.80 Million General Fund Savings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240556" y="2326156"/>
        <a:ext cx="1062686" cy="1062686"/>
      </dsp:txXfrm>
    </dsp:sp>
    <dsp:sp modelId="{6105F13E-0595-4F80-B414-C6E9AA8EBD58}">
      <dsp:nvSpPr>
        <dsp:cNvPr id="0" name=""/>
        <dsp:cNvSpPr/>
      </dsp:nvSpPr>
      <dsp:spPr>
        <a:xfrm rot="5400000">
          <a:off x="3601829" y="1579771"/>
          <a:ext cx="317717" cy="510974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649487" y="1634309"/>
        <a:ext cx="222402" cy="306584"/>
      </dsp:txXfrm>
    </dsp:sp>
    <dsp:sp modelId="{A748413D-3E56-4B3E-B96E-E4EB69AADAC2}">
      <dsp:nvSpPr>
        <dsp:cNvPr id="0" name=""/>
        <dsp:cNvSpPr/>
      </dsp:nvSpPr>
      <dsp:spPr>
        <a:xfrm>
          <a:off x="3020466" y="3734"/>
          <a:ext cx="1502866" cy="150286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Energy Savings     $24.38 million</a:t>
          </a:r>
          <a:endParaRPr lang="en-US" sz="1400" kern="1200" dirty="0"/>
        </a:p>
      </dsp:txBody>
      <dsp:txXfrm>
        <a:off x="3240556" y="223824"/>
        <a:ext cx="1062686" cy="1062686"/>
      </dsp:txXfrm>
    </dsp:sp>
    <dsp:sp modelId="{EC22E249-E36D-4E9F-BF76-C9A123DFF5A9}">
      <dsp:nvSpPr>
        <dsp:cNvPr id="0" name=""/>
        <dsp:cNvSpPr/>
      </dsp:nvSpPr>
      <dsp:spPr>
        <a:xfrm rot="19800000">
          <a:off x="4515590" y="2080925"/>
          <a:ext cx="317717" cy="51097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4521975" y="2206949"/>
        <a:ext cx="222402" cy="306584"/>
      </dsp:txXfrm>
    </dsp:sp>
    <dsp:sp modelId="{1E4E2C32-D5C4-459A-B178-64E5D4B5D145}">
      <dsp:nvSpPr>
        <dsp:cNvPr id="0" name=""/>
        <dsp:cNvSpPr/>
      </dsp:nvSpPr>
      <dsp:spPr>
        <a:xfrm>
          <a:off x="4841140" y="1054900"/>
          <a:ext cx="1502866" cy="150286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Net Lease Payments  $13.53 million</a:t>
          </a:r>
          <a:endParaRPr lang="en-US" sz="1400" kern="1200" dirty="0"/>
        </a:p>
      </dsp:txBody>
      <dsp:txXfrm>
        <a:off x="5061230" y="1274990"/>
        <a:ext cx="1062686" cy="1062686"/>
      </dsp:txXfrm>
    </dsp:sp>
    <dsp:sp modelId="{003EAD3E-45FE-42C5-A726-B06A4445FF08}">
      <dsp:nvSpPr>
        <dsp:cNvPr id="0" name=""/>
        <dsp:cNvSpPr/>
      </dsp:nvSpPr>
      <dsp:spPr>
        <a:xfrm rot="1800000">
          <a:off x="4515590" y="3123099"/>
          <a:ext cx="317717" cy="51097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521975" y="3201465"/>
        <a:ext cx="222402" cy="306584"/>
      </dsp:txXfrm>
    </dsp:sp>
    <dsp:sp modelId="{5BE6F50C-3460-461E-B2B3-0C634A8A7BE5}">
      <dsp:nvSpPr>
        <dsp:cNvPr id="0" name=""/>
        <dsp:cNvSpPr/>
      </dsp:nvSpPr>
      <dsp:spPr>
        <a:xfrm>
          <a:off x="4841140" y="3157233"/>
          <a:ext cx="1502866" cy="150286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Solar Maintenance Cost     $1.01 million</a:t>
          </a:r>
          <a:endParaRPr lang="en-US" sz="1400" kern="1200" dirty="0"/>
        </a:p>
      </dsp:txBody>
      <dsp:txXfrm>
        <a:off x="5061230" y="3377323"/>
        <a:ext cx="1062686" cy="1062686"/>
      </dsp:txXfrm>
    </dsp:sp>
    <dsp:sp modelId="{0668528E-FA2C-43DE-B55F-74CD156A07F9}">
      <dsp:nvSpPr>
        <dsp:cNvPr id="0" name=""/>
        <dsp:cNvSpPr/>
      </dsp:nvSpPr>
      <dsp:spPr>
        <a:xfrm rot="16200000">
          <a:off x="3613041" y="3644187"/>
          <a:ext cx="317717" cy="510974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660699" y="3794040"/>
        <a:ext cx="222402" cy="306584"/>
      </dsp:txXfrm>
    </dsp:sp>
    <dsp:sp modelId="{36B304A8-C84A-45E2-9689-2B76B04C9909}">
      <dsp:nvSpPr>
        <dsp:cNvPr id="0" name=""/>
        <dsp:cNvSpPr/>
      </dsp:nvSpPr>
      <dsp:spPr>
        <a:xfrm>
          <a:off x="3020466" y="4208399"/>
          <a:ext cx="1502866" cy="150286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Incentives and Grants       $1.92 million</a:t>
          </a:r>
          <a:endParaRPr lang="en-US" sz="1400" kern="1200" dirty="0"/>
        </a:p>
      </dsp:txBody>
      <dsp:txXfrm>
        <a:off x="3240556" y="4428489"/>
        <a:ext cx="1062686" cy="1062686"/>
      </dsp:txXfrm>
    </dsp:sp>
    <dsp:sp modelId="{4F69B806-C793-46CD-882A-CB6B923ED185}">
      <dsp:nvSpPr>
        <dsp:cNvPr id="0" name=""/>
        <dsp:cNvSpPr/>
      </dsp:nvSpPr>
      <dsp:spPr>
        <a:xfrm rot="19753112">
          <a:off x="2710491" y="3123099"/>
          <a:ext cx="317717" cy="510974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717205" y="3249683"/>
        <a:ext cx="222402" cy="306584"/>
      </dsp:txXfrm>
    </dsp:sp>
    <dsp:sp modelId="{8991DA60-DFC2-4A9F-B7B7-F1C2117E1C9C}">
      <dsp:nvSpPr>
        <dsp:cNvPr id="0" name=""/>
        <dsp:cNvSpPr/>
      </dsp:nvSpPr>
      <dsp:spPr>
        <a:xfrm>
          <a:off x="1199793" y="3157233"/>
          <a:ext cx="1502866" cy="150286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County Contribution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$0.8 million</a:t>
          </a:r>
          <a:endParaRPr lang="en-US" sz="1400" kern="1200" dirty="0"/>
        </a:p>
      </dsp:txBody>
      <dsp:txXfrm>
        <a:off x="1419883" y="3377323"/>
        <a:ext cx="1062686" cy="1062686"/>
      </dsp:txXfrm>
    </dsp:sp>
    <dsp:sp modelId="{9ACDB1CC-00CC-4F20-8A1E-AA3EF44950E8}">
      <dsp:nvSpPr>
        <dsp:cNvPr id="0" name=""/>
        <dsp:cNvSpPr/>
      </dsp:nvSpPr>
      <dsp:spPr>
        <a:xfrm rot="1488164">
          <a:off x="2710491" y="2080925"/>
          <a:ext cx="317717" cy="510974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10800000">
        <a:off x="2714887" y="2163128"/>
        <a:ext cx="222402" cy="306584"/>
      </dsp:txXfrm>
    </dsp:sp>
    <dsp:sp modelId="{9AB83EBE-9877-4665-B32C-2DC119745834}">
      <dsp:nvSpPr>
        <dsp:cNvPr id="0" name=""/>
        <dsp:cNvSpPr/>
      </dsp:nvSpPr>
      <dsp:spPr>
        <a:xfrm>
          <a:off x="1199793" y="1054900"/>
          <a:ext cx="1502866" cy="150286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9525" cap="flat" cmpd="sng" algn="ctr">
          <a:solidFill>
            <a:schemeClr val="bg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Budget Savings $1.24 million</a:t>
          </a:r>
          <a:endParaRPr lang="en-US" sz="1400" kern="1200" dirty="0"/>
        </a:p>
      </dsp:txBody>
      <dsp:txXfrm>
        <a:off x="1419883" y="1274990"/>
        <a:ext cx="1062686" cy="1062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r">
              <a:defRPr sz="1200"/>
            </a:lvl1pPr>
          </a:lstStyle>
          <a:p>
            <a:fld id="{A3A7872B-4E7B-4662-84F6-EDCBF41F8030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1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46071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r">
              <a:defRPr sz="1200"/>
            </a:lvl1pPr>
          </a:lstStyle>
          <a:p>
            <a:fld id="{3C9C0DD4-3656-423A-B997-5DA23A0E02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02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r">
              <a:defRPr sz="1200"/>
            </a:lvl1pPr>
          </a:lstStyle>
          <a:p>
            <a:fld id="{BF951CB5-C12C-4323-9B9F-4BFEF8D7F435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56" tIns="47128" rIns="94256" bIns="471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73853"/>
            <a:ext cx="5661660" cy="4238387"/>
          </a:xfrm>
          <a:prstGeom prst="rect">
            <a:avLst/>
          </a:prstGeom>
        </p:spPr>
        <p:txBody>
          <a:bodyPr vert="horz" lIns="94256" tIns="47128" rIns="94256" bIns="471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46071"/>
            <a:ext cx="3066733" cy="470932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r">
              <a:defRPr sz="1200"/>
            </a:lvl1pPr>
          </a:lstStyle>
          <a:p>
            <a:fld id="{A4F691A8-45E6-43C0-9B0D-B2AE627A4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96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91A8-45E6-43C0-9B0D-B2AE627A43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07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91A8-45E6-43C0-9B0D-B2AE627A43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17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91A8-45E6-43C0-9B0D-B2AE627A43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7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4800600"/>
            <a:ext cx="9144000" cy="762000"/>
          </a:xfrm>
        </p:spPr>
        <p:txBody>
          <a:bodyPr anchor="ctr" anchorCtr="1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This text is commonly used to explain the purpose of the document and the big picture goals associated with this document.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838200"/>
            <a:ext cx="9144000" cy="1588"/>
          </a:xfrm>
          <a:prstGeom prst="line">
            <a:avLst/>
          </a:prstGeom>
          <a:ln w="63500">
            <a:solidFill>
              <a:srgbClr val="00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3656012"/>
            <a:ext cx="9144000" cy="1588"/>
          </a:xfrm>
          <a:prstGeom prst="line">
            <a:avLst/>
          </a:prstGeom>
          <a:ln w="63500">
            <a:solidFill>
              <a:srgbClr val="00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3581400"/>
            <a:ext cx="9144000" cy="1588"/>
          </a:xfrm>
          <a:prstGeom prst="line">
            <a:avLst/>
          </a:prstGeom>
          <a:ln w="12700">
            <a:solidFill>
              <a:srgbClr val="D210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0" y="914400"/>
            <a:ext cx="9144000" cy="1588"/>
          </a:xfrm>
          <a:prstGeom prst="line">
            <a:avLst/>
          </a:prstGeom>
          <a:ln w="12700">
            <a:solidFill>
              <a:srgbClr val="D210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6553200" y="5943600"/>
            <a:ext cx="2438400" cy="381000"/>
          </a:xfrm>
        </p:spPr>
        <p:txBody>
          <a:bodyPr/>
          <a:lstStyle>
            <a:lvl1pPr>
              <a:buNone/>
              <a:defRPr sz="1600" b="1" baseline="0"/>
            </a:lvl1pPr>
          </a:lstStyle>
          <a:p>
            <a:pPr lvl="0"/>
            <a:r>
              <a:rPr lang="en-US" dirty="0" smtClean="0"/>
              <a:t>Click to add date </a:t>
            </a:r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2"/>
          <p:cNvSpPr>
            <a:spLocks noGrp="1"/>
          </p:cNvSpPr>
          <p:nvPr>
            <p:ph type="title"/>
          </p:nvPr>
        </p:nvSpPr>
        <p:spPr>
          <a:xfrm>
            <a:off x="152400" y="92075"/>
            <a:ext cx="76200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038600" cy="4267200"/>
          </a:xfrm>
        </p:spPr>
        <p:txBody>
          <a:bodyPr/>
          <a:lstStyle>
            <a:lvl1pPr>
              <a:defRPr sz="1800">
                <a:solidFill>
                  <a:srgbClr val="333333"/>
                </a:solidFill>
              </a:defRPr>
            </a:lvl1pPr>
            <a:lvl2pPr>
              <a:defRPr sz="1600">
                <a:solidFill>
                  <a:srgbClr val="333333"/>
                </a:solidFill>
              </a:defRPr>
            </a:lvl2pPr>
            <a:lvl3pPr>
              <a:defRPr sz="1400">
                <a:solidFill>
                  <a:srgbClr val="333333"/>
                </a:solidFill>
              </a:defRPr>
            </a:lvl3pPr>
            <a:lvl4pPr>
              <a:defRPr sz="1200">
                <a:solidFill>
                  <a:srgbClr val="333333"/>
                </a:solidFill>
              </a:defRPr>
            </a:lvl4pPr>
            <a:lvl5pPr>
              <a:defRPr sz="1200">
                <a:solidFill>
                  <a:srgbClr val="33333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828800"/>
            <a:ext cx="4038600" cy="4267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52400" y="990600"/>
            <a:ext cx="4040188" cy="76200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9DD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edit.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340225" y="990600"/>
            <a:ext cx="4041775" cy="76200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9DD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edit.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1684338" y="3589337"/>
            <a:ext cx="5165725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2"/>
          <p:cNvSpPr>
            <a:spLocks noGrp="1"/>
          </p:cNvSpPr>
          <p:nvPr>
            <p:ph type="title"/>
          </p:nvPr>
        </p:nvSpPr>
        <p:spPr>
          <a:xfrm>
            <a:off x="152400" y="92075"/>
            <a:ext cx="82296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15000" y="1600200"/>
            <a:ext cx="2362200" cy="2057400"/>
          </a:xfrm>
          <a:prstGeom prst="rect">
            <a:avLst/>
          </a:prstGeom>
          <a:solidFill>
            <a:srgbClr val="BFE9F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8200" y="1600200"/>
            <a:ext cx="6248400" cy="2057400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715000" y="1600200"/>
            <a:ext cx="1600200" cy="205740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5800" y="1600200"/>
            <a:ext cx="76200" cy="2057400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600200"/>
            <a:ext cx="609600" cy="2057400"/>
          </a:xfrm>
          <a:prstGeom prst="rect">
            <a:avLst/>
          </a:prstGeom>
          <a:solidFill>
            <a:srgbClr val="BFE9F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0" y="355600"/>
            <a:ext cx="8509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153400" y="1600200"/>
            <a:ext cx="990600" cy="2057400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black">
          <a:xfrm>
            <a:off x="50800" y="6581775"/>
            <a:ext cx="9398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 sz="800" dirty="0">
                <a:solidFill>
                  <a:srgbClr val="666767"/>
                </a:solidFill>
                <a:latin typeface="Verdana" pitchFamily="34" charset="0"/>
              </a:rPr>
              <a:t>© Chevron </a:t>
            </a:r>
            <a:r>
              <a:rPr lang="en-US" sz="800" dirty="0" smtClean="0">
                <a:solidFill>
                  <a:srgbClr val="666767"/>
                </a:solidFill>
                <a:latin typeface="Verdana" pitchFamily="34" charset="0"/>
              </a:rPr>
              <a:t>2012</a:t>
            </a:r>
            <a:endParaRPr lang="en-US" sz="800" dirty="0">
              <a:solidFill>
                <a:srgbClr val="666767"/>
              </a:solidFill>
              <a:latin typeface="Verdana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4572000" cy="18288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41750"/>
            <a:ext cx="7086600" cy="2711450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19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chevron_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10587" y="152400"/>
            <a:ext cx="481013" cy="5334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76200" y="6553200"/>
            <a:ext cx="8991600" cy="1629"/>
          </a:xfrm>
          <a:prstGeom prst="line">
            <a:avLst/>
          </a:prstGeom>
          <a:ln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4"/>
          <p:cNvSpPr txBox="1">
            <a:spLocks/>
          </p:cNvSpPr>
          <p:nvPr/>
        </p:nvSpPr>
        <p:spPr>
          <a:xfrm>
            <a:off x="6934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0E5441-4E11-442E-8D7D-A83EA9089E9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Date Placeholder 9"/>
          <p:cNvSpPr txBox="1">
            <a:spLocks/>
          </p:cNvSpPr>
          <p:nvPr/>
        </p:nvSpPr>
        <p:spPr>
          <a:xfrm>
            <a:off x="0" y="6553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Chevron 2012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152400" y="92075"/>
            <a:ext cx="82296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6019800" cy="1981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2012 CSAC Innovation Summit</a:t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Modernizing Facilities and Improving Energy Efficiency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November 26, 2012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8001000" cy="2514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Presented by:</a:t>
            </a:r>
          </a:p>
          <a:p>
            <a:pPr marL="0" indent="0" eaLnBrk="1" hangingPunct="1">
              <a:buNone/>
            </a:pPr>
            <a:endParaRPr lang="en-US" sz="1500" dirty="0" smtClean="0"/>
          </a:p>
          <a:p>
            <a:pPr marL="171450" indent="-171450" eaLnBrk="1" hangingPunct="1"/>
            <a:r>
              <a:rPr lang="en-US" sz="1400" dirty="0" smtClean="0"/>
              <a:t>Larry Spikes		County Administrative Officer, Kings County</a:t>
            </a:r>
          </a:p>
          <a:p>
            <a:pPr marL="171450" indent="-171450" eaLnBrk="1" hangingPunct="1"/>
            <a:r>
              <a:rPr lang="en-US" sz="1400" dirty="0" smtClean="0"/>
              <a:t>Robert Bendorf		County Administrative Officer, Yuba County</a:t>
            </a:r>
          </a:p>
          <a:p>
            <a:pPr marL="171450" indent="-171450" eaLnBrk="1" hangingPunct="1"/>
            <a:r>
              <a:rPr lang="en-US" sz="1400" dirty="0" smtClean="0"/>
              <a:t>Ashu Jain, P.E.		Senior Business Development Manager, Chevron</a:t>
            </a:r>
          </a:p>
          <a:p>
            <a:pPr marL="171450" indent="-171450" eaLnBrk="1" hangingPunct="1">
              <a:buNone/>
            </a:pPr>
            <a:endParaRPr lang="en-US" sz="1400" dirty="0" smtClean="0"/>
          </a:p>
          <a:p>
            <a:pPr marL="0" indent="0" eaLnBrk="1" hangingPunct="1"/>
            <a:endParaRPr lang="en-US" sz="14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76400" y="1022350"/>
            <a:ext cx="71675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r>
              <a:rPr lang="en-US" sz="1600" dirty="0">
                <a:solidFill>
                  <a:srgbClr val="009DD9"/>
                </a:solidFill>
                <a:latin typeface="Verdana" pitchFamily="34" charset="0"/>
              </a:rPr>
              <a:t>Energy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none"/>
          <a:lstStyle/>
          <a:p>
            <a:pPr eaLnBrk="1" hangingPunct="1"/>
            <a:r>
              <a:rPr lang="en-US" sz="2400" dirty="0" smtClean="0"/>
              <a:t>Kings County Phase 3 Project Financials</a:t>
            </a:r>
            <a:br>
              <a:rPr lang="en-US" sz="2400" dirty="0" smtClean="0"/>
            </a:br>
            <a:r>
              <a:rPr lang="en-US" sz="2400" dirty="0" smtClean="0"/>
              <a:t>Project Cost: $4.15 million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914400" y="762000"/>
          <a:ext cx="7543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none"/>
          <a:lstStyle/>
          <a:p>
            <a:pPr eaLnBrk="1" hangingPunct="1"/>
            <a:r>
              <a:rPr lang="en-US" sz="2400" dirty="0" smtClean="0"/>
              <a:t>Yuba County Project Financials</a:t>
            </a:r>
            <a:br>
              <a:rPr lang="en-US" sz="2400" dirty="0" smtClean="0"/>
            </a:br>
            <a:r>
              <a:rPr lang="en-US" sz="2400" dirty="0" smtClean="0"/>
              <a:t>Project Cost: $9.93 million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914400" y="762000"/>
          <a:ext cx="7543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egy and Marketing Team Template">
  <a:themeElements>
    <a:clrScheme name="Chevron Color Palette">
      <a:dk1>
        <a:srgbClr val="333333"/>
      </a:dk1>
      <a:lt1>
        <a:srgbClr val="FFFFFF"/>
      </a:lt1>
      <a:dk2>
        <a:srgbClr val="0050AA"/>
      </a:dk2>
      <a:lt2>
        <a:srgbClr val="009DD9"/>
      </a:lt2>
      <a:accent1>
        <a:srgbClr val="6EA20A"/>
      </a:accent1>
      <a:accent2>
        <a:srgbClr val="F08400"/>
      </a:accent2>
      <a:accent3>
        <a:srgbClr val="FFD200"/>
      </a:accent3>
      <a:accent4>
        <a:srgbClr val="892034"/>
      </a:accent4>
      <a:accent5>
        <a:srgbClr val="CCD2E6"/>
      </a:accent5>
      <a:accent6>
        <a:srgbClr val="E3EBC7"/>
      </a:accent6>
      <a:hlink>
        <a:srgbClr val="0050AA"/>
      </a:hlink>
      <a:folHlink>
        <a:srgbClr val="523A5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Strategy and Marketing Team Template</Template>
  <TotalTime>4001</TotalTime>
  <Words>97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Strategy and Marketing Team Template</vt:lpstr>
      <vt:lpstr>2012 CSAC Innovation Summit  Modernizing Facilities and Improving Energy Efficiency  November 26, 2012</vt:lpstr>
      <vt:lpstr>Kings County Phase 3 Project Financials Project Cost: $4.15 million</vt:lpstr>
      <vt:lpstr>Yuba County Project Financials Project Cost: $9.93 million</vt:lpstr>
    </vt:vector>
  </TitlesOfParts>
  <Company>Chevron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Monte Union High School District  Energy Infrastructure Improvements  March 3, 2010</dc:title>
  <dc:creator>Annie Morse</dc:creator>
  <cp:lastModifiedBy>Nancy Parrish</cp:lastModifiedBy>
  <cp:revision>272</cp:revision>
  <dcterms:created xsi:type="dcterms:W3CDTF">2010-02-25T00:32:34Z</dcterms:created>
  <dcterms:modified xsi:type="dcterms:W3CDTF">2012-12-13T17:23:00Z</dcterms:modified>
</cp:coreProperties>
</file>