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27" r:id="rId3"/>
    <p:sldId id="328" r:id="rId4"/>
    <p:sldId id="307" r:id="rId5"/>
    <p:sldId id="294" r:id="rId6"/>
    <p:sldId id="308" r:id="rId7"/>
    <p:sldId id="340" r:id="rId8"/>
    <p:sldId id="264" r:id="rId9"/>
    <p:sldId id="268" r:id="rId10"/>
    <p:sldId id="276" r:id="rId11"/>
    <p:sldId id="332" r:id="rId12"/>
    <p:sldId id="300" r:id="rId13"/>
    <p:sldId id="333" r:id="rId14"/>
    <p:sldId id="324" r:id="rId15"/>
    <p:sldId id="334" r:id="rId16"/>
    <p:sldId id="325" r:id="rId17"/>
    <p:sldId id="339" r:id="rId18"/>
    <p:sldId id="284" r:id="rId19"/>
    <p:sldId id="297" r:id="rId20"/>
    <p:sldId id="336" r:id="rId21"/>
    <p:sldId id="305" r:id="rId22"/>
    <p:sldId id="337" r:id="rId23"/>
    <p:sldId id="338" r:id="rId24"/>
    <p:sldId id="290" r:id="rId25"/>
    <p:sldId id="326"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5151"/>
    <a:srgbClr val="B5E0AC"/>
    <a:srgbClr val="00B3A8"/>
    <a:srgbClr val="F47755"/>
    <a:srgbClr val="44A92E"/>
    <a:srgbClr val="339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9" autoAdjust="0"/>
    <p:restoredTop sz="70147" autoAdjust="0"/>
  </p:normalViewPr>
  <p:slideViewPr>
    <p:cSldViewPr snapToGrid="0" showGuides="1">
      <p:cViewPr varScale="1">
        <p:scale>
          <a:sx n="85" d="100"/>
          <a:sy n="85" d="100"/>
        </p:scale>
        <p:origin x="16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100" d="100"/>
          <a:sy n="100" d="100"/>
        </p:scale>
        <p:origin x="2592" y="-82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hfa.ca.gov\dfsgroups\Marketing\Graphics\_HCD\PowerPoint\Housing%20Package\Evan%20Slides\SingleFamily-MultifamilyPermits1954-2016.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nixter\AppData\Local\Microsoft\Windows\INetCache\Content.Outlook\JPUNSPYA\Graphics%20for%20HCD%20State%20Repo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r>
              <a:rPr lang="en-US" dirty="0"/>
              <a:t>Annual New Housing </a:t>
            </a:r>
            <a:r>
              <a:rPr lang="en-US" dirty="0" smtClean="0"/>
              <a:t>Permits</a:t>
            </a:r>
            <a:r>
              <a:rPr lang="en-US" baseline="0" dirty="0" smtClean="0"/>
              <a:t> </a:t>
            </a:r>
            <a:r>
              <a:rPr lang="en-US" dirty="0" smtClean="0"/>
              <a:t>1955-2016</a:t>
            </a:r>
            <a:endParaRPr lang="en-US" dirty="0"/>
          </a:p>
        </c:rich>
      </c:tx>
      <c:layout>
        <c:manualLayout>
          <c:xMode val="edge"/>
          <c:yMode val="edge"/>
          <c:x val="0.15569478158830563"/>
          <c:y val="8.8206699209288572E-2"/>
        </c:manualLayout>
      </c:layout>
      <c:overlay val="0"/>
      <c:spPr>
        <a:noFill/>
        <a:ln>
          <a:noFill/>
        </a:ln>
        <a:effectLst/>
      </c:spPr>
      <c:txPr>
        <a:bodyPr rot="0" spcFirstLastPara="1" vertOverflow="ellipsis" vert="horz" wrap="square" anchor="ctr" anchorCtr="1"/>
        <a:lstStyle/>
        <a:p>
          <a:pPr>
            <a:defRPr sz="2880"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Sheet2!$U$1</c:f>
              <c:strCache>
                <c:ptCount val="1"/>
                <c:pt idx="0">
                  <c:v>Single Family</c:v>
                </c:pt>
              </c:strCache>
            </c:strRef>
          </c:tx>
          <c:spPr>
            <a:solidFill>
              <a:schemeClr val="accent4">
                <a:lumMod val="40000"/>
                <a:lumOff val="60000"/>
              </a:schemeClr>
            </a:solidFill>
            <a:ln>
              <a:noFill/>
            </a:ln>
            <a:effectLst/>
          </c:spPr>
          <c:invertIfNegative val="0"/>
          <c:cat>
            <c:numRef>
              <c:f>Sheet2!$T$2:$T$8</c:f>
              <c:numCache>
                <c:formatCode>General</c:formatCode>
                <c:ptCount val="7"/>
                <c:pt idx="0">
                  <c:v>1955</c:v>
                </c:pt>
                <c:pt idx="1">
                  <c:v>1965</c:v>
                </c:pt>
                <c:pt idx="2">
                  <c:v>1975</c:v>
                </c:pt>
                <c:pt idx="3">
                  <c:v>1985</c:v>
                </c:pt>
                <c:pt idx="4">
                  <c:v>1995</c:v>
                </c:pt>
                <c:pt idx="5">
                  <c:v>2005</c:v>
                </c:pt>
                <c:pt idx="6">
                  <c:v>2015</c:v>
                </c:pt>
              </c:numCache>
            </c:numRef>
          </c:cat>
          <c:val>
            <c:numRef>
              <c:f>Sheet2!$U$2:$U$8</c:f>
              <c:numCache>
                <c:formatCode>#,##0</c:formatCode>
                <c:ptCount val="7"/>
                <c:pt idx="0">
                  <c:v>179554</c:v>
                </c:pt>
                <c:pt idx="1">
                  <c:v>95690</c:v>
                </c:pt>
                <c:pt idx="2">
                  <c:v>89800</c:v>
                </c:pt>
                <c:pt idx="3">
                  <c:v>114202</c:v>
                </c:pt>
                <c:pt idx="4">
                  <c:v>68689</c:v>
                </c:pt>
                <c:pt idx="5">
                  <c:v>155322</c:v>
                </c:pt>
                <c:pt idx="6">
                  <c:v>44896</c:v>
                </c:pt>
              </c:numCache>
            </c:numRef>
          </c:val>
          <c:extLst>
            <c:ext xmlns:c16="http://schemas.microsoft.com/office/drawing/2014/chart" uri="{C3380CC4-5D6E-409C-BE32-E72D297353CC}">
              <c16:uniqueId val="{00000000-0B21-4E71-8EB4-8C6CAB878A28}"/>
            </c:ext>
          </c:extLst>
        </c:ser>
        <c:ser>
          <c:idx val="1"/>
          <c:order val="1"/>
          <c:tx>
            <c:strRef>
              <c:f>Sheet2!$V$1</c:f>
              <c:strCache>
                <c:ptCount val="1"/>
                <c:pt idx="0">
                  <c:v>Multifamily</c:v>
                </c:pt>
              </c:strCache>
            </c:strRef>
          </c:tx>
          <c:spPr>
            <a:solidFill>
              <a:schemeClr val="tx1"/>
            </a:solidFill>
            <a:ln>
              <a:noFill/>
            </a:ln>
            <a:effectLst/>
          </c:spPr>
          <c:invertIfNegative val="0"/>
          <c:cat>
            <c:numRef>
              <c:f>Sheet2!$T$2:$T$8</c:f>
              <c:numCache>
                <c:formatCode>General</c:formatCode>
                <c:ptCount val="7"/>
                <c:pt idx="0">
                  <c:v>1955</c:v>
                </c:pt>
                <c:pt idx="1">
                  <c:v>1965</c:v>
                </c:pt>
                <c:pt idx="2">
                  <c:v>1975</c:v>
                </c:pt>
                <c:pt idx="3">
                  <c:v>1985</c:v>
                </c:pt>
                <c:pt idx="4">
                  <c:v>1995</c:v>
                </c:pt>
                <c:pt idx="5">
                  <c:v>2005</c:v>
                </c:pt>
                <c:pt idx="6">
                  <c:v>2015</c:v>
                </c:pt>
              </c:numCache>
            </c:numRef>
          </c:cat>
          <c:val>
            <c:numRef>
              <c:f>Sheet2!$V$2:$V$8</c:f>
              <c:numCache>
                <c:formatCode>#,##0</c:formatCode>
                <c:ptCount val="7"/>
                <c:pt idx="0">
                  <c:v>32939</c:v>
                </c:pt>
                <c:pt idx="1">
                  <c:v>82426</c:v>
                </c:pt>
                <c:pt idx="2">
                  <c:v>41900</c:v>
                </c:pt>
                <c:pt idx="3">
                  <c:v>158115</c:v>
                </c:pt>
                <c:pt idx="4">
                  <c:v>16604</c:v>
                </c:pt>
                <c:pt idx="5">
                  <c:v>53650</c:v>
                </c:pt>
                <c:pt idx="6">
                  <c:v>53177</c:v>
                </c:pt>
              </c:numCache>
            </c:numRef>
          </c:val>
          <c:extLst>
            <c:ext xmlns:c16="http://schemas.microsoft.com/office/drawing/2014/chart" uri="{C3380CC4-5D6E-409C-BE32-E72D297353CC}">
              <c16:uniqueId val="{00000001-0B21-4E71-8EB4-8C6CAB878A28}"/>
            </c:ext>
          </c:extLst>
        </c:ser>
        <c:dLbls>
          <c:showLegendKey val="0"/>
          <c:showVal val="0"/>
          <c:showCatName val="0"/>
          <c:showSerName val="0"/>
          <c:showPercent val="0"/>
          <c:showBubbleSize val="0"/>
        </c:dLbls>
        <c:gapWidth val="60"/>
        <c:overlap val="100"/>
        <c:axId val="205480824"/>
        <c:axId val="205482464"/>
      </c:barChart>
      <c:catAx>
        <c:axId val="205480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5482464"/>
        <c:crosses val="autoZero"/>
        <c:auto val="1"/>
        <c:lblAlgn val="ctr"/>
        <c:lblOffset val="100"/>
        <c:noMultiLvlLbl val="0"/>
      </c:catAx>
      <c:valAx>
        <c:axId val="205482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5480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2400">
          <a:solidFill>
            <a:schemeClr val="bg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'[Graphics for HCD State Report.xlsx]Rent v. Income'!$A$4</c:f>
              <c:strCache>
                <c:ptCount val="1"/>
                <c:pt idx="0">
                  <c:v>% Change in Rent</c:v>
                </c:pt>
              </c:strCache>
            </c:strRef>
          </c:tx>
          <c:spPr>
            <a:ln w="127000" cap="rnd">
              <a:solidFill>
                <a:schemeClr val="accent1"/>
              </a:solidFill>
              <a:roun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spPr>
              <a:ln w="127000" cap="rnd">
                <a:solidFill>
                  <a:schemeClr val="accent1"/>
                </a:solidFill>
                <a:round/>
              </a:ln>
              <a:effectLst/>
            </c:spPr>
            <c:extLst>
              <c:ext xmlns:c16="http://schemas.microsoft.com/office/drawing/2014/chart" uri="{C3380CC4-5D6E-409C-BE32-E72D297353CC}">
                <c16:uniqueId val="{00000001-0BC1-4277-9D7C-B4DD2541E881}"/>
              </c:ext>
            </c:extLst>
          </c:dPt>
          <c:dPt>
            <c:idx val="3"/>
            <c:marker>
              <c:symbol val="circle"/>
              <c:size val="5"/>
              <c:spPr>
                <a:solidFill>
                  <a:schemeClr val="accent1"/>
                </a:solidFill>
                <a:ln w="9525">
                  <a:solidFill>
                    <a:schemeClr val="accent1"/>
                  </a:solidFill>
                </a:ln>
                <a:effectLst/>
              </c:spPr>
            </c:marker>
            <c:bubble3D val="0"/>
            <c:spPr>
              <a:ln w="127000" cap="rnd">
                <a:solidFill>
                  <a:schemeClr val="accent1"/>
                </a:solidFill>
                <a:round/>
              </a:ln>
              <a:effectLst/>
            </c:spPr>
            <c:extLst>
              <c:ext xmlns:c16="http://schemas.microsoft.com/office/drawing/2014/chart" uri="{C3380CC4-5D6E-409C-BE32-E72D297353CC}">
                <c16:uniqueId val="{00000003-0BC1-4277-9D7C-B4DD2541E881}"/>
              </c:ext>
            </c:extLst>
          </c:dPt>
          <c:dPt>
            <c:idx val="4"/>
            <c:marker>
              <c:symbol val="circle"/>
              <c:size val="5"/>
              <c:spPr>
                <a:solidFill>
                  <a:schemeClr val="accent1"/>
                </a:solidFill>
                <a:ln w="9525">
                  <a:solidFill>
                    <a:schemeClr val="accent1"/>
                  </a:solidFill>
                </a:ln>
                <a:effectLst/>
              </c:spPr>
            </c:marker>
            <c:bubble3D val="0"/>
            <c:spPr>
              <a:ln w="127000" cap="rnd">
                <a:solidFill>
                  <a:schemeClr val="accent1"/>
                </a:solidFill>
                <a:round/>
              </a:ln>
              <a:effectLst/>
            </c:spPr>
            <c:extLst>
              <c:ext xmlns:c16="http://schemas.microsoft.com/office/drawing/2014/chart" uri="{C3380CC4-5D6E-409C-BE32-E72D297353CC}">
                <c16:uniqueId val="{00000005-0BC1-4277-9D7C-B4DD2541E881}"/>
              </c:ext>
            </c:extLst>
          </c:dPt>
          <c:dPt>
            <c:idx val="16"/>
            <c:marker>
              <c:symbol val="circle"/>
              <c:size val="5"/>
              <c:spPr>
                <a:solidFill>
                  <a:schemeClr val="accent1"/>
                </a:solidFill>
                <a:ln w="9525">
                  <a:solidFill>
                    <a:schemeClr val="accent1"/>
                  </a:solidFill>
                </a:ln>
                <a:effectLst/>
              </c:spPr>
            </c:marker>
            <c:bubble3D val="0"/>
            <c:spPr>
              <a:ln w="127000" cap="rnd">
                <a:solidFill>
                  <a:schemeClr val="accent1"/>
                </a:solidFill>
                <a:round/>
              </a:ln>
              <a:effectLst/>
            </c:spPr>
            <c:extLst>
              <c:ext xmlns:c16="http://schemas.microsoft.com/office/drawing/2014/chart" uri="{C3380CC4-5D6E-409C-BE32-E72D297353CC}">
                <c16:uniqueId val="{00000007-0BC1-4277-9D7C-B4DD2541E881}"/>
              </c:ext>
            </c:extLst>
          </c:dPt>
          <c:cat>
            <c:numRef>
              <c:f>'[Graphics for HCD State Report.xlsx]Rent v. Income'!$B$3:$R$3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'[Graphics for HCD State Report.xlsx]Rent v. Income'!$B$4:$R$4</c:f>
              <c:numCache>
                <c:formatCode>0%</c:formatCode>
                <c:ptCount val="17"/>
                <c:pt idx="0">
                  <c:v>0</c:v>
                </c:pt>
                <c:pt idx="1">
                  <c:v>3.0084327577951701E-2</c:v>
                </c:pt>
                <c:pt idx="2">
                  <c:v>6.0168655155903403E-2</c:v>
                </c:pt>
                <c:pt idx="3">
                  <c:v>9.0252982733855194E-2</c:v>
                </c:pt>
                <c:pt idx="4">
                  <c:v>0.120337310311807</c:v>
                </c:pt>
                <c:pt idx="5">
                  <c:v>0.15042163788975799</c:v>
                </c:pt>
                <c:pt idx="6">
                  <c:v>0.17641368393281101</c:v>
                </c:pt>
                <c:pt idx="7">
                  <c:v>0.20083252718904801</c:v>
                </c:pt>
                <c:pt idx="8">
                  <c:v>0.21996501822374601</c:v>
                </c:pt>
                <c:pt idx="9">
                  <c:v>0.24146219916160999</c:v>
                </c:pt>
                <c:pt idx="10">
                  <c:v>0.23869687997733</c:v>
                </c:pt>
                <c:pt idx="11">
                  <c:v>0.20452613373200801</c:v>
                </c:pt>
                <c:pt idx="12">
                  <c:v>0.20775071087268801</c:v>
                </c:pt>
                <c:pt idx="13">
                  <c:v>0.219945475331985</c:v>
                </c:pt>
                <c:pt idx="14">
                  <c:v>0.23901933769139799</c:v>
                </c:pt>
                <c:pt idx="15">
                  <c:v>0.25051707234452802</c:v>
                </c:pt>
                <c:pt idx="16">
                  <c:v>0.262014806997658</c:v>
                </c:pt>
              </c:numCache>
            </c:numRef>
          </c:val>
          <c:smooth val="0"/>
          <c:extLst>
            <c:ext xmlns:c16="http://schemas.microsoft.com/office/drawing/2014/chart" uri="{C3380CC4-5D6E-409C-BE32-E72D297353CC}">
              <c16:uniqueId val="{00000008-0BC1-4277-9D7C-B4DD2541E881}"/>
            </c:ext>
          </c:extLst>
        </c:ser>
        <c:ser>
          <c:idx val="1"/>
          <c:order val="1"/>
          <c:tx>
            <c:strRef>
              <c:f>'[Graphics for HCD State Report.xlsx]Rent v. Income'!$A$5</c:f>
              <c:strCache>
                <c:ptCount val="1"/>
                <c:pt idx="0">
                  <c:v>% Change in Renter Income</c:v>
                </c:pt>
              </c:strCache>
            </c:strRef>
          </c:tx>
          <c:spPr>
            <a:ln w="127000" cap="rnd">
              <a:solidFill>
                <a:schemeClr val="accent3"/>
              </a:solidFill>
              <a:round/>
            </a:ln>
            <a:effectLst/>
          </c:spPr>
          <c:marker>
            <c:symbol val="circle"/>
            <c:size val="5"/>
            <c:spPr>
              <a:solidFill>
                <a:schemeClr val="accent3"/>
              </a:solidFill>
              <a:ln w="9525">
                <a:solidFill>
                  <a:schemeClr val="accent3"/>
                </a:solidFill>
              </a:ln>
              <a:effectLst/>
            </c:spPr>
          </c:marker>
          <c:dPt>
            <c:idx val="2"/>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A-0BC1-4277-9D7C-B4DD2541E881}"/>
              </c:ext>
            </c:extLst>
          </c:dPt>
          <c:dPt>
            <c:idx val="3"/>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C-0BC1-4277-9D7C-B4DD2541E881}"/>
              </c:ext>
            </c:extLst>
          </c:dPt>
          <c:dPt>
            <c:idx val="4"/>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0E-0BC1-4277-9D7C-B4DD2541E881}"/>
              </c:ext>
            </c:extLst>
          </c:dPt>
          <c:dPt>
            <c:idx val="16"/>
            <c:marker>
              <c:symbol val="circle"/>
              <c:size val="5"/>
              <c:spPr>
                <a:solidFill>
                  <a:schemeClr val="accent3"/>
                </a:solidFill>
                <a:ln w="9525">
                  <a:solidFill>
                    <a:schemeClr val="accent3"/>
                  </a:solidFill>
                </a:ln>
                <a:effectLst/>
              </c:spPr>
            </c:marker>
            <c:bubble3D val="0"/>
            <c:extLst>
              <c:ext xmlns:c16="http://schemas.microsoft.com/office/drawing/2014/chart" uri="{C3380CC4-5D6E-409C-BE32-E72D297353CC}">
                <c16:uniqueId val="{00000010-0BC1-4277-9D7C-B4DD2541E881}"/>
              </c:ext>
            </c:extLst>
          </c:dPt>
          <c:cat>
            <c:numRef>
              <c:f>'[Graphics for HCD State Report.xlsx]Rent v. Income'!$B$3:$R$3</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'[Graphics for HCD State Report.xlsx]Rent v. Income'!$B$5:$R$5</c:f>
              <c:numCache>
                <c:formatCode>0%</c:formatCode>
                <c:ptCount val="17"/>
                <c:pt idx="0">
                  <c:v>0</c:v>
                </c:pt>
                <c:pt idx="1">
                  <c:v>-1.1512779174316499E-2</c:v>
                </c:pt>
                <c:pt idx="2">
                  <c:v>-2.3025558348632999E-2</c:v>
                </c:pt>
                <c:pt idx="3">
                  <c:v>-3.4538337522949603E-2</c:v>
                </c:pt>
                <c:pt idx="4">
                  <c:v>-4.6051116697265998E-2</c:v>
                </c:pt>
                <c:pt idx="5">
                  <c:v>-5.7563895871582699E-2</c:v>
                </c:pt>
                <c:pt idx="6">
                  <c:v>-5.03110451982847E-2</c:v>
                </c:pt>
                <c:pt idx="7">
                  <c:v>-1.14499651376316E-2</c:v>
                </c:pt>
                <c:pt idx="8">
                  <c:v>-1.68192514327467E-2</c:v>
                </c:pt>
                <c:pt idx="9">
                  <c:v>-4.5365073627390597E-2</c:v>
                </c:pt>
                <c:pt idx="10">
                  <c:v>-6.7458685930812307E-2</c:v>
                </c:pt>
                <c:pt idx="11">
                  <c:v>-0.114649189445039</c:v>
                </c:pt>
                <c:pt idx="12">
                  <c:v>-0.104806300880709</c:v>
                </c:pt>
                <c:pt idx="13">
                  <c:v>-9.3192848661267397E-2</c:v>
                </c:pt>
                <c:pt idx="14">
                  <c:v>-7.3547366364089706E-2</c:v>
                </c:pt>
                <c:pt idx="15">
                  <c:v>-5.9846758670439898E-2</c:v>
                </c:pt>
                <c:pt idx="16">
                  <c:v>-4.6146150976790201E-2</c:v>
                </c:pt>
              </c:numCache>
            </c:numRef>
          </c:val>
          <c:smooth val="0"/>
          <c:extLst>
            <c:ext xmlns:c16="http://schemas.microsoft.com/office/drawing/2014/chart" uri="{C3380CC4-5D6E-409C-BE32-E72D297353CC}">
              <c16:uniqueId val="{00000011-0BC1-4277-9D7C-B4DD2541E881}"/>
            </c:ext>
          </c:extLst>
        </c:ser>
        <c:dLbls>
          <c:showLegendKey val="0"/>
          <c:showVal val="0"/>
          <c:showCatName val="0"/>
          <c:showSerName val="0"/>
          <c:showPercent val="0"/>
          <c:showBubbleSize val="0"/>
        </c:dLbls>
        <c:marker val="1"/>
        <c:smooth val="0"/>
        <c:axId val="2132286616"/>
        <c:axId val="2132289480"/>
      </c:lineChart>
      <c:catAx>
        <c:axId val="2132286616"/>
        <c:scaling>
          <c:orientation val="minMax"/>
        </c:scaling>
        <c:delete val="1"/>
        <c:axPos val="b"/>
        <c:numFmt formatCode="General" sourceLinked="1"/>
        <c:majorTickMark val="none"/>
        <c:minorTickMark val="none"/>
        <c:tickLblPos val="nextTo"/>
        <c:crossAx val="2132289480"/>
        <c:crosses val="autoZero"/>
        <c:auto val="1"/>
        <c:lblAlgn val="ctr"/>
        <c:lblOffset val="100"/>
        <c:noMultiLvlLbl val="0"/>
      </c:catAx>
      <c:valAx>
        <c:axId val="2132289480"/>
        <c:scaling>
          <c:orientation val="minMax"/>
        </c:scaling>
        <c:delete val="0"/>
        <c:axPos val="l"/>
        <c:majorGridlines>
          <c:spPr>
            <a:ln w="19050" cap="flat" cmpd="sng" algn="ctr">
              <a:solidFill>
                <a:schemeClr val="accent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accent6"/>
                </a:solidFill>
                <a:latin typeface="+mn-lt"/>
                <a:ea typeface="+mn-ea"/>
                <a:cs typeface="Arial" panose="020B0604020202020204" pitchFamily="34" charset="0"/>
              </a:defRPr>
            </a:pPr>
            <a:endParaRPr lang="en-US"/>
          </a:p>
        </c:txPr>
        <c:crossAx val="2132286616"/>
        <c:crosses val="autoZero"/>
        <c:crossBetween val="between"/>
      </c:valAx>
      <c:spPr>
        <a:noFill/>
        <a:ln>
          <a:solidFill>
            <a:schemeClr val="accent6"/>
          </a:solid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accent6"/>
              </a:solidFill>
              <a:latin typeface="+mn-lt"/>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74A0EF-258B-4AFC-83CD-0126F2D9CD2F}" type="doc">
      <dgm:prSet loTypeId="urn:microsoft.com/office/officeart/2005/8/layout/hChevron3" loCatId="process" qsTypeId="urn:microsoft.com/office/officeart/2005/8/quickstyle/simple1" qsCatId="simple" csTypeId="urn:microsoft.com/office/officeart/2005/8/colors/accent1_2" csCatId="accent1" phldr="1"/>
      <dgm:spPr/>
    </dgm:pt>
    <dgm:pt modelId="{D33C556B-ED1C-4885-BC80-050C2E13BBBF}" type="pres">
      <dgm:prSet presAssocID="{C374A0EF-258B-4AFC-83CD-0126F2D9CD2F}" presName="Name0" presStyleCnt="0">
        <dgm:presLayoutVars>
          <dgm:dir/>
          <dgm:resizeHandles val="exact"/>
        </dgm:presLayoutVars>
      </dgm:prSet>
      <dgm:spPr/>
    </dgm:pt>
  </dgm:ptLst>
  <dgm:cxnLst>
    <dgm:cxn modelId="{B52AB6DF-AF0A-43A2-B881-94242745E68C}" type="presOf" srcId="{C374A0EF-258B-4AFC-83CD-0126F2D9CD2F}" destId="{D33C556B-ED1C-4885-BC80-050C2E13BBBF}"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3600" dirty="0" smtClean="0"/>
            <a:t>Effective:</a:t>
          </a:r>
        </a:p>
        <a:p>
          <a:r>
            <a:rPr lang="en-US" sz="3600" dirty="0" smtClean="0"/>
            <a:t>Jan 2018</a:t>
          </a:r>
          <a:endParaRPr lang="en-US" sz="36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E31E6A21-902D-4899-AAB1-163F77F82BA8}">
      <dgm:prSet custT="1"/>
      <dgm:spPr/>
      <dgm:t>
        <a:bodyPr/>
        <a:lstStyle/>
        <a:p>
          <a:r>
            <a:rPr lang="en-US" sz="3600" dirty="0" smtClean="0"/>
            <a:t>TA Memo:</a:t>
          </a:r>
        </a:p>
        <a:p>
          <a:r>
            <a:rPr lang="en-US" sz="3600" dirty="0" smtClean="0"/>
            <a:t>Spring 2018</a:t>
          </a:r>
          <a:endParaRPr lang="en-US" sz="3600" dirty="0"/>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2" custScaleX="123591">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2" custScaleX="171622">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E131DEC5-E867-4284-A7E2-F3447F016E54}" type="presOf" srcId="{E31E6A21-902D-4899-AAB1-163F77F82BA8}" destId="{FC59DDA8-2E69-48D2-834A-09E308AEDD07}"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0E0E9E19-BA47-4F87-A12F-D3B421212196}" srcId="{2955DA27-0CA0-47F4-9A02-1DF9B06226B6}" destId="{E31E6A21-902D-4899-AAB1-163F77F82BA8}" srcOrd="1" destOrd="0" parTransId="{5847147C-874A-41E0-ACAB-44B3E23F63A6}" sibTransId="{8ED800AB-E700-4DAB-A797-B617695AE11B}"/>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2400" dirty="0" smtClean="0"/>
            <a:t>Effective:</a:t>
          </a:r>
        </a:p>
        <a:p>
          <a:r>
            <a:rPr lang="en-US" sz="2400" dirty="0" smtClean="0"/>
            <a:t> Jan 2018</a:t>
          </a:r>
          <a:endParaRPr lang="en-US" sz="24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C1DDCA9F-9FA0-4367-95AD-4D70E7E85BE5}">
      <dgm:prSet phldrT="[Text]" custT="1"/>
      <dgm:spPr/>
      <dgm:t>
        <a:bodyPr/>
        <a:lstStyle/>
        <a:p>
          <a:r>
            <a:rPr lang="en-US" sz="2400" dirty="0" smtClean="0"/>
            <a:t>Guidelines:</a:t>
          </a:r>
        </a:p>
        <a:p>
          <a:r>
            <a:rPr lang="en-US" sz="2400" dirty="0" smtClean="0"/>
            <a:t>Summer 2018</a:t>
          </a:r>
          <a:endParaRPr lang="en-US" sz="2400" dirty="0"/>
        </a:p>
      </dgm:t>
    </dgm:pt>
    <dgm:pt modelId="{68284517-28DA-4EFF-A279-D20B354B7C00}" type="parTrans" cxnId="{D1C96719-DD15-48F6-916D-FFDB07217C6B}">
      <dgm:prSet/>
      <dgm:spPr/>
      <dgm:t>
        <a:bodyPr/>
        <a:lstStyle/>
        <a:p>
          <a:endParaRPr lang="en-US"/>
        </a:p>
      </dgm:t>
    </dgm:pt>
    <dgm:pt modelId="{B902073A-EABE-45D2-B3C2-6ABA77A8935C}" type="sibTrans" cxnId="{D1C96719-DD15-48F6-916D-FFDB07217C6B}">
      <dgm:prSet/>
      <dgm:spPr/>
      <dgm:t>
        <a:bodyPr/>
        <a:lstStyle/>
        <a:p>
          <a:endParaRPr lang="en-US"/>
        </a:p>
      </dgm:t>
    </dgm:pt>
    <dgm:pt modelId="{E31E6A21-902D-4899-AAB1-163F77F82BA8}">
      <dgm:prSet custT="1"/>
      <dgm:spPr/>
      <dgm:t>
        <a:bodyPr/>
        <a:lstStyle/>
        <a:p>
          <a:r>
            <a:rPr lang="en-US" sz="2400" dirty="0" smtClean="0"/>
            <a:t>Preliminary Eligibility:</a:t>
          </a:r>
        </a:p>
        <a:p>
          <a:r>
            <a:rPr lang="en-US" sz="2400" dirty="0" smtClean="0"/>
            <a:t>Winter 2017/18</a:t>
          </a:r>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3" custScaleX="79182">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3">
        <dgm:presLayoutVars>
          <dgm:bulletEnabled val="1"/>
        </dgm:presLayoutVars>
      </dgm:prSet>
      <dgm:spPr/>
      <dgm:t>
        <a:bodyPr/>
        <a:lstStyle/>
        <a:p>
          <a:endParaRPr lang="en-US"/>
        </a:p>
      </dgm:t>
    </dgm:pt>
    <dgm:pt modelId="{46C75C54-1E23-468E-9136-81D23E37CE29}" type="pres">
      <dgm:prSet presAssocID="{8ED800AB-E700-4DAB-A797-B617695AE11B}" presName="parSpace" presStyleCnt="0"/>
      <dgm:spPr/>
    </dgm:pt>
    <dgm:pt modelId="{97E9A2CF-5F74-41B9-BE9B-FBFD605408AB}" type="pres">
      <dgm:prSet presAssocID="{C1DDCA9F-9FA0-4367-95AD-4D70E7E85BE5}" presName="parTxOnly" presStyleLbl="node1" presStyleIdx="2" presStyleCnt="3">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0E0E9E19-BA47-4F87-A12F-D3B421212196}" srcId="{2955DA27-0CA0-47F4-9A02-1DF9B06226B6}" destId="{E31E6A21-902D-4899-AAB1-163F77F82BA8}" srcOrd="1" destOrd="0" parTransId="{5847147C-874A-41E0-ACAB-44B3E23F63A6}" sibTransId="{8ED800AB-E700-4DAB-A797-B617695AE11B}"/>
    <dgm:cxn modelId="{D1C96719-DD15-48F6-916D-FFDB07217C6B}" srcId="{2955DA27-0CA0-47F4-9A02-1DF9B06226B6}" destId="{C1DDCA9F-9FA0-4367-95AD-4D70E7E85BE5}" srcOrd="2" destOrd="0" parTransId="{68284517-28DA-4EFF-A279-D20B354B7C00}" sibTransId="{B902073A-EABE-45D2-B3C2-6ABA77A8935C}"/>
    <dgm:cxn modelId="{005A4768-2C6F-45A3-8E25-6760A1972938}" type="presOf" srcId="{C1DDCA9F-9FA0-4367-95AD-4D70E7E85BE5}" destId="{97E9A2CF-5F74-41B9-BE9B-FBFD605408AB}"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E131DEC5-E867-4284-A7E2-F3447F016E54}" type="presOf" srcId="{E31E6A21-902D-4899-AAB1-163F77F82BA8}" destId="{FC59DDA8-2E69-48D2-834A-09E308AEDD07}"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 modelId="{71221001-5E42-4839-B3B9-B5CE3FF3CF99}" type="presParOf" srcId="{CD39B60E-5B3E-4BE0-A0B6-D111BBEC801C}" destId="{46C75C54-1E23-468E-9136-81D23E37CE29}" srcOrd="3" destOrd="0" presId="urn:microsoft.com/office/officeart/2005/8/layout/hChevron3"/>
    <dgm:cxn modelId="{A3A5407F-7765-4C5B-AF1C-A2D8B3F88C08}" type="presParOf" srcId="{CD39B60E-5B3E-4BE0-A0B6-D111BBEC801C}" destId="{97E9A2CF-5F74-41B9-BE9B-FBFD605408AB}"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3CBE6-93A5-456B-83AE-17FAECCFC6E0}" type="doc">
      <dgm:prSet loTypeId="urn:microsoft.com/office/officeart/2005/8/layout/hChevron3" loCatId="process" qsTypeId="urn:microsoft.com/office/officeart/2005/8/quickstyle/simple1" qsCatId="simple" csTypeId="urn:microsoft.com/office/officeart/2005/8/colors/accent1_2" csCatId="accent1" phldr="1"/>
      <dgm:spPr/>
    </dgm:pt>
    <dgm:pt modelId="{B36CFA20-8787-4F32-8A39-B7C9E3664160}">
      <dgm:prSet phldrT="[Text]" custT="1"/>
      <dgm:spPr/>
      <dgm:t>
        <a:bodyPr/>
        <a:lstStyle/>
        <a:p>
          <a:r>
            <a:rPr lang="en-US" sz="3200" dirty="0" smtClean="0"/>
            <a:t>Effective: </a:t>
          </a:r>
        </a:p>
        <a:p>
          <a:r>
            <a:rPr lang="en-US" sz="3200" dirty="0" smtClean="0"/>
            <a:t>Jan 2018</a:t>
          </a:r>
          <a:endParaRPr lang="en-US" sz="3200" dirty="0"/>
        </a:p>
      </dgm:t>
    </dgm:pt>
    <dgm:pt modelId="{40CAA405-6047-4545-AA7F-5CFD8BF99B45}" type="parTrans" cxnId="{4CCEC443-A4A5-4476-828C-959981FB898A}">
      <dgm:prSet/>
      <dgm:spPr/>
      <dgm:t>
        <a:bodyPr/>
        <a:lstStyle/>
        <a:p>
          <a:endParaRPr lang="en-US"/>
        </a:p>
      </dgm:t>
    </dgm:pt>
    <dgm:pt modelId="{944A74C5-BD39-45EF-90DB-EE755B459039}" type="sibTrans" cxnId="{4CCEC443-A4A5-4476-828C-959981FB898A}">
      <dgm:prSet/>
      <dgm:spPr/>
      <dgm:t>
        <a:bodyPr/>
        <a:lstStyle/>
        <a:p>
          <a:endParaRPr lang="en-US"/>
        </a:p>
      </dgm:t>
    </dgm:pt>
    <dgm:pt modelId="{600B793E-FCF5-4BB2-9BCD-1091241C84FE}">
      <dgm:prSet phldrT="[Text]" custT="1"/>
      <dgm:spPr/>
      <dgm:t>
        <a:bodyPr/>
        <a:lstStyle/>
        <a:p>
          <a:r>
            <a:rPr lang="en-US" sz="3200" dirty="0" smtClean="0"/>
            <a:t>TA Memo:</a:t>
          </a:r>
        </a:p>
        <a:p>
          <a:r>
            <a:rPr lang="en-US" sz="3200" dirty="0" smtClean="0"/>
            <a:t>Fall 2018</a:t>
          </a:r>
          <a:endParaRPr lang="en-US" sz="3200" dirty="0"/>
        </a:p>
      </dgm:t>
    </dgm:pt>
    <dgm:pt modelId="{23DC23A2-79D1-4082-BC08-6C1451F13144}" type="parTrans" cxnId="{04492407-13C7-4A2B-BE21-EF9E83F76F53}">
      <dgm:prSet/>
      <dgm:spPr/>
      <dgm:t>
        <a:bodyPr/>
        <a:lstStyle/>
        <a:p>
          <a:endParaRPr lang="en-US"/>
        </a:p>
      </dgm:t>
    </dgm:pt>
    <dgm:pt modelId="{08CCCDCB-ED06-41A4-8720-FD48615BEE30}" type="sibTrans" cxnId="{04492407-13C7-4A2B-BE21-EF9E83F76F53}">
      <dgm:prSet/>
      <dgm:spPr/>
      <dgm:t>
        <a:bodyPr/>
        <a:lstStyle/>
        <a:p>
          <a:endParaRPr lang="en-US"/>
        </a:p>
      </dgm:t>
    </dgm:pt>
    <dgm:pt modelId="{73431C77-3994-4394-B372-7CBBE9BC5890}" type="pres">
      <dgm:prSet presAssocID="{0813CBE6-93A5-456B-83AE-17FAECCFC6E0}" presName="Name0" presStyleCnt="0">
        <dgm:presLayoutVars>
          <dgm:dir/>
          <dgm:resizeHandles val="exact"/>
        </dgm:presLayoutVars>
      </dgm:prSet>
      <dgm:spPr/>
    </dgm:pt>
    <dgm:pt modelId="{DB03470C-CE9B-4150-8CF5-45F8D7AE4E3A}" type="pres">
      <dgm:prSet presAssocID="{B36CFA20-8787-4F32-8A39-B7C9E3664160}" presName="parTxOnly" presStyleLbl="node1" presStyleIdx="0" presStyleCnt="2">
        <dgm:presLayoutVars>
          <dgm:bulletEnabled val="1"/>
        </dgm:presLayoutVars>
      </dgm:prSet>
      <dgm:spPr/>
      <dgm:t>
        <a:bodyPr/>
        <a:lstStyle/>
        <a:p>
          <a:endParaRPr lang="en-US"/>
        </a:p>
      </dgm:t>
    </dgm:pt>
    <dgm:pt modelId="{DA7D3C5E-F0E2-45A4-995F-DB9F5567EBD2}" type="pres">
      <dgm:prSet presAssocID="{944A74C5-BD39-45EF-90DB-EE755B459039}" presName="parSpace" presStyleCnt="0"/>
      <dgm:spPr/>
    </dgm:pt>
    <dgm:pt modelId="{65F41544-7521-4E53-9959-5A1BAEDB848D}" type="pres">
      <dgm:prSet presAssocID="{600B793E-FCF5-4BB2-9BCD-1091241C84FE}" presName="parTxOnly" presStyleLbl="node1" presStyleIdx="1" presStyleCnt="2" custScaleX="88090">
        <dgm:presLayoutVars>
          <dgm:bulletEnabled val="1"/>
        </dgm:presLayoutVars>
      </dgm:prSet>
      <dgm:spPr/>
      <dgm:t>
        <a:bodyPr/>
        <a:lstStyle/>
        <a:p>
          <a:endParaRPr lang="en-US"/>
        </a:p>
      </dgm:t>
    </dgm:pt>
  </dgm:ptLst>
  <dgm:cxnLst>
    <dgm:cxn modelId="{04492407-13C7-4A2B-BE21-EF9E83F76F53}" srcId="{0813CBE6-93A5-456B-83AE-17FAECCFC6E0}" destId="{600B793E-FCF5-4BB2-9BCD-1091241C84FE}" srcOrd="1" destOrd="0" parTransId="{23DC23A2-79D1-4082-BC08-6C1451F13144}" sibTransId="{08CCCDCB-ED06-41A4-8720-FD48615BEE30}"/>
    <dgm:cxn modelId="{4E233C6D-957C-4E4E-97BD-265FA1C34789}" type="presOf" srcId="{600B793E-FCF5-4BB2-9BCD-1091241C84FE}" destId="{65F41544-7521-4E53-9959-5A1BAEDB848D}" srcOrd="0" destOrd="0" presId="urn:microsoft.com/office/officeart/2005/8/layout/hChevron3"/>
    <dgm:cxn modelId="{36FFFBDA-70C8-456E-A7F5-03EEC4DA0D42}" type="presOf" srcId="{0813CBE6-93A5-456B-83AE-17FAECCFC6E0}" destId="{73431C77-3994-4394-B372-7CBBE9BC5890}" srcOrd="0" destOrd="0" presId="urn:microsoft.com/office/officeart/2005/8/layout/hChevron3"/>
    <dgm:cxn modelId="{07CEB0A0-F165-4933-BB68-03DFFB19061F}" type="presOf" srcId="{B36CFA20-8787-4F32-8A39-B7C9E3664160}" destId="{DB03470C-CE9B-4150-8CF5-45F8D7AE4E3A}" srcOrd="0" destOrd="0" presId="urn:microsoft.com/office/officeart/2005/8/layout/hChevron3"/>
    <dgm:cxn modelId="{4CCEC443-A4A5-4476-828C-959981FB898A}" srcId="{0813CBE6-93A5-456B-83AE-17FAECCFC6E0}" destId="{B36CFA20-8787-4F32-8A39-B7C9E3664160}" srcOrd="0" destOrd="0" parTransId="{40CAA405-6047-4545-AA7F-5CFD8BF99B45}" sibTransId="{944A74C5-BD39-45EF-90DB-EE755B459039}"/>
    <dgm:cxn modelId="{57A05943-800E-4EB1-A4F7-5C6F406A8B92}" type="presParOf" srcId="{73431C77-3994-4394-B372-7CBBE9BC5890}" destId="{DB03470C-CE9B-4150-8CF5-45F8D7AE4E3A}" srcOrd="0" destOrd="0" presId="urn:microsoft.com/office/officeart/2005/8/layout/hChevron3"/>
    <dgm:cxn modelId="{4958162A-2923-4934-A83A-D6CE7E0E0A63}" type="presParOf" srcId="{73431C77-3994-4394-B372-7CBBE9BC5890}" destId="{DA7D3C5E-F0E2-45A4-995F-DB9F5567EBD2}" srcOrd="1" destOrd="0" presId="urn:microsoft.com/office/officeart/2005/8/layout/hChevron3"/>
    <dgm:cxn modelId="{482A55BD-84FC-474F-A945-CB0421848EB4}" type="presParOf" srcId="{73431C77-3994-4394-B372-7CBBE9BC5890}" destId="{65F41544-7521-4E53-9959-5A1BAEDB848D}"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B7257F-E33F-4629-801D-35025D36256A}" type="doc">
      <dgm:prSet loTypeId="urn:microsoft.com/office/officeart/2005/8/layout/hChevron3" loCatId="process" qsTypeId="urn:microsoft.com/office/officeart/2005/8/quickstyle/simple1" qsCatId="simple" csTypeId="urn:microsoft.com/office/officeart/2005/8/colors/accent1_2" csCatId="accent1" phldr="1"/>
      <dgm:spPr/>
    </dgm:pt>
    <dgm:pt modelId="{E4D5A4B9-50CC-4C56-8E64-93888ED71FC5}">
      <dgm:prSet phldrT="[Text]"/>
      <dgm:spPr/>
      <dgm:t>
        <a:bodyPr/>
        <a:lstStyle/>
        <a:p>
          <a:r>
            <a:rPr lang="en-US" dirty="0" smtClean="0"/>
            <a:t>Effective: Jan 2018</a:t>
          </a:r>
          <a:endParaRPr lang="en-US" dirty="0"/>
        </a:p>
      </dgm:t>
    </dgm:pt>
    <dgm:pt modelId="{55BB2118-9287-4DE0-9203-D559DE983D81}" type="parTrans" cxnId="{E2AC363D-8DBC-4CC5-85C1-AF21778474FD}">
      <dgm:prSet/>
      <dgm:spPr/>
      <dgm:t>
        <a:bodyPr/>
        <a:lstStyle/>
        <a:p>
          <a:endParaRPr lang="en-US"/>
        </a:p>
      </dgm:t>
    </dgm:pt>
    <dgm:pt modelId="{8B820FC0-C506-47CA-B12A-30DF7547B349}" type="sibTrans" cxnId="{E2AC363D-8DBC-4CC5-85C1-AF21778474FD}">
      <dgm:prSet/>
      <dgm:spPr/>
      <dgm:t>
        <a:bodyPr/>
        <a:lstStyle/>
        <a:p>
          <a:endParaRPr lang="en-US"/>
        </a:p>
      </dgm:t>
    </dgm:pt>
    <dgm:pt modelId="{6BAB94EA-DF86-4E74-B1FE-6861C66BDD8F}" type="pres">
      <dgm:prSet presAssocID="{14B7257F-E33F-4629-801D-35025D36256A}" presName="Name0" presStyleCnt="0">
        <dgm:presLayoutVars>
          <dgm:dir/>
          <dgm:resizeHandles val="exact"/>
        </dgm:presLayoutVars>
      </dgm:prSet>
      <dgm:spPr/>
    </dgm:pt>
    <dgm:pt modelId="{083943D8-A631-4DB5-8780-3F605EDD69CA}" type="pres">
      <dgm:prSet presAssocID="{E4D5A4B9-50CC-4C56-8E64-93888ED71FC5}" presName="parTxOnly" presStyleLbl="node1" presStyleIdx="0" presStyleCnt="1" custLinFactNeighborX="-2659" custLinFactNeighborY="0">
        <dgm:presLayoutVars>
          <dgm:bulletEnabled val="1"/>
        </dgm:presLayoutVars>
      </dgm:prSet>
      <dgm:spPr/>
      <dgm:t>
        <a:bodyPr/>
        <a:lstStyle/>
        <a:p>
          <a:endParaRPr lang="en-US"/>
        </a:p>
      </dgm:t>
    </dgm:pt>
  </dgm:ptLst>
  <dgm:cxnLst>
    <dgm:cxn modelId="{E2AC363D-8DBC-4CC5-85C1-AF21778474FD}" srcId="{14B7257F-E33F-4629-801D-35025D36256A}" destId="{E4D5A4B9-50CC-4C56-8E64-93888ED71FC5}" srcOrd="0" destOrd="0" parTransId="{55BB2118-9287-4DE0-9203-D559DE983D81}" sibTransId="{8B820FC0-C506-47CA-B12A-30DF7547B349}"/>
    <dgm:cxn modelId="{146486FB-B027-4451-8158-65A991B57FDB}" type="presOf" srcId="{E4D5A4B9-50CC-4C56-8E64-93888ED71FC5}" destId="{083943D8-A631-4DB5-8780-3F605EDD69CA}" srcOrd="0" destOrd="0" presId="urn:microsoft.com/office/officeart/2005/8/layout/hChevron3"/>
    <dgm:cxn modelId="{E3D75113-78EA-4A52-BC45-108DF4833D2B}" type="presOf" srcId="{14B7257F-E33F-4629-801D-35025D36256A}" destId="{6BAB94EA-DF86-4E74-B1FE-6861C66BDD8F}" srcOrd="0" destOrd="0" presId="urn:microsoft.com/office/officeart/2005/8/layout/hChevron3"/>
    <dgm:cxn modelId="{1A11E7F5-F062-4E85-9796-712052A8691B}" type="presParOf" srcId="{6BAB94EA-DF86-4E74-B1FE-6861C66BDD8F}" destId="{083943D8-A631-4DB5-8780-3F605EDD69CA}" srcOrd="0"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D42D8-250C-44EB-9C8B-61FE540BE883}" type="doc">
      <dgm:prSet loTypeId="urn:microsoft.com/office/officeart/2005/8/layout/hChevron3" loCatId="process" qsTypeId="urn:microsoft.com/office/officeart/2005/8/quickstyle/simple1" qsCatId="simple" csTypeId="urn:microsoft.com/office/officeart/2005/8/colors/accent0_3" csCatId="mainScheme" phldr="1"/>
      <dgm:spPr/>
    </dgm:pt>
    <dgm:pt modelId="{DFCD54CF-72BF-4C5B-A711-975E21F45772}" type="pres">
      <dgm:prSet presAssocID="{411D42D8-250C-44EB-9C8B-61FE540BE883}" presName="Name0" presStyleCnt="0">
        <dgm:presLayoutVars>
          <dgm:dir val="rev"/>
          <dgm:resizeHandles val="exact"/>
        </dgm:presLayoutVars>
      </dgm:prSet>
      <dgm:spPr/>
    </dgm:pt>
  </dgm:ptLst>
  <dgm:cxnLst>
    <dgm:cxn modelId="{CEDB2FA0-546A-4309-83FB-4E2178F70189}" type="presOf" srcId="{411D42D8-250C-44EB-9C8B-61FE540BE883}" destId="{DFCD54CF-72BF-4C5B-A711-975E21F45772}"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CC4076-7D64-489F-99FE-CFCF776103A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E97DD32-2CD7-4175-A254-57660B4DED5A}">
      <dgm:prSet phldrT="[Text]" custT="1"/>
      <dgm:spPr/>
      <dgm:t>
        <a:bodyPr/>
        <a:lstStyle/>
        <a:p>
          <a:endParaRPr lang="en-US" sz="2800" dirty="0" smtClean="0"/>
        </a:p>
        <a:p>
          <a:endParaRPr lang="en-US" sz="2400" dirty="0" smtClean="0"/>
        </a:p>
        <a:p>
          <a:r>
            <a:rPr lang="en-US" sz="2400" dirty="0" smtClean="0"/>
            <a:t>Guidelines:</a:t>
          </a:r>
        </a:p>
        <a:p>
          <a:r>
            <a:rPr lang="en-US" sz="2400" dirty="0" smtClean="0"/>
            <a:t>Summer 2018</a:t>
          </a:r>
        </a:p>
        <a:p>
          <a:endParaRPr lang="en-US" sz="2800" dirty="0" smtClean="0"/>
        </a:p>
        <a:p>
          <a:endParaRPr lang="en-US" sz="2800" dirty="0"/>
        </a:p>
      </dgm:t>
    </dgm:pt>
    <dgm:pt modelId="{BF66E093-6D5D-4DEB-AFB5-DA1781F1335F}" type="parTrans" cxnId="{E90F2B8F-9DEA-4BBC-B90A-A2C452FB82B1}">
      <dgm:prSet/>
      <dgm:spPr/>
      <dgm:t>
        <a:bodyPr/>
        <a:lstStyle/>
        <a:p>
          <a:endParaRPr lang="en-US"/>
        </a:p>
      </dgm:t>
    </dgm:pt>
    <dgm:pt modelId="{A270F2EF-46FF-4C59-B4B2-647959C4C479}" type="sibTrans" cxnId="{E90F2B8F-9DEA-4BBC-B90A-A2C452FB82B1}">
      <dgm:prSet/>
      <dgm:spPr/>
      <dgm:t>
        <a:bodyPr/>
        <a:lstStyle/>
        <a:p>
          <a:endParaRPr lang="en-US"/>
        </a:p>
      </dgm:t>
    </dgm:pt>
    <dgm:pt modelId="{5CF3C616-3193-42BE-9666-060F2ECFE89F}">
      <dgm:prSet phldrT="[Text]" custT="1"/>
      <dgm:spPr/>
      <dgm:t>
        <a:bodyPr/>
        <a:lstStyle/>
        <a:p>
          <a:endParaRPr lang="en-US" sz="2400" dirty="0" smtClean="0"/>
        </a:p>
        <a:p>
          <a:r>
            <a:rPr lang="en-US" sz="2400" dirty="0" smtClean="0"/>
            <a:t>NOFA:</a:t>
          </a:r>
        </a:p>
        <a:p>
          <a:r>
            <a:rPr lang="en-US" sz="2400" dirty="0" smtClean="0"/>
            <a:t>Fall/Winter 2018 </a:t>
          </a:r>
        </a:p>
        <a:p>
          <a:endParaRPr lang="en-US" sz="2400" dirty="0"/>
        </a:p>
      </dgm:t>
    </dgm:pt>
    <dgm:pt modelId="{1F8EB134-88EA-4EF1-9F21-9714D43A1B09}" type="sibTrans" cxnId="{834329CF-5979-476C-BA53-A19BAF68E77E}">
      <dgm:prSet/>
      <dgm:spPr/>
      <dgm:t>
        <a:bodyPr/>
        <a:lstStyle/>
        <a:p>
          <a:endParaRPr lang="en-US"/>
        </a:p>
      </dgm:t>
    </dgm:pt>
    <dgm:pt modelId="{080963A2-2EBE-494C-8E71-55934FA6D6CA}" type="parTrans" cxnId="{834329CF-5979-476C-BA53-A19BAF68E77E}">
      <dgm:prSet/>
      <dgm:spPr/>
      <dgm:t>
        <a:bodyPr/>
        <a:lstStyle/>
        <a:p>
          <a:endParaRPr lang="en-US"/>
        </a:p>
      </dgm:t>
    </dgm:pt>
    <dgm:pt modelId="{B8DD087F-FE47-44EF-A0A1-E4804025208C}">
      <dgm:prSet phldrT="[Text]" custT="1"/>
      <dgm:spPr/>
      <dgm:t>
        <a:bodyPr/>
        <a:lstStyle/>
        <a:p>
          <a:r>
            <a:rPr lang="en-US" sz="2400" dirty="0" smtClean="0"/>
            <a:t>Fees Collected: Jan 2018</a:t>
          </a:r>
          <a:endParaRPr lang="en-US" sz="2400" dirty="0"/>
        </a:p>
      </dgm:t>
    </dgm:pt>
    <dgm:pt modelId="{0D783D8F-5DAA-443C-AED8-9E5587852C79}" type="sibTrans" cxnId="{52DD64BB-963A-443D-9215-18ED353E2986}">
      <dgm:prSet/>
      <dgm:spPr/>
      <dgm:t>
        <a:bodyPr/>
        <a:lstStyle/>
        <a:p>
          <a:endParaRPr lang="en-US"/>
        </a:p>
      </dgm:t>
    </dgm:pt>
    <dgm:pt modelId="{E34A4F5F-8674-47FC-B866-ED7975B6FF7F}" type="parTrans" cxnId="{52DD64BB-963A-443D-9215-18ED353E2986}">
      <dgm:prSet/>
      <dgm:spPr/>
      <dgm:t>
        <a:bodyPr/>
        <a:lstStyle/>
        <a:p>
          <a:endParaRPr lang="en-US"/>
        </a:p>
      </dgm:t>
    </dgm:pt>
    <dgm:pt modelId="{7C92A82C-D272-4E61-9F2D-808A22C9631D}">
      <dgm:prSet phldrT="[Text]" custT="1"/>
      <dgm:spPr/>
      <dgm:t>
        <a:bodyPr/>
        <a:lstStyle/>
        <a:p>
          <a:endParaRPr lang="en-US" sz="1500" dirty="0" smtClean="0"/>
        </a:p>
        <a:p>
          <a:r>
            <a:rPr lang="en-US" sz="2400" dirty="0" smtClean="0"/>
            <a:t>Awards:</a:t>
          </a:r>
        </a:p>
        <a:p>
          <a:r>
            <a:rPr lang="en-US" sz="2400" dirty="0" smtClean="0"/>
            <a:t>Spring 2019</a:t>
          </a:r>
        </a:p>
        <a:p>
          <a:endParaRPr lang="en-US" sz="1500" dirty="0"/>
        </a:p>
      </dgm:t>
    </dgm:pt>
    <dgm:pt modelId="{E6548623-CFED-4F73-9FB0-010D5E603134}" type="parTrans" cxnId="{0CEB292B-CA80-4284-9643-A8E13F7A0136}">
      <dgm:prSet/>
      <dgm:spPr/>
      <dgm:t>
        <a:bodyPr/>
        <a:lstStyle/>
        <a:p>
          <a:endParaRPr lang="en-US"/>
        </a:p>
      </dgm:t>
    </dgm:pt>
    <dgm:pt modelId="{C92DE7D8-BAD3-421F-A353-1E817DDA18A9}" type="sibTrans" cxnId="{0CEB292B-CA80-4284-9643-A8E13F7A0136}">
      <dgm:prSet/>
      <dgm:spPr/>
      <dgm:t>
        <a:bodyPr/>
        <a:lstStyle/>
        <a:p>
          <a:endParaRPr lang="en-US"/>
        </a:p>
      </dgm:t>
    </dgm:pt>
    <dgm:pt modelId="{978967CF-A6A0-4923-8B8E-C0600876C967}" type="pres">
      <dgm:prSet presAssocID="{3BCC4076-7D64-489F-99FE-CFCF776103A5}" presName="Name0" presStyleCnt="0">
        <dgm:presLayoutVars>
          <dgm:dir/>
          <dgm:resizeHandles val="exact"/>
        </dgm:presLayoutVars>
      </dgm:prSet>
      <dgm:spPr/>
      <dgm:t>
        <a:bodyPr/>
        <a:lstStyle/>
        <a:p>
          <a:endParaRPr lang="en-US"/>
        </a:p>
      </dgm:t>
    </dgm:pt>
    <dgm:pt modelId="{5ACE4110-421A-4374-8A7A-6F088FFA3AD8}" type="pres">
      <dgm:prSet presAssocID="{B8DD087F-FE47-44EF-A0A1-E4804025208C}" presName="parTxOnly" presStyleLbl="node1" presStyleIdx="0" presStyleCnt="4" custScaleX="104687" custScaleY="162563" custLinFactNeighborX="-468" custLinFactNeighborY="-286">
        <dgm:presLayoutVars>
          <dgm:bulletEnabled val="1"/>
        </dgm:presLayoutVars>
      </dgm:prSet>
      <dgm:spPr/>
      <dgm:t>
        <a:bodyPr/>
        <a:lstStyle/>
        <a:p>
          <a:endParaRPr lang="en-US"/>
        </a:p>
      </dgm:t>
    </dgm:pt>
    <dgm:pt modelId="{2E02270D-268B-4935-8BA0-6D427A4D5139}" type="pres">
      <dgm:prSet presAssocID="{0D783D8F-5DAA-443C-AED8-9E5587852C79}" presName="parSpace" presStyleCnt="0"/>
      <dgm:spPr/>
    </dgm:pt>
    <dgm:pt modelId="{61541E3B-335B-46D5-A21F-ADC860FB8920}" type="pres">
      <dgm:prSet presAssocID="{BE97DD32-2CD7-4175-A254-57660B4DED5A}" presName="parTxOnly" presStyleLbl="node1" presStyleIdx="1" presStyleCnt="4" custScaleX="144202" custScaleY="159092" custLinFactNeighborX="-61071">
        <dgm:presLayoutVars>
          <dgm:bulletEnabled val="1"/>
        </dgm:presLayoutVars>
      </dgm:prSet>
      <dgm:spPr/>
      <dgm:t>
        <a:bodyPr/>
        <a:lstStyle/>
        <a:p>
          <a:endParaRPr lang="en-US"/>
        </a:p>
      </dgm:t>
    </dgm:pt>
    <dgm:pt modelId="{E4486F33-C1C9-4881-90E8-5AD69358640B}" type="pres">
      <dgm:prSet presAssocID="{A270F2EF-46FF-4C59-B4B2-647959C4C479}" presName="parSpace" presStyleCnt="0"/>
      <dgm:spPr/>
    </dgm:pt>
    <dgm:pt modelId="{0901EA7D-A3D7-4D92-BC26-93C111E4D86C}" type="pres">
      <dgm:prSet presAssocID="{5CF3C616-3193-42BE-9666-060F2ECFE89F}" presName="parTxOnly" presStyleLbl="node1" presStyleIdx="2" presStyleCnt="4" custScaleX="142802" custScaleY="153657" custLinFactX="-116199" custLinFactY="70056" custLinFactNeighborX="-200000" custLinFactNeighborY="100000">
        <dgm:presLayoutVars>
          <dgm:bulletEnabled val="1"/>
        </dgm:presLayoutVars>
      </dgm:prSet>
      <dgm:spPr/>
      <dgm:t>
        <a:bodyPr/>
        <a:lstStyle/>
        <a:p>
          <a:endParaRPr lang="en-US"/>
        </a:p>
      </dgm:t>
    </dgm:pt>
    <dgm:pt modelId="{77012D79-3228-428D-93EA-2B4C2ED592F7}" type="pres">
      <dgm:prSet presAssocID="{1F8EB134-88EA-4EF1-9F21-9714D43A1B09}" presName="parSpace" presStyleCnt="0"/>
      <dgm:spPr/>
    </dgm:pt>
    <dgm:pt modelId="{7B2194B7-98C4-458F-895B-E57114131F5C}" type="pres">
      <dgm:prSet presAssocID="{7C92A82C-D272-4E61-9F2D-808A22C9631D}" presName="parTxOnly" presStyleLbl="node1" presStyleIdx="3" presStyleCnt="4" custScaleX="119129" custScaleY="153657" custLinFactX="-126294" custLinFactY="71889" custLinFactNeighborX="-200000" custLinFactNeighborY="100000">
        <dgm:presLayoutVars>
          <dgm:bulletEnabled val="1"/>
        </dgm:presLayoutVars>
      </dgm:prSet>
      <dgm:spPr/>
      <dgm:t>
        <a:bodyPr/>
        <a:lstStyle/>
        <a:p>
          <a:endParaRPr lang="en-US"/>
        </a:p>
      </dgm:t>
    </dgm:pt>
  </dgm:ptLst>
  <dgm:cxnLst>
    <dgm:cxn modelId="{52DD64BB-963A-443D-9215-18ED353E2986}" srcId="{3BCC4076-7D64-489F-99FE-CFCF776103A5}" destId="{B8DD087F-FE47-44EF-A0A1-E4804025208C}" srcOrd="0" destOrd="0" parTransId="{E34A4F5F-8674-47FC-B866-ED7975B6FF7F}" sibTransId="{0D783D8F-5DAA-443C-AED8-9E5587852C79}"/>
    <dgm:cxn modelId="{7D43789C-4523-46A6-AFC9-9F8018465F18}" type="presOf" srcId="{7C92A82C-D272-4E61-9F2D-808A22C9631D}" destId="{7B2194B7-98C4-458F-895B-E57114131F5C}" srcOrd="0" destOrd="0" presId="urn:microsoft.com/office/officeart/2005/8/layout/hChevron3"/>
    <dgm:cxn modelId="{6220BF64-AE93-49F9-BC99-7F58456DB545}" type="presOf" srcId="{B8DD087F-FE47-44EF-A0A1-E4804025208C}" destId="{5ACE4110-421A-4374-8A7A-6F088FFA3AD8}" srcOrd="0" destOrd="0" presId="urn:microsoft.com/office/officeart/2005/8/layout/hChevron3"/>
    <dgm:cxn modelId="{6742ED3A-92CF-44FB-A977-28F1AA4F6F24}" type="presOf" srcId="{BE97DD32-2CD7-4175-A254-57660B4DED5A}" destId="{61541E3B-335B-46D5-A21F-ADC860FB8920}" srcOrd="0" destOrd="0" presId="urn:microsoft.com/office/officeart/2005/8/layout/hChevron3"/>
    <dgm:cxn modelId="{E90F2B8F-9DEA-4BBC-B90A-A2C452FB82B1}" srcId="{3BCC4076-7D64-489F-99FE-CFCF776103A5}" destId="{BE97DD32-2CD7-4175-A254-57660B4DED5A}" srcOrd="1" destOrd="0" parTransId="{BF66E093-6D5D-4DEB-AFB5-DA1781F1335F}" sibTransId="{A270F2EF-46FF-4C59-B4B2-647959C4C479}"/>
    <dgm:cxn modelId="{A0F9F6F7-15C7-4D5F-836E-188A19085ED1}" type="presOf" srcId="{5CF3C616-3193-42BE-9666-060F2ECFE89F}" destId="{0901EA7D-A3D7-4D92-BC26-93C111E4D86C}" srcOrd="0" destOrd="0" presId="urn:microsoft.com/office/officeart/2005/8/layout/hChevron3"/>
    <dgm:cxn modelId="{0CEB292B-CA80-4284-9643-A8E13F7A0136}" srcId="{3BCC4076-7D64-489F-99FE-CFCF776103A5}" destId="{7C92A82C-D272-4E61-9F2D-808A22C9631D}" srcOrd="3" destOrd="0" parTransId="{E6548623-CFED-4F73-9FB0-010D5E603134}" sibTransId="{C92DE7D8-BAD3-421F-A353-1E817DDA18A9}"/>
    <dgm:cxn modelId="{834329CF-5979-476C-BA53-A19BAF68E77E}" srcId="{3BCC4076-7D64-489F-99FE-CFCF776103A5}" destId="{5CF3C616-3193-42BE-9666-060F2ECFE89F}" srcOrd="2" destOrd="0" parTransId="{080963A2-2EBE-494C-8E71-55934FA6D6CA}" sibTransId="{1F8EB134-88EA-4EF1-9F21-9714D43A1B09}"/>
    <dgm:cxn modelId="{FB43C192-9A9E-4F55-BBFF-D8B6D239F197}" type="presOf" srcId="{3BCC4076-7D64-489F-99FE-CFCF776103A5}" destId="{978967CF-A6A0-4923-8B8E-C0600876C967}" srcOrd="0" destOrd="0" presId="urn:microsoft.com/office/officeart/2005/8/layout/hChevron3"/>
    <dgm:cxn modelId="{68479E0A-9696-433A-B30F-9B6F2D5D3E82}" type="presParOf" srcId="{978967CF-A6A0-4923-8B8E-C0600876C967}" destId="{5ACE4110-421A-4374-8A7A-6F088FFA3AD8}" srcOrd="0" destOrd="0" presId="urn:microsoft.com/office/officeart/2005/8/layout/hChevron3"/>
    <dgm:cxn modelId="{115E11A9-98D1-4CE7-A9A0-882B2707F67D}" type="presParOf" srcId="{978967CF-A6A0-4923-8B8E-C0600876C967}" destId="{2E02270D-268B-4935-8BA0-6D427A4D5139}" srcOrd="1" destOrd="0" presId="urn:microsoft.com/office/officeart/2005/8/layout/hChevron3"/>
    <dgm:cxn modelId="{11F6F95F-5B13-4236-8978-B9856161A9AB}" type="presParOf" srcId="{978967CF-A6A0-4923-8B8E-C0600876C967}" destId="{61541E3B-335B-46D5-A21F-ADC860FB8920}" srcOrd="2" destOrd="0" presId="urn:microsoft.com/office/officeart/2005/8/layout/hChevron3"/>
    <dgm:cxn modelId="{C2A47EFD-32D5-4C6D-B539-2577A36C4B0C}" type="presParOf" srcId="{978967CF-A6A0-4923-8B8E-C0600876C967}" destId="{E4486F33-C1C9-4881-90E8-5AD69358640B}" srcOrd="3" destOrd="0" presId="urn:microsoft.com/office/officeart/2005/8/layout/hChevron3"/>
    <dgm:cxn modelId="{14F453A1-7E02-482D-9C72-FBC8D1CF6AEA}" type="presParOf" srcId="{978967CF-A6A0-4923-8B8E-C0600876C967}" destId="{0901EA7D-A3D7-4D92-BC26-93C111E4D86C}" srcOrd="4" destOrd="0" presId="urn:microsoft.com/office/officeart/2005/8/layout/hChevron3"/>
    <dgm:cxn modelId="{F0360020-42E0-40DA-A22C-81793AAC82D9}" type="presParOf" srcId="{978967CF-A6A0-4923-8B8E-C0600876C967}" destId="{77012D79-3228-428D-93EA-2B4C2ED592F7}" srcOrd="5" destOrd="0" presId="urn:microsoft.com/office/officeart/2005/8/layout/hChevron3"/>
    <dgm:cxn modelId="{64DA614E-8A0D-4398-BF39-407A7296DBB7}" type="presParOf" srcId="{978967CF-A6A0-4923-8B8E-C0600876C967}" destId="{7B2194B7-98C4-458F-895B-E57114131F5C}"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55DA27-0CA0-47F4-9A02-1DF9B06226B6}" type="doc">
      <dgm:prSet loTypeId="urn:microsoft.com/office/officeart/2005/8/layout/hChevron3" loCatId="process" qsTypeId="urn:microsoft.com/office/officeart/2005/8/quickstyle/simple1" qsCatId="simple" csTypeId="urn:microsoft.com/office/officeart/2005/8/colors/accent1_2" csCatId="accent1" phldr="1"/>
      <dgm:spPr/>
    </dgm:pt>
    <dgm:pt modelId="{832C5002-BFEF-4A17-AA34-1D002272BBA1}">
      <dgm:prSet phldrT="[Text]" custT="1"/>
      <dgm:spPr/>
      <dgm:t>
        <a:bodyPr/>
        <a:lstStyle/>
        <a:p>
          <a:r>
            <a:rPr lang="en-US" sz="2400" dirty="0" smtClean="0"/>
            <a:t>Ballot:</a:t>
          </a:r>
        </a:p>
        <a:p>
          <a:r>
            <a:rPr lang="en-US" sz="2400" dirty="0" smtClean="0"/>
            <a:t> Nov 2018</a:t>
          </a:r>
          <a:endParaRPr lang="en-US" sz="2400" dirty="0"/>
        </a:p>
      </dgm:t>
    </dgm:pt>
    <dgm:pt modelId="{3AC53146-1FC9-4A51-B58D-CF6AE9AF9C99}" type="parTrans" cxnId="{B385BF8A-061E-42EB-9F80-0647D2877AD8}">
      <dgm:prSet/>
      <dgm:spPr/>
      <dgm:t>
        <a:bodyPr/>
        <a:lstStyle/>
        <a:p>
          <a:endParaRPr lang="en-US"/>
        </a:p>
      </dgm:t>
    </dgm:pt>
    <dgm:pt modelId="{7B656C9F-1060-4634-BBC2-65117AD74172}" type="sibTrans" cxnId="{B385BF8A-061E-42EB-9F80-0647D2877AD8}">
      <dgm:prSet/>
      <dgm:spPr/>
      <dgm:t>
        <a:bodyPr/>
        <a:lstStyle/>
        <a:p>
          <a:endParaRPr lang="en-US"/>
        </a:p>
      </dgm:t>
    </dgm:pt>
    <dgm:pt modelId="{C1DDCA9F-9FA0-4367-95AD-4D70E7E85BE5}">
      <dgm:prSet phldrT="[Text]" custT="1"/>
      <dgm:spPr/>
      <dgm:t>
        <a:bodyPr/>
        <a:lstStyle/>
        <a:p>
          <a:r>
            <a:rPr lang="en-US" sz="2400" dirty="0" smtClean="0"/>
            <a:t>Initial Awards:</a:t>
          </a:r>
        </a:p>
        <a:p>
          <a:r>
            <a:rPr lang="en-US" sz="2400" dirty="0" smtClean="0"/>
            <a:t>Summer 2019</a:t>
          </a:r>
          <a:endParaRPr lang="en-US" sz="2400" dirty="0"/>
        </a:p>
      </dgm:t>
    </dgm:pt>
    <dgm:pt modelId="{68284517-28DA-4EFF-A279-D20B354B7C00}" type="parTrans" cxnId="{D1C96719-DD15-48F6-916D-FFDB07217C6B}">
      <dgm:prSet/>
      <dgm:spPr/>
      <dgm:t>
        <a:bodyPr/>
        <a:lstStyle/>
        <a:p>
          <a:endParaRPr lang="en-US"/>
        </a:p>
      </dgm:t>
    </dgm:pt>
    <dgm:pt modelId="{B902073A-EABE-45D2-B3C2-6ABA77A8935C}" type="sibTrans" cxnId="{D1C96719-DD15-48F6-916D-FFDB07217C6B}">
      <dgm:prSet/>
      <dgm:spPr/>
      <dgm:t>
        <a:bodyPr/>
        <a:lstStyle/>
        <a:p>
          <a:endParaRPr lang="en-US"/>
        </a:p>
      </dgm:t>
    </dgm:pt>
    <dgm:pt modelId="{E31E6A21-902D-4899-AAB1-163F77F82BA8}">
      <dgm:prSet custT="1"/>
      <dgm:spPr/>
      <dgm:t>
        <a:bodyPr/>
        <a:lstStyle/>
        <a:p>
          <a:r>
            <a:rPr lang="en-US" sz="2400" dirty="0" smtClean="0"/>
            <a:t>Initial NOFA:</a:t>
          </a:r>
        </a:p>
        <a:p>
          <a:r>
            <a:rPr lang="en-US" sz="2400" dirty="0" smtClean="0"/>
            <a:t>Spring 2019</a:t>
          </a:r>
          <a:endParaRPr lang="en-US" sz="2400" dirty="0"/>
        </a:p>
      </dgm:t>
    </dgm:pt>
    <dgm:pt modelId="{5847147C-874A-41E0-ACAB-44B3E23F63A6}" type="parTrans" cxnId="{0E0E9E19-BA47-4F87-A12F-D3B421212196}">
      <dgm:prSet/>
      <dgm:spPr/>
      <dgm:t>
        <a:bodyPr/>
        <a:lstStyle/>
        <a:p>
          <a:endParaRPr lang="en-US"/>
        </a:p>
      </dgm:t>
    </dgm:pt>
    <dgm:pt modelId="{8ED800AB-E700-4DAB-A797-B617695AE11B}" type="sibTrans" cxnId="{0E0E9E19-BA47-4F87-A12F-D3B421212196}">
      <dgm:prSet/>
      <dgm:spPr/>
      <dgm:t>
        <a:bodyPr/>
        <a:lstStyle/>
        <a:p>
          <a:endParaRPr lang="en-US"/>
        </a:p>
      </dgm:t>
    </dgm:pt>
    <dgm:pt modelId="{CD39B60E-5B3E-4BE0-A0B6-D111BBEC801C}" type="pres">
      <dgm:prSet presAssocID="{2955DA27-0CA0-47F4-9A02-1DF9B06226B6}" presName="Name0" presStyleCnt="0">
        <dgm:presLayoutVars>
          <dgm:dir/>
          <dgm:resizeHandles val="exact"/>
        </dgm:presLayoutVars>
      </dgm:prSet>
      <dgm:spPr/>
    </dgm:pt>
    <dgm:pt modelId="{98250EBE-8E17-4815-886F-F030EA7BC878}" type="pres">
      <dgm:prSet presAssocID="{832C5002-BFEF-4A17-AA34-1D002272BBA1}" presName="parTxOnly" presStyleLbl="node1" presStyleIdx="0" presStyleCnt="3" custScaleX="89299">
        <dgm:presLayoutVars>
          <dgm:bulletEnabled val="1"/>
        </dgm:presLayoutVars>
      </dgm:prSet>
      <dgm:spPr/>
      <dgm:t>
        <a:bodyPr/>
        <a:lstStyle/>
        <a:p>
          <a:endParaRPr lang="en-US"/>
        </a:p>
      </dgm:t>
    </dgm:pt>
    <dgm:pt modelId="{8A83EBB1-B205-41BF-9ACD-3E7DD1F5BCD7}" type="pres">
      <dgm:prSet presAssocID="{7B656C9F-1060-4634-BBC2-65117AD74172}" presName="parSpace" presStyleCnt="0"/>
      <dgm:spPr/>
    </dgm:pt>
    <dgm:pt modelId="{FC59DDA8-2E69-48D2-834A-09E308AEDD07}" type="pres">
      <dgm:prSet presAssocID="{E31E6A21-902D-4899-AAB1-163F77F82BA8}" presName="parTxOnly" presStyleLbl="node1" presStyleIdx="1" presStyleCnt="3">
        <dgm:presLayoutVars>
          <dgm:bulletEnabled val="1"/>
        </dgm:presLayoutVars>
      </dgm:prSet>
      <dgm:spPr/>
      <dgm:t>
        <a:bodyPr/>
        <a:lstStyle/>
        <a:p>
          <a:endParaRPr lang="en-US"/>
        </a:p>
      </dgm:t>
    </dgm:pt>
    <dgm:pt modelId="{46C75C54-1E23-468E-9136-81D23E37CE29}" type="pres">
      <dgm:prSet presAssocID="{8ED800AB-E700-4DAB-A797-B617695AE11B}" presName="parSpace" presStyleCnt="0"/>
      <dgm:spPr/>
    </dgm:pt>
    <dgm:pt modelId="{97E9A2CF-5F74-41B9-BE9B-FBFD605408AB}" type="pres">
      <dgm:prSet presAssocID="{C1DDCA9F-9FA0-4367-95AD-4D70E7E85BE5}" presName="parTxOnly" presStyleLbl="node1" presStyleIdx="2" presStyleCnt="3">
        <dgm:presLayoutVars>
          <dgm:bulletEnabled val="1"/>
        </dgm:presLayoutVars>
      </dgm:prSet>
      <dgm:spPr/>
      <dgm:t>
        <a:bodyPr/>
        <a:lstStyle/>
        <a:p>
          <a:endParaRPr lang="en-US"/>
        </a:p>
      </dgm:t>
    </dgm:pt>
  </dgm:ptLst>
  <dgm:cxnLst>
    <dgm:cxn modelId="{D6E46081-CD87-44B3-B401-4E8941A9B2D1}" type="presOf" srcId="{832C5002-BFEF-4A17-AA34-1D002272BBA1}" destId="{98250EBE-8E17-4815-886F-F030EA7BC878}" srcOrd="0" destOrd="0" presId="urn:microsoft.com/office/officeart/2005/8/layout/hChevron3"/>
    <dgm:cxn modelId="{0E0E9E19-BA47-4F87-A12F-D3B421212196}" srcId="{2955DA27-0CA0-47F4-9A02-1DF9B06226B6}" destId="{E31E6A21-902D-4899-AAB1-163F77F82BA8}" srcOrd="1" destOrd="0" parTransId="{5847147C-874A-41E0-ACAB-44B3E23F63A6}" sibTransId="{8ED800AB-E700-4DAB-A797-B617695AE11B}"/>
    <dgm:cxn modelId="{D1C96719-DD15-48F6-916D-FFDB07217C6B}" srcId="{2955DA27-0CA0-47F4-9A02-1DF9B06226B6}" destId="{C1DDCA9F-9FA0-4367-95AD-4D70E7E85BE5}" srcOrd="2" destOrd="0" parTransId="{68284517-28DA-4EFF-A279-D20B354B7C00}" sibTransId="{B902073A-EABE-45D2-B3C2-6ABA77A8935C}"/>
    <dgm:cxn modelId="{005A4768-2C6F-45A3-8E25-6760A1972938}" type="presOf" srcId="{C1DDCA9F-9FA0-4367-95AD-4D70E7E85BE5}" destId="{97E9A2CF-5F74-41B9-BE9B-FBFD605408AB}" srcOrd="0" destOrd="0" presId="urn:microsoft.com/office/officeart/2005/8/layout/hChevron3"/>
    <dgm:cxn modelId="{B385BF8A-061E-42EB-9F80-0647D2877AD8}" srcId="{2955DA27-0CA0-47F4-9A02-1DF9B06226B6}" destId="{832C5002-BFEF-4A17-AA34-1D002272BBA1}" srcOrd="0" destOrd="0" parTransId="{3AC53146-1FC9-4A51-B58D-CF6AE9AF9C99}" sibTransId="{7B656C9F-1060-4634-BBC2-65117AD74172}"/>
    <dgm:cxn modelId="{E131DEC5-E867-4284-A7E2-F3447F016E54}" type="presOf" srcId="{E31E6A21-902D-4899-AAB1-163F77F82BA8}" destId="{FC59DDA8-2E69-48D2-834A-09E308AEDD07}" srcOrd="0" destOrd="0" presId="urn:microsoft.com/office/officeart/2005/8/layout/hChevron3"/>
    <dgm:cxn modelId="{3EC17B75-F0FA-4389-AFBA-7C3132596E2F}" type="presOf" srcId="{2955DA27-0CA0-47F4-9A02-1DF9B06226B6}" destId="{CD39B60E-5B3E-4BE0-A0B6-D111BBEC801C}" srcOrd="0" destOrd="0" presId="urn:microsoft.com/office/officeart/2005/8/layout/hChevron3"/>
    <dgm:cxn modelId="{D4B94165-19D7-4EFA-A744-E9AE41F00D77}" type="presParOf" srcId="{CD39B60E-5B3E-4BE0-A0B6-D111BBEC801C}" destId="{98250EBE-8E17-4815-886F-F030EA7BC878}" srcOrd="0" destOrd="0" presId="urn:microsoft.com/office/officeart/2005/8/layout/hChevron3"/>
    <dgm:cxn modelId="{19D81403-3EF7-43C7-AF8B-A2B584C3FD38}" type="presParOf" srcId="{CD39B60E-5B3E-4BE0-A0B6-D111BBEC801C}" destId="{8A83EBB1-B205-41BF-9ACD-3E7DD1F5BCD7}" srcOrd="1" destOrd="0" presId="urn:microsoft.com/office/officeart/2005/8/layout/hChevron3"/>
    <dgm:cxn modelId="{483CA14E-8D76-4B5A-B9F3-26466E2B0A18}" type="presParOf" srcId="{CD39B60E-5B3E-4BE0-A0B6-D111BBEC801C}" destId="{FC59DDA8-2E69-48D2-834A-09E308AEDD07}" srcOrd="2" destOrd="0" presId="urn:microsoft.com/office/officeart/2005/8/layout/hChevron3"/>
    <dgm:cxn modelId="{71221001-5E42-4839-B3B9-B5CE3FF3CF99}" type="presParOf" srcId="{CD39B60E-5B3E-4BE0-A0B6-D111BBEC801C}" destId="{46C75C54-1E23-468E-9136-81D23E37CE29}" srcOrd="3" destOrd="0" presId="urn:microsoft.com/office/officeart/2005/8/layout/hChevron3"/>
    <dgm:cxn modelId="{A3A5407F-7765-4C5B-AF1C-A2D8B3F88C08}" type="presParOf" srcId="{CD39B60E-5B3E-4BE0-A0B6-D111BBEC801C}" destId="{97E9A2CF-5F74-41B9-BE9B-FBFD605408AB}"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0EBE-8E17-4815-886F-F030EA7BC878}">
      <dsp:nvSpPr>
        <dsp:cNvPr id="0" name=""/>
        <dsp:cNvSpPr/>
      </dsp:nvSpPr>
      <dsp:spPr>
        <a:xfrm>
          <a:off x="904" y="435082"/>
          <a:ext cx="4007560" cy="129703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a:lnSpc>
              <a:spcPct val="90000"/>
            </a:lnSpc>
            <a:spcBef>
              <a:spcPct val="0"/>
            </a:spcBef>
            <a:spcAft>
              <a:spcPct val="35000"/>
            </a:spcAft>
          </a:pPr>
          <a:r>
            <a:rPr lang="en-US" sz="3600" kern="1200" dirty="0" smtClean="0"/>
            <a:t>Effective:</a:t>
          </a:r>
        </a:p>
        <a:p>
          <a:pPr lvl="0" algn="ctr" defTabSz="1600200">
            <a:lnSpc>
              <a:spcPct val="90000"/>
            </a:lnSpc>
            <a:spcBef>
              <a:spcPct val="0"/>
            </a:spcBef>
            <a:spcAft>
              <a:spcPct val="35000"/>
            </a:spcAft>
          </a:pPr>
          <a:r>
            <a:rPr lang="en-US" sz="3600" kern="1200" dirty="0" smtClean="0"/>
            <a:t>Jan 2018</a:t>
          </a:r>
          <a:endParaRPr lang="en-US" sz="3600" kern="1200" dirty="0"/>
        </a:p>
      </dsp:txBody>
      <dsp:txXfrm>
        <a:off x="904" y="435082"/>
        <a:ext cx="3683300" cy="1297039"/>
      </dsp:txXfrm>
    </dsp:sp>
    <dsp:sp modelId="{FC59DDA8-2E69-48D2-834A-09E308AEDD07}">
      <dsp:nvSpPr>
        <dsp:cNvPr id="0" name=""/>
        <dsp:cNvSpPr/>
      </dsp:nvSpPr>
      <dsp:spPr>
        <a:xfrm>
          <a:off x="3359945" y="435082"/>
          <a:ext cx="5565013" cy="12970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lvl="0" algn="ctr" defTabSz="1600200">
            <a:lnSpc>
              <a:spcPct val="90000"/>
            </a:lnSpc>
            <a:spcBef>
              <a:spcPct val="0"/>
            </a:spcBef>
            <a:spcAft>
              <a:spcPct val="35000"/>
            </a:spcAft>
          </a:pPr>
          <a:r>
            <a:rPr lang="en-US" sz="3600" kern="1200" dirty="0" smtClean="0"/>
            <a:t>TA Memo:</a:t>
          </a:r>
        </a:p>
        <a:p>
          <a:pPr lvl="0" algn="ctr" defTabSz="1600200">
            <a:lnSpc>
              <a:spcPct val="90000"/>
            </a:lnSpc>
            <a:spcBef>
              <a:spcPct val="0"/>
            </a:spcBef>
            <a:spcAft>
              <a:spcPct val="35000"/>
            </a:spcAft>
          </a:pPr>
          <a:r>
            <a:rPr lang="en-US" sz="3600" kern="1200" dirty="0" smtClean="0"/>
            <a:t>Spring 2018</a:t>
          </a:r>
          <a:endParaRPr lang="en-US" sz="3600" kern="1200" dirty="0"/>
        </a:p>
      </dsp:txBody>
      <dsp:txXfrm>
        <a:off x="4008465" y="435082"/>
        <a:ext cx="4267974" cy="1297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0EBE-8E17-4815-886F-F030EA7BC878}">
      <dsp:nvSpPr>
        <dsp:cNvPr id="0" name=""/>
        <dsp:cNvSpPr/>
      </dsp:nvSpPr>
      <dsp:spPr>
        <a:xfrm>
          <a:off x="1304" y="464882"/>
          <a:ext cx="2936962" cy="148365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Effective:</a:t>
          </a:r>
        </a:p>
        <a:p>
          <a:pPr lvl="0" algn="ctr" defTabSz="1066800">
            <a:lnSpc>
              <a:spcPct val="90000"/>
            </a:lnSpc>
            <a:spcBef>
              <a:spcPct val="0"/>
            </a:spcBef>
            <a:spcAft>
              <a:spcPct val="35000"/>
            </a:spcAft>
          </a:pPr>
          <a:r>
            <a:rPr lang="en-US" sz="2400" kern="1200" dirty="0" smtClean="0"/>
            <a:t> Jan 2018</a:t>
          </a:r>
          <a:endParaRPr lang="en-US" sz="2400" kern="1200" dirty="0"/>
        </a:p>
      </dsp:txBody>
      <dsp:txXfrm>
        <a:off x="1304" y="464882"/>
        <a:ext cx="2566049" cy="1483651"/>
      </dsp:txXfrm>
    </dsp:sp>
    <dsp:sp modelId="{FC59DDA8-2E69-48D2-834A-09E308AEDD07}">
      <dsp:nvSpPr>
        <dsp:cNvPr id="0" name=""/>
        <dsp:cNvSpPr/>
      </dsp:nvSpPr>
      <dsp:spPr>
        <a:xfrm>
          <a:off x="2196440" y="464882"/>
          <a:ext cx="3709128" cy="14836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Preliminary Eligibility:</a:t>
          </a:r>
        </a:p>
        <a:p>
          <a:pPr lvl="0" algn="ctr" defTabSz="1066800">
            <a:lnSpc>
              <a:spcPct val="90000"/>
            </a:lnSpc>
            <a:spcBef>
              <a:spcPct val="0"/>
            </a:spcBef>
            <a:spcAft>
              <a:spcPct val="35000"/>
            </a:spcAft>
          </a:pPr>
          <a:r>
            <a:rPr lang="en-US" sz="2400" kern="1200" dirty="0" smtClean="0"/>
            <a:t>Winter 2017/18</a:t>
          </a:r>
        </a:p>
      </dsp:txBody>
      <dsp:txXfrm>
        <a:off x="2938266" y="464882"/>
        <a:ext cx="2225477" cy="1483651"/>
      </dsp:txXfrm>
    </dsp:sp>
    <dsp:sp modelId="{97E9A2CF-5F74-41B9-BE9B-FBFD605408AB}">
      <dsp:nvSpPr>
        <dsp:cNvPr id="0" name=""/>
        <dsp:cNvSpPr/>
      </dsp:nvSpPr>
      <dsp:spPr>
        <a:xfrm>
          <a:off x="5163743" y="464882"/>
          <a:ext cx="3709128" cy="148365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Guidelines:</a:t>
          </a:r>
        </a:p>
        <a:p>
          <a:pPr lvl="0" algn="ctr" defTabSz="1066800">
            <a:lnSpc>
              <a:spcPct val="90000"/>
            </a:lnSpc>
            <a:spcBef>
              <a:spcPct val="0"/>
            </a:spcBef>
            <a:spcAft>
              <a:spcPct val="35000"/>
            </a:spcAft>
          </a:pPr>
          <a:r>
            <a:rPr lang="en-US" sz="2400" kern="1200" dirty="0" smtClean="0"/>
            <a:t>Summer 2018</a:t>
          </a:r>
          <a:endParaRPr lang="en-US" sz="2400" kern="1200" dirty="0"/>
        </a:p>
      </dsp:txBody>
      <dsp:txXfrm>
        <a:off x="5905569" y="464882"/>
        <a:ext cx="2225477" cy="1483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3470C-CE9B-4150-8CF5-45F8D7AE4E3A}">
      <dsp:nvSpPr>
        <dsp:cNvPr id="0" name=""/>
        <dsp:cNvSpPr/>
      </dsp:nvSpPr>
      <dsp:spPr>
        <a:xfrm>
          <a:off x="1379" y="0"/>
          <a:ext cx="5062686" cy="172387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Effective: </a:t>
          </a:r>
        </a:p>
        <a:p>
          <a:pPr lvl="0" algn="ctr" defTabSz="1422400">
            <a:lnSpc>
              <a:spcPct val="90000"/>
            </a:lnSpc>
            <a:spcBef>
              <a:spcPct val="0"/>
            </a:spcBef>
            <a:spcAft>
              <a:spcPct val="35000"/>
            </a:spcAft>
          </a:pPr>
          <a:r>
            <a:rPr lang="en-US" sz="3200" kern="1200" dirty="0" smtClean="0"/>
            <a:t>Jan 2018</a:t>
          </a:r>
          <a:endParaRPr lang="en-US" sz="3200" kern="1200" dirty="0"/>
        </a:p>
      </dsp:txBody>
      <dsp:txXfrm>
        <a:off x="1379" y="0"/>
        <a:ext cx="4631719" cy="1723870"/>
      </dsp:txXfrm>
    </dsp:sp>
    <dsp:sp modelId="{65F41544-7521-4E53-9959-5A1BAEDB848D}">
      <dsp:nvSpPr>
        <dsp:cNvPr id="0" name=""/>
        <dsp:cNvSpPr/>
      </dsp:nvSpPr>
      <dsp:spPr>
        <a:xfrm>
          <a:off x="4051528" y="0"/>
          <a:ext cx="4459720" cy="172387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smtClean="0"/>
            <a:t>TA Memo:</a:t>
          </a:r>
        </a:p>
        <a:p>
          <a:pPr lvl="0" algn="ctr" defTabSz="1422400">
            <a:lnSpc>
              <a:spcPct val="90000"/>
            </a:lnSpc>
            <a:spcBef>
              <a:spcPct val="0"/>
            </a:spcBef>
            <a:spcAft>
              <a:spcPct val="35000"/>
            </a:spcAft>
          </a:pPr>
          <a:r>
            <a:rPr lang="en-US" sz="3200" kern="1200" dirty="0" smtClean="0"/>
            <a:t>Fall 2018</a:t>
          </a:r>
          <a:endParaRPr lang="en-US" sz="3200" kern="1200" dirty="0"/>
        </a:p>
      </dsp:txBody>
      <dsp:txXfrm>
        <a:off x="4913463" y="0"/>
        <a:ext cx="2735850" cy="17238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943D8-A631-4DB5-8780-3F605EDD69CA}">
      <dsp:nvSpPr>
        <dsp:cNvPr id="0" name=""/>
        <dsp:cNvSpPr/>
      </dsp:nvSpPr>
      <dsp:spPr>
        <a:xfrm>
          <a:off x="0" y="0"/>
          <a:ext cx="7335839" cy="113925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5374" tIns="162687" rIns="81344" bIns="162687" numCol="1" spcCol="1270" anchor="ctr" anchorCtr="0">
          <a:noAutofit/>
        </a:bodyPr>
        <a:lstStyle/>
        <a:p>
          <a:pPr lvl="0" algn="ctr" defTabSz="2711450">
            <a:lnSpc>
              <a:spcPct val="90000"/>
            </a:lnSpc>
            <a:spcBef>
              <a:spcPct val="0"/>
            </a:spcBef>
            <a:spcAft>
              <a:spcPct val="35000"/>
            </a:spcAft>
          </a:pPr>
          <a:r>
            <a:rPr lang="en-US" sz="6100" kern="1200" dirty="0" smtClean="0"/>
            <a:t>Effective: Jan 2018</a:t>
          </a:r>
          <a:endParaRPr lang="en-US" sz="6100" kern="1200" dirty="0"/>
        </a:p>
      </dsp:txBody>
      <dsp:txXfrm>
        <a:off x="0" y="0"/>
        <a:ext cx="7051026" cy="11392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E4110-421A-4374-8A7A-6F088FFA3AD8}">
      <dsp:nvSpPr>
        <dsp:cNvPr id="0" name=""/>
        <dsp:cNvSpPr/>
      </dsp:nvSpPr>
      <dsp:spPr>
        <a:xfrm>
          <a:off x="1088" y="2595500"/>
          <a:ext cx="2421855" cy="1504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Fees Collected: Jan 2018</a:t>
          </a:r>
          <a:endParaRPr lang="en-US" sz="2400" kern="1200" dirty="0"/>
        </a:p>
      </dsp:txBody>
      <dsp:txXfrm>
        <a:off x="1088" y="2595500"/>
        <a:ext cx="2045778" cy="1504309"/>
      </dsp:txXfrm>
    </dsp:sp>
    <dsp:sp modelId="{61541E3B-335B-46D5-A21F-ADC860FB8920}">
      <dsp:nvSpPr>
        <dsp:cNvPr id="0" name=""/>
        <dsp:cNvSpPr/>
      </dsp:nvSpPr>
      <dsp:spPr>
        <a:xfrm>
          <a:off x="1679858" y="2614206"/>
          <a:ext cx="3336005" cy="147218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400" kern="1200" dirty="0" smtClean="0"/>
        </a:p>
        <a:p>
          <a:pPr lvl="0" algn="ctr" defTabSz="1244600">
            <a:lnSpc>
              <a:spcPct val="90000"/>
            </a:lnSpc>
            <a:spcBef>
              <a:spcPct val="0"/>
            </a:spcBef>
            <a:spcAft>
              <a:spcPct val="35000"/>
            </a:spcAft>
          </a:pPr>
          <a:r>
            <a:rPr lang="en-US" sz="2400" kern="1200" dirty="0" smtClean="0"/>
            <a:t>Guidelines:</a:t>
          </a:r>
        </a:p>
        <a:p>
          <a:pPr lvl="0" algn="ctr" defTabSz="1244600">
            <a:lnSpc>
              <a:spcPct val="90000"/>
            </a:lnSpc>
            <a:spcBef>
              <a:spcPct val="0"/>
            </a:spcBef>
            <a:spcAft>
              <a:spcPct val="35000"/>
            </a:spcAft>
          </a:pPr>
          <a:r>
            <a:rPr lang="en-US" sz="2400" kern="1200" dirty="0" smtClean="0"/>
            <a:t>Summer 2018</a:t>
          </a:r>
        </a:p>
        <a:p>
          <a:pPr lvl="0" algn="ctr" defTabSz="1244600">
            <a:lnSpc>
              <a:spcPct val="90000"/>
            </a:lnSpc>
            <a:spcBef>
              <a:spcPct val="0"/>
            </a:spcBef>
            <a:spcAft>
              <a:spcPct val="35000"/>
            </a:spcAft>
          </a:pPr>
          <a:endParaRPr lang="en-US" sz="2800" kern="1200" dirty="0" smtClean="0"/>
        </a:p>
        <a:p>
          <a:pPr lvl="0" algn="ctr" defTabSz="1244600">
            <a:lnSpc>
              <a:spcPct val="90000"/>
            </a:lnSpc>
            <a:spcBef>
              <a:spcPct val="0"/>
            </a:spcBef>
            <a:spcAft>
              <a:spcPct val="35000"/>
            </a:spcAft>
          </a:pPr>
          <a:endParaRPr lang="en-US" sz="2800" kern="1200" dirty="0"/>
        </a:p>
      </dsp:txBody>
      <dsp:txXfrm>
        <a:off x="2415953" y="2614206"/>
        <a:ext cx="1863816" cy="1472189"/>
      </dsp:txXfrm>
    </dsp:sp>
    <dsp:sp modelId="{0901EA7D-A3D7-4D92-BC26-93C111E4D86C}">
      <dsp:nvSpPr>
        <dsp:cNvPr id="0" name=""/>
        <dsp:cNvSpPr/>
      </dsp:nvSpPr>
      <dsp:spPr>
        <a:xfrm>
          <a:off x="1222197" y="4213000"/>
          <a:ext cx="3303617" cy="14218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400" kern="1200" dirty="0" smtClean="0"/>
            <a:t>NOFA:</a:t>
          </a:r>
        </a:p>
        <a:p>
          <a:pPr lvl="0" algn="ctr" defTabSz="1066800">
            <a:lnSpc>
              <a:spcPct val="90000"/>
            </a:lnSpc>
            <a:spcBef>
              <a:spcPct val="0"/>
            </a:spcBef>
            <a:spcAft>
              <a:spcPct val="35000"/>
            </a:spcAft>
          </a:pPr>
          <a:r>
            <a:rPr lang="en-US" sz="2400" kern="1200" dirty="0" smtClean="0"/>
            <a:t>Fall/Winter 2018 </a:t>
          </a:r>
        </a:p>
        <a:p>
          <a:pPr lvl="0" algn="ctr" defTabSz="1066800">
            <a:lnSpc>
              <a:spcPct val="90000"/>
            </a:lnSpc>
            <a:spcBef>
              <a:spcPct val="0"/>
            </a:spcBef>
            <a:spcAft>
              <a:spcPct val="35000"/>
            </a:spcAft>
          </a:pPr>
          <a:endParaRPr lang="en-US" sz="2400" kern="1200" dirty="0"/>
        </a:p>
      </dsp:txBody>
      <dsp:txXfrm>
        <a:off x="1933145" y="4213000"/>
        <a:ext cx="1881722" cy="1421895"/>
      </dsp:txXfrm>
    </dsp:sp>
    <dsp:sp modelId="{7B2194B7-98C4-458F-895B-E57114131F5C}">
      <dsp:nvSpPr>
        <dsp:cNvPr id="0" name=""/>
        <dsp:cNvSpPr/>
      </dsp:nvSpPr>
      <dsp:spPr>
        <a:xfrm>
          <a:off x="3829590" y="4229962"/>
          <a:ext cx="2755960" cy="142189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endParaRPr lang="en-US" sz="1500" kern="1200" dirty="0" smtClean="0"/>
        </a:p>
        <a:p>
          <a:pPr lvl="0" algn="ctr" defTabSz="666750">
            <a:lnSpc>
              <a:spcPct val="90000"/>
            </a:lnSpc>
            <a:spcBef>
              <a:spcPct val="0"/>
            </a:spcBef>
            <a:spcAft>
              <a:spcPct val="35000"/>
            </a:spcAft>
          </a:pPr>
          <a:r>
            <a:rPr lang="en-US" sz="2400" kern="1200" dirty="0" smtClean="0"/>
            <a:t>Awards:</a:t>
          </a:r>
        </a:p>
        <a:p>
          <a:pPr lvl="0" algn="ctr" defTabSz="666750">
            <a:lnSpc>
              <a:spcPct val="90000"/>
            </a:lnSpc>
            <a:spcBef>
              <a:spcPct val="0"/>
            </a:spcBef>
            <a:spcAft>
              <a:spcPct val="35000"/>
            </a:spcAft>
          </a:pPr>
          <a:r>
            <a:rPr lang="en-US" sz="2400" kern="1200" dirty="0" smtClean="0"/>
            <a:t>Spring 2019</a:t>
          </a:r>
        </a:p>
        <a:p>
          <a:pPr lvl="0" algn="ctr" defTabSz="666750">
            <a:lnSpc>
              <a:spcPct val="90000"/>
            </a:lnSpc>
            <a:spcBef>
              <a:spcPct val="0"/>
            </a:spcBef>
            <a:spcAft>
              <a:spcPct val="35000"/>
            </a:spcAft>
          </a:pPr>
          <a:endParaRPr lang="en-US" sz="1500" kern="1200" dirty="0"/>
        </a:p>
      </dsp:txBody>
      <dsp:txXfrm>
        <a:off x="4540538" y="4229962"/>
        <a:ext cx="1334065" cy="14218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50EBE-8E17-4815-886F-F030EA7BC878}">
      <dsp:nvSpPr>
        <dsp:cNvPr id="0" name=""/>
        <dsp:cNvSpPr/>
      </dsp:nvSpPr>
      <dsp:spPr>
        <a:xfrm>
          <a:off x="2719" y="495213"/>
          <a:ext cx="3176785" cy="142298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Ballot:</a:t>
          </a:r>
        </a:p>
        <a:p>
          <a:pPr lvl="0" algn="ctr" defTabSz="1066800">
            <a:lnSpc>
              <a:spcPct val="90000"/>
            </a:lnSpc>
            <a:spcBef>
              <a:spcPct val="0"/>
            </a:spcBef>
            <a:spcAft>
              <a:spcPct val="35000"/>
            </a:spcAft>
          </a:pPr>
          <a:r>
            <a:rPr lang="en-US" sz="2400" kern="1200" dirty="0" smtClean="0"/>
            <a:t> Nov 2018</a:t>
          </a:r>
          <a:endParaRPr lang="en-US" sz="2400" kern="1200" dirty="0"/>
        </a:p>
      </dsp:txBody>
      <dsp:txXfrm>
        <a:off x="2719" y="495213"/>
        <a:ext cx="2821038" cy="1422988"/>
      </dsp:txXfrm>
    </dsp:sp>
    <dsp:sp modelId="{FC59DDA8-2E69-48D2-834A-09E308AEDD07}">
      <dsp:nvSpPr>
        <dsp:cNvPr id="0" name=""/>
        <dsp:cNvSpPr/>
      </dsp:nvSpPr>
      <dsp:spPr>
        <a:xfrm>
          <a:off x="2468010" y="495213"/>
          <a:ext cx="3557470" cy="1422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Initial NOFA:</a:t>
          </a:r>
        </a:p>
        <a:p>
          <a:pPr lvl="0" algn="ctr" defTabSz="1066800">
            <a:lnSpc>
              <a:spcPct val="90000"/>
            </a:lnSpc>
            <a:spcBef>
              <a:spcPct val="0"/>
            </a:spcBef>
            <a:spcAft>
              <a:spcPct val="35000"/>
            </a:spcAft>
          </a:pPr>
          <a:r>
            <a:rPr lang="en-US" sz="2400" kern="1200" dirty="0" smtClean="0"/>
            <a:t>Spring 2019</a:t>
          </a:r>
          <a:endParaRPr lang="en-US" sz="2400" kern="1200" dirty="0"/>
        </a:p>
      </dsp:txBody>
      <dsp:txXfrm>
        <a:off x="3179504" y="495213"/>
        <a:ext cx="2134482" cy="1422988"/>
      </dsp:txXfrm>
    </dsp:sp>
    <dsp:sp modelId="{97E9A2CF-5F74-41B9-BE9B-FBFD605408AB}">
      <dsp:nvSpPr>
        <dsp:cNvPr id="0" name=""/>
        <dsp:cNvSpPr/>
      </dsp:nvSpPr>
      <dsp:spPr>
        <a:xfrm>
          <a:off x="5313987" y="495213"/>
          <a:ext cx="3557470" cy="1422988"/>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lvl="0" algn="ctr" defTabSz="1066800">
            <a:lnSpc>
              <a:spcPct val="90000"/>
            </a:lnSpc>
            <a:spcBef>
              <a:spcPct val="0"/>
            </a:spcBef>
            <a:spcAft>
              <a:spcPct val="35000"/>
            </a:spcAft>
          </a:pPr>
          <a:r>
            <a:rPr lang="en-US" sz="2400" kern="1200" dirty="0" smtClean="0"/>
            <a:t>Initial Awards:</a:t>
          </a:r>
        </a:p>
        <a:p>
          <a:pPr lvl="0" algn="ctr" defTabSz="1066800">
            <a:lnSpc>
              <a:spcPct val="90000"/>
            </a:lnSpc>
            <a:spcBef>
              <a:spcPct val="0"/>
            </a:spcBef>
            <a:spcAft>
              <a:spcPct val="35000"/>
            </a:spcAft>
          </a:pPr>
          <a:r>
            <a:rPr lang="en-US" sz="2400" kern="1200" dirty="0" smtClean="0"/>
            <a:t>Summer 2019</a:t>
          </a:r>
          <a:endParaRPr lang="en-US" sz="2400" kern="1200" dirty="0"/>
        </a:p>
      </dsp:txBody>
      <dsp:txXfrm>
        <a:off x="6025481" y="495213"/>
        <a:ext cx="2134482" cy="142298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0.00717</cdr:x>
      <cdr:y>0.09295</cdr:y>
    </cdr:from>
    <cdr:to>
      <cdr:x>1</cdr:x>
      <cdr:y>0.18712</cdr:y>
    </cdr:to>
    <cdr:sp macro="" textlink="">
      <cdr:nvSpPr>
        <cdr:cNvPr id="2" name="Rectangle 1"/>
        <cdr:cNvSpPr/>
      </cdr:nvSpPr>
      <cdr:spPr>
        <a:xfrm xmlns:a="http://schemas.openxmlformats.org/drawingml/2006/main">
          <a:off x="61686" y="467978"/>
          <a:ext cx="8542867" cy="474133"/>
        </a:xfrm>
        <a:prstGeom xmlns:a="http://schemas.openxmlformats.org/drawingml/2006/main" prst="rect">
          <a:avLst/>
        </a:prstGeom>
        <a:solidFill xmlns:a="http://schemas.openxmlformats.org/drawingml/2006/main">
          <a:srgbClr val="3396C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037A9FB6-A229-4616-9F6D-F2B4A6683EDB}" type="datetimeFigureOut">
              <a:rPr lang="en-US" smtClean="0"/>
              <a:t>12/6/2017</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07D2FE3-72A9-4D4B-8C79-B3869A554897}" type="slidenum">
              <a:rPr lang="en-US" smtClean="0"/>
              <a:t>‹#›</a:t>
            </a:fld>
            <a:endParaRPr lang="en-US"/>
          </a:p>
        </p:txBody>
      </p:sp>
    </p:spTree>
    <p:extLst>
      <p:ext uri="{BB962C8B-B14F-4D97-AF65-F5344CB8AC3E}">
        <p14:creationId xmlns:p14="http://schemas.microsoft.com/office/powerpoint/2010/main" val="349607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having me here today.</a:t>
            </a:r>
          </a:p>
          <a:p>
            <a:endParaRPr lang="en-US" dirty="0"/>
          </a:p>
          <a:p>
            <a:r>
              <a:rPr lang="en-US" dirty="0" smtClean="0"/>
              <a:t>I’m about to tell you a story. So grab your milk and cookies, and sit back and relax. </a:t>
            </a:r>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a:t>
            </a:fld>
            <a:endParaRPr lang="en-US"/>
          </a:p>
        </p:txBody>
      </p:sp>
    </p:spTree>
    <p:extLst>
      <p:ext uri="{BB962C8B-B14F-4D97-AF65-F5344CB8AC3E}">
        <p14:creationId xmlns:p14="http://schemas.microsoft.com/office/powerpoint/2010/main" val="3354206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Martinez’s are living in a new, fantastic community. And it’s affordable; they no longer spend half their income on rent and are able to make ends meet. </a:t>
            </a:r>
          </a:p>
          <a:p>
            <a:r>
              <a:rPr lang="en-US" dirty="0" smtClean="0"/>
              <a:t>This all actually started with new land use authority that came along with bills like SB 1397 which ensures that there</a:t>
            </a:r>
            <a:r>
              <a:rPr lang="en-US" baseline="0" dirty="0" smtClean="0"/>
              <a:t> are enough sites zone</a:t>
            </a:r>
            <a:r>
              <a:rPr lang="en-US" dirty="0" smtClean="0"/>
              <a:t>d for housing.</a:t>
            </a:r>
          </a:p>
          <a:p>
            <a:endParaRPr lang="en-US" dirty="0" smtClean="0"/>
          </a:p>
        </p:txBody>
      </p:sp>
      <p:sp>
        <p:nvSpPr>
          <p:cNvPr id="4" name="Slide Number Placeholder 3"/>
          <p:cNvSpPr>
            <a:spLocks noGrp="1"/>
          </p:cNvSpPr>
          <p:nvPr>
            <p:ph type="sldNum" sz="quarter" idx="10"/>
          </p:nvPr>
        </p:nvSpPr>
        <p:spPr/>
        <p:txBody>
          <a:bodyPr/>
          <a:lstStyle/>
          <a:p>
            <a:fld id="{507D2FE3-72A9-4D4B-8C79-B3869A554897}" type="slidenum">
              <a:rPr lang="en-US" smtClean="0"/>
              <a:t>10</a:t>
            </a:fld>
            <a:endParaRPr lang="en-US"/>
          </a:p>
        </p:txBody>
      </p:sp>
    </p:spTree>
    <p:extLst>
      <p:ext uri="{BB962C8B-B14F-4D97-AF65-F5344CB8AC3E}">
        <p14:creationId xmlns:p14="http://schemas.microsoft.com/office/powerpoint/2010/main" val="400711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expect to put out the technical assistance memo on 1397 around Spring 2018.</a:t>
            </a:r>
          </a:p>
          <a:p>
            <a:endParaRPr lang="en-US" dirty="0" smtClean="0"/>
          </a:p>
        </p:txBody>
      </p:sp>
      <p:sp>
        <p:nvSpPr>
          <p:cNvPr id="4" name="Slide Number Placeholder 3"/>
          <p:cNvSpPr>
            <a:spLocks noGrp="1"/>
          </p:cNvSpPr>
          <p:nvPr>
            <p:ph type="sldNum" sz="quarter" idx="10"/>
          </p:nvPr>
        </p:nvSpPr>
        <p:spPr/>
        <p:txBody>
          <a:bodyPr/>
          <a:lstStyle/>
          <a:p>
            <a:fld id="{507D2FE3-72A9-4D4B-8C79-B3869A554897}" type="slidenum">
              <a:rPr lang="en-US" smtClean="0"/>
              <a:t>11</a:t>
            </a:fld>
            <a:endParaRPr lang="en-US"/>
          </a:p>
        </p:txBody>
      </p:sp>
    </p:spTree>
    <p:extLst>
      <p:ext uri="{BB962C8B-B14F-4D97-AF65-F5344CB8AC3E}">
        <p14:creationId xmlns:p14="http://schemas.microsoft.com/office/powerpoint/2010/main" val="3993846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35 advances streamlined approvals.</a:t>
            </a:r>
          </a:p>
          <a:p>
            <a:r>
              <a:rPr lang="en-US" dirty="0" smtClean="0"/>
              <a:t>Ensures that the development is infill and that it fits with local zoning laws.</a:t>
            </a:r>
          </a:p>
          <a:p>
            <a:r>
              <a:rPr lang="en-US" dirty="0" smtClean="0"/>
              <a:t>Plus, the development needs to include at least 10% of the units for lower-income families.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12</a:t>
            </a:fld>
            <a:endParaRPr lang="en-US"/>
          </a:p>
        </p:txBody>
      </p:sp>
    </p:spTree>
    <p:extLst>
      <p:ext uri="{BB962C8B-B14F-4D97-AF65-F5344CB8AC3E}">
        <p14:creationId xmlns:p14="http://schemas.microsoft.com/office/powerpoint/2010/main" val="1031909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35 goes into effect in January. We’re looking at preliminary list eligibility</a:t>
            </a:r>
            <a:r>
              <a:rPr lang="en-US" baseline="0" dirty="0" smtClean="0"/>
              <a:t> as early as this winter, and guidelines should be coming around the summer of 2018.</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13</a:t>
            </a:fld>
            <a:endParaRPr lang="en-US"/>
          </a:p>
        </p:txBody>
      </p:sp>
    </p:spTree>
    <p:extLst>
      <p:ext uri="{BB962C8B-B14F-4D97-AF65-F5344CB8AC3E}">
        <p14:creationId xmlns:p14="http://schemas.microsoft.com/office/powerpoint/2010/main" val="55911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bills strengthen </a:t>
            </a:r>
            <a:r>
              <a:rPr lang="en-US" dirty="0"/>
              <a:t>our Housing Accountability Act or “anti-NIMBY” law </a:t>
            </a:r>
            <a:r>
              <a:rPr lang="en-US" dirty="0" smtClean="0"/>
              <a:t>and others switch </a:t>
            </a:r>
            <a:r>
              <a:rPr lang="en-US" dirty="0"/>
              <a:t>the judicial standard for the state’s housing accountability act – to a reasonable person standard. </a:t>
            </a:r>
          </a:p>
          <a:p>
            <a:endParaRPr lang="en-US" dirty="0"/>
          </a:p>
          <a:p>
            <a:r>
              <a:rPr lang="en-US" dirty="0"/>
              <a:t>And two identical laws - </a:t>
            </a:r>
            <a:r>
              <a:rPr lang="en-US" dirty="0" smtClean="0"/>
              <a:t>AB 678 and 167– </a:t>
            </a:r>
            <a:r>
              <a:rPr lang="en-US" dirty="0"/>
              <a:t>create fines and require lawyers fees when a city loses in court - at least $10,000 per unit, that goes back to new affordable housing, if they don’t comply. </a:t>
            </a:r>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14</a:t>
            </a:fld>
            <a:endParaRPr lang="en-US"/>
          </a:p>
        </p:txBody>
      </p:sp>
    </p:spTree>
    <p:extLst>
      <p:ext uri="{BB962C8B-B14F-4D97-AF65-F5344CB8AC3E}">
        <p14:creationId xmlns:p14="http://schemas.microsoft.com/office/powerpoint/2010/main" val="3630436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also go into effect Jan 1. For these bills, the tech assistance memo is expected around the fall of next</a:t>
            </a:r>
            <a:r>
              <a:rPr lang="en-US" baseline="0" dirty="0" smtClean="0"/>
              <a:t> year. </a:t>
            </a:r>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15</a:t>
            </a:fld>
            <a:endParaRPr lang="en-US"/>
          </a:p>
        </p:txBody>
      </p:sp>
    </p:spTree>
    <p:extLst>
      <p:ext uri="{BB962C8B-B14F-4D97-AF65-F5344CB8AC3E}">
        <p14:creationId xmlns:p14="http://schemas.microsoft.com/office/powerpoint/2010/main" val="2778372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another reason why cities will comply: there’s a new sheriff in town with AB 72, which p</a:t>
            </a:r>
            <a:r>
              <a:rPr lang="en-US" dirty="0" smtClean="0"/>
              <a:t>rovides new enforcement authority of state housing law. Will encourage implementation of local housing policies and will allow HCD to monitor implementation of housing element programs and hold negligent local governments accountable.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16</a:t>
            </a:fld>
            <a:endParaRPr lang="en-US"/>
          </a:p>
        </p:txBody>
      </p:sp>
    </p:spTree>
    <p:extLst>
      <p:ext uri="{BB962C8B-B14F-4D97-AF65-F5344CB8AC3E}">
        <p14:creationId xmlns:p14="http://schemas.microsoft.com/office/powerpoint/2010/main" val="174873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 72 will be launched</a:t>
            </a:r>
            <a:r>
              <a:rPr lang="en-US" baseline="0" dirty="0" smtClean="0"/>
              <a:t> Jan 1 as well. </a:t>
            </a:r>
            <a:endParaRPr lang="en-US" dirty="0" smtClean="0"/>
          </a:p>
          <a:p>
            <a:endParaRPr lang="en-US" dirty="0" smtClean="0"/>
          </a:p>
          <a:p>
            <a:r>
              <a:rPr lang="en-US" b="1" dirty="0" smtClean="0"/>
              <a:t>(Melinda said there isn’t really a launch</a:t>
            </a:r>
            <a:r>
              <a:rPr lang="en-US" b="1" baseline="0" dirty="0" smtClean="0"/>
              <a:t> date here– we’re just going to start doing it)</a:t>
            </a:r>
            <a:endParaRPr lang="en-US" b="1"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17</a:t>
            </a:fld>
            <a:endParaRPr lang="en-US"/>
          </a:p>
        </p:txBody>
      </p:sp>
    </p:spTree>
    <p:extLst>
      <p:ext uri="{BB962C8B-B14F-4D97-AF65-F5344CB8AC3E}">
        <p14:creationId xmlns:p14="http://schemas.microsoft.com/office/powerpoint/2010/main" val="2253060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deals in this package are SB 2 and SB 3. </a:t>
            </a:r>
            <a:r>
              <a:rPr lang="en-US" dirty="0" smtClean="0"/>
              <a:t>SB </a:t>
            </a:r>
            <a:r>
              <a:rPr lang="en-US" dirty="0"/>
              <a:t>2 creates a dedicated funding source for affordable housing by placing a fee on the recording of real estate documents. Most of these funds go to local governments </a:t>
            </a:r>
            <a:r>
              <a:rPr lang="en-US" dirty="0" smtClean="0"/>
              <a:t>including cities that some of you are affiliated with. These funds will also </a:t>
            </a:r>
            <a:r>
              <a:rPr lang="en-US" dirty="0"/>
              <a:t>serve as “seed” money to leverage other state and federal </a:t>
            </a:r>
            <a:r>
              <a:rPr lang="en-US" dirty="0" smtClean="0"/>
              <a:t>sources.</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18</a:t>
            </a:fld>
            <a:endParaRPr lang="en-US"/>
          </a:p>
        </p:txBody>
      </p:sp>
    </p:spTree>
    <p:extLst>
      <p:ext uri="{BB962C8B-B14F-4D97-AF65-F5344CB8AC3E}">
        <p14:creationId xmlns:p14="http://schemas.microsoft.com/office/powerpoint/2010/main" val="294023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solidFill>
            <a:schemeClr val="accent4">
              <a:lumMod val="75000"/>
            </a:schemeClr>
          </a:solidFill>
        </p:spPr>
      </p:sp>
      <p:sp>
        <p:nvSpPr>
          <p:cNvPr id="3" name="Notes Placeholder 2"/>
          <p:cNvSpPr>
            <a:spLocks noGrp="1"/>
          </p:cNvSpPr>
          <p:nvPr>
            <p:ph type="body" idx="1"/>
          </p:nvPr>
        </p:nvSpPr>
        <p:spPr/>
        <p:txBody>
          <a:bodyPr/>
          <a:lstStyle/>
          <a:p>
            <a:r>
              <a:rPr lang="en-US" dirty="0" smtClean="0"/>
              <a:t>Funding will be divided equally during the first year with half going to planning grants and the other half to homeless programs. </a:t>
            </a:r>
          </a:p>
          <a:p>
            <a:endParaRPr lang="en-US" dirty="0" smtClean="0"/>
          </a:p>
          <a:p>
            <a:r>
              <a:rPr lang="en-US" dirty="0" smtClean="0"/>
              <a:t>15% of these funds will be directed to the “missing middle” by our sister agency, CA</a:t>
            </a:r>
            <a:r>
              <a:rPr lang="en-US" baseline="0" dirty="0" smtClean="0"/>
              <a:t> Housing Finance Agency</a:t>
            </a:r>
          </a:p>
          <a:p>
            <a:r>
              <a:rPr lang="en-US" baseline="0" dirty="0" smtClean="0"/>
              <a:t>5% for production incentive programs</a:t>
            </a:r>
          </a:p>
          <a:p>
            <a:r>
              <a:rPr lang="en-US" baseline="0" dirty="0" smtClean="0"/>
              <a:t>10% farmworker housing </a:t>
            </a:r>
            <a:endParaRPr lang="en-US" dirty="0" smtClean="0"/>
          </a:p>
          <a:p>
            <a:endParaRPr lang="en-US" dirty="0"/>
          </a:p>
          <a:p>
            <a:r>
              <a:rPr lang="en-US" dirty="0" smtClean="0"/>
              <a:t>This </a:t>
            </a:r>
            <a:r>
              <a:rPr lang="en-US" dirty="0"/>
              <a:t>is the first time we’ve had any level of guaranteed, ongoing funding for housing. </a:t>
            </a:r>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19</a:t>
            </a:fld>
            <a:endParaRPr lang="en-US"/>
          </a:p>
        </p:txBody>
      </p:sp>
    </p:spTree>
    <p:extLst>
      <p:ext uri="{BB962C8B-B14F-4D97-AF65-F5344CB8AC3E}">
        <p14:creationId xmlns:p14="http://schemas.microsoft.com/office/powerpoint/2010/main" val="1009428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introduce you to a family you probably know … or know someone very much like them. The Martinez family. Mom and dad spend so much time commuting to and from work</a:t>
            </a:r>
            <a:r>
              <a:rPr lang="en-US" dirty="0" smtClean="0"/>
              <a:t>, there’s </a:t>
            </a:r>
            <a:r>
              <a:rPr lang="en-US" dirty="0"/>
              <a:t>no one around to help the kids with their homework, and dinners together are a thing of the past. By the time the parents do get home, they’re stressed and exhausted and have little patience to deal with even minor issues before the kids’ bedtime. </a:t>
            </a:r>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a:t>
            </a:fld>
            <a:endParaRPr lang="en-US"/>
          </a:p>
        </p:txBody>
      </p:sp>
    </p:spTree>
    <p:extLst>
      <p:ext uri="{BB962C8B-B14F-4D97-AF65-F5344CB8AC3E}">
        <p14:creationId xmlns:p14="http://schemas.microsoft.com/office/powerpoint/2010/main" val="2371289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Fees will start to get collected in January</a:t>
            </a:r>
            <a:r>
              <a:rPr lang="en-US" baseline="0" dirty="0" smtClean="0"/>
              <a:t> of 2018.</a:t>
            </a:r>
            <a:endParaRPr lang="en-US" dirty="0" smtClean="0"/>
          </a:p>
          <a:p>
            <a:r>
              <a:rPr lang="en-US" dirty="0" smtClean="0"/>
              <a:t>Guideline</a:t>
            </a:r>
            <a:r>
              <a:rPr lang="en-US" baseline="0" dirty="0" smtClean="0"/>
              <a:t> development should start around the summer of 2018.</a:t>
            </a:r>
          </a:p>
          <a:p>
            <a:r>
              <a:rPr lang="en-US" baseline="0" dirty="0" smtClean="0"/>
              <a:t>NOFA we hope to put out in the winter of next year.</a:t>
            </a:r>
          </a:p>
          <a:p>
            <a:r>
              <a:rPr lang="en-US" baseline="0" dirty="0" smtClean="0"/>
              <a:t>And make awards in the spring of 2019.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20</a:t>
            </a:fld>
            <a:endParaRPr lang="en-US"/>
          </a:p>
        </p:txBody>
      </p:sp>
    </p:spTree>
    <p:extLst>
      <p:ext uri="{BB962C8B-B14F-4D97-AF65-F5344CB8AC3E}">
        <p14:creationId xmlns:p14="http://schemas.microsoft.com/office/powerpoint/2010/main" val="162127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3, was also part of the package; this bill put a $4 billion general obligation bond on the November ballot—and allocates $3 billion in bond proceeds for tried and true programs that assist affordable multifamily developments, transit-oriented development like the Martinez’s, and infrastructure for infill development. </a:t>
            </a:r>
          </a:p>
          <a:p>
            <a:endParaRPr lang="en-US" dirty="0" smtClean="0"/>
          </a:p>
          <a:p>
            <a:r>
              <a:rPr lang="en-US" dirty="0" smtClean="0"/>
              <a:t>$1.5 billion for Multifamily Housing  $500 million for Transit-Oriented Development &amp; Infill Infrastructure  $400 million for </a:t>
            </a:r>
            <a:r>
              <a:rPr lang="en-US" dirty="0" err="1" smtClean="0"/>
              <a:t>CalHome</a:t>
            </a:r>
            <a:r>
              <a:rPr lang="en-US" dirty="0" smtClean="0"/>
              <a:t>  $300 million for Joe Serna Farmworker Housing  $300 million for Local Housing Trust Fund Matching Grant</a:t>
            </a:r>
          </a:p>
          <a:p>
            <a:endParaRPr lang="en-US" dirty="0" smtClean="0"/>
          </a:p>
          <a:p>
            <a:endParaRPr lang="en-US" dirty="0" smtClean="0"/>
          </a:p>
          <a:p>
            <a:r>
              <a:rPr lang="en-US" dirty="0" smtClean="0"/>
              <a:t>$1 billion will be going to </a:t>
            </a:r>
            <a:r>
              <a:rPr lang="en-US" dirty="0" err="1" smtClean="0"/>
              <a:t>CalVet</a:t>
            </a:r>
            <a:r>
              <a:rPr lang="en-US" dirty="0" smtClean="0"/>
              <a:t> for home and farm purchases for veterans.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21</a:t>
            </a:fld>
            <a:endParaRPr lang="en-US"/>
          </a:p>
        </p:txBody>
      </p:sp>
    </p:spTree>
    <p:extLst>
      <p:ext uri="{BB962C8B-B14F-4D97-AF65-F5344CB8AC3E}">
        <p14:creationId xmlns:p14="http://schemas.microsoft.com/office/powerpoint/2010/main" val="4132434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SB</a:t>
            </a:r>
            <a:r>
              <a:rPr lang="en-US" baseline="0" dirty="0" smtClean="0"/>
              <a:t> 3 will be up to the voters in November of next year. </a:t>
            </a:r>
            <a:r>
              <a:rPr lang="en-US" dirty="0" smtClean="0"/>
              <a:t>For</a:t>
            </a:r>
            <a:r>
              <a:rPr lang="en-US" baseline="0" dirty="0" smtClean="0"/>
              <a:t> the initial NOFA of SB 3, we’re looking at winter of 2018/19 and initial awards sometime around the summer of 2019.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22</a:t>
            </a:fld>
            <a:endParaRPr lang="en-US"/>
          </a:p>
        </p:txBody>
      </p:sp>
    </p:spTree>
    <p:extLst>
      <p:ext uri="{BB962C8B-B14F-4D97-AF65-F5344CB8AC3E}">
        <p14:creationId xmlns:p14="http://schemas.microsoft.com/office/powerpoint/2010/main" val="3493100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So this</a:t>
            </a:r>
            <a:r>
              <a:rPr lang="en-US" sz="1200" b="0" i="0" u="none" strike="noStrike" kern="1200" baseline="0" dirty="0" smtClean="0">
                <a:solidFill>
                  <a:schemeClr val="tx1"/>
                </a:solidFill>
                <a:effectLst/>
                <a:latin typeface="+mn-lt"/>
                <a:ea typeface="+mn-ea"/>
                <a:cs typeface="+mn-cs"/>
              </a:rPr>
              <a:t> set of bills is big! It’s a life-changer for families like the </a:t>
            </a:r>
            <a:r>
              <a:rPr lang="en-US" sz="1200" b="0" i="0" u="none" strike="noStrike" kern="1200" dirty="0" smtClean="0">
                <a:solidFill>
                  <a:schemeClr val="tx1"/>
                </a:solidFill>
                <a:effectLst/>
                <a:latin typeface="+mn-lt"/>
                <a:ea typeface="+mn-ea"/>
                <a:cs typeface="+mn-cs"/>
              </a:rPr>
              <a:t>Martinez’s. They </a:t>
            </a:r>
            <a:r>
              <a:rPr lang="en-US" sz="1200" b="0" i="0" u="none" strike="noStrike" kern="1200" dirty="0">
                <a:solidFill>
                  <a:schemeClr val="tx1"/>
                </a:solidFill>
                <a:effectLst/>
                <a:latin typeface="+mn-lt"/>
                <a:ea typeface="+mn-ea"/>
                <a:cs typeface="+mn-cs"/>
              </a:rPr>
              <a:t>can feel confident that they can continue to pay their rent, and </a:t>
            </a:r>
            <a:r>
              <a:rPr lang="en-US" sz="1200" b="0" i="0" u="none" strike="noStrike" kern="1200" dirty="0" smtClean="0">
                <a:solidFill>
                  <a:schemeClr val="tx1"/>
                </a:solidFill>
                <a:effectLst/>
                <a:latin typeface="+mn-lt"/>
                <a:ea typeface="+mn-ea"/>
                <a:cs typeface="+mn-cs"/>
              </a:rPr>
              <a:t>pay their </a:t>
            </a:r>
            <a:r>
              <a:rPr lang="en-US" dirty="0" smtClean="0"/>
              <a:t>utility bills, </a:t>
            </a:r>
            <a:r>
              <a:rPr lang="en-US" sz="1200" b="0" i="0" u="none" strike="noStrike" kern="1200" dirty="0" smtClean="0">
                <a:solidFill>
                  <a:schemeClr val="tx1"/>
                </a:solidFill>
                <a:effectLst/>
                <a:latin typeface="+mn-lt"/>
                <a:ea typeface="+mn-ea"/>
                <a:cs typeface="+mn-cs"/>
              </a:rPr>
              <a:t>and buy school supplies. </a:t>
            </a:r>
            <a:r>
              <a:rPr lang="en-US" sz="1200" b="0" i="0" u="none" strike="noStrike" kern="1200" dirty="0">
                <a:solidFill>
                  <a:schemeClr val="tx1"/>
                </a:solidFill>
                <a:effectLst/>
                <a:latin typeface="+mn-lt"/>
                <a:ea typeface="+mn-ea"/>
                <a:cs typeface="+mn-cs"/>
              </a:rPr>
              <a:t>And </a:t>
            </a:r>
            <a:r>
              <a:rPr lang="en-US" sz="1200" b="0" i="0" u="none" strike="noStrike" kern="1200" dirty="0" smtClean="0">
                <a:solidFill>
                  <a:schemeClr val="tx1"/>
                </a:solidFill>
                <a:effectLst/>
                <a:latin typeface="+mn-lt"/>
                <a:ea typeface="+mn-ea"/>
                <a:cs typeface="+mn-cs"/>
              </a:rPr>
              <a:t>living in a transit-rich</a:t>
            </a:r>
            <a:r>
              <a:rPr lang="en-US" sz="1200" b="0" i="0" u="none" strike="noStrike" kern="1200" baseline="0" dirty="0" smtClean="0">
                <a:solidFill>
                  <a:schemeClr val="tx1"/>
                </a:solidFill>
                <a:effectLst/>
                <a:latin typeface="+mn-lt"/>
                <a:ea typeface="+mn-ea"/>
                <a:cs typeface="+mn-cs"/>
              </a:rPr>
              <a:t> community means </a:t>
            </a:r>
            <a:r>
              <a:rPr lang="en-US" sz="1200" b="0" i="0" u="none" strike="noStrike" kern="1200" dirty="0" smtClean="0">
                <a:solidFill>
                  <a:schemeClr val="tx1"/>
                </a:solidFill>
                <a:effectLst/>
                <a:latin typeface="+mn-lt"/>
                <a:ea typeface="+mn-ea"/>
                <a:cs typeface="+mn-cs"/>
              </a:rPr>
              <a:t>their </a:t>
            </a:r>
            <a:r>
              <a:rPr lang="en-US" sz="1200" b="0" i="0" u="none" strike="noStrike" kern="1200" dirty="0">
                <a:solidFill>
                  <a:schemeClr val="tx1"/>
                </a:solidFill>
                <a:effectLst/>
                <a:latin typeface="+mn-lt"/>
                <a:ea typeface="+mn-ea"/>
                <a:cs typeface="+mn-cs"/>
              </a:rPr>
              <a:t>commute </a:t>
            </a:r>
            <a:r>
              <a:rPr lang="en-US" sz="1200" b="0" i="0" u="none" strike="noStrike" kern="1200" dirty="0" smtClean="0">
                <a:solidFill>
                  <a:schemeClr val="tx1"/>
                </a:solidFill>
                <a:effectLst/>
                <a:latin typeface="+mn-lt"/>
                <a:ea typeface="+mn-ea"/>
                <a:cs typeface="+mn-cs"/>
              </a:rPr>
              <a:t>is so </a:t>
            </a:r>
            <a:r>
              <a:rPr lang="en-US" sz="1200" b="0" i="0" u="none" strike="noStrike" kern="1200" dirty="0">
                <a:solidFill>
                  <a:schemeClr val="tx1"/>
                </a:solidFill>
                <a:effectLst/>
                <a:latin typeface="+mn-lt"/>
                <a:ea typeface="+mn-ea"/>
                <a:cs typeface="+mn-cs"/>
              </a:rPr>
              <a:t>much more reasonable, those family dinners are back on the table and </a:t>
            </a:r>
            <a:r>
              <a:rPr lang="en-US" sz="1200" b="0" i="0" u="none" strike="noStrike" kern="1200" dirty="0" smtClean="0">
                <a:solidFill>
                  <a:schemeClr val="tx1"/>
                </a:solidFill>
                <a:effectLst/>
                <a:latin typeface="+mn-lt"/>
                <a:ea typeface="+mn-ea"/>
                <a:cs typeface="+mn-cs"/>
              </a:rPr>
              <a:t>the kids are getting better grades in the classroom.</a:t>
            </a:r>
          </a:p>
          <a:p>
            <a:endParaRPr lang="en-US" dirty="0"/>
          </a:p>
          <a:p>
            <a:r>
              <a:rPr lang="en-US" sz="1200" b="0" i="0" u="none" strike="noStrike" kern="1200" dirty="0" smtClean="0">
                <a:solidFill>
                  <a:schemeClr val="tx1"/>
                </a:solidFill>
                <a:effectLst/>
                <a:latin typeface="+mn-lt"/>
                <a:ea typeface="+mn-ea"/>
                <a:cs typeface="+mn-cs"/>
              </a:rPr>
              <a:t>These </a:t>
            </a:r>
            <a:r>
              <a:rPr lang="en-US" sz="1200" b="0" i="0" u="none" strike="noStrike" kern="1200" dirty="0">
                <a:solidFill>
                  <a:schemeClr val="tx1"/>
                </a:solidFill>
                <a:effectLst/>
                <a:latin typeface="+mn-lt"/>
                <a:ea typeface="+mn-ea"/>
                <a:cs typeface="+mn-cs"/>
              </a:rPr>
              <a:t>bills will make the Martinez’s story more common.</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7D2FE3-72A9-4D4B-8C79-B3869A5548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986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benefits will extend to families all over CA as well as to young people just starting out -- seniors who are moving into homes more suited to their needs, working individuals who were struggling to find affordable homes, vets returning from service, people who were experiencing homelessness, people with disabilities who want to live independently, cities that want to plan for changing demographics in their community, and on and on. </a:t>
            </a:r>
            <a:endParaRPr lang="en-US" dirty="0" smtClean="0"/>
          </a:p>
          <a:p>
            <a:endParaRPr lang="en-US" dirty="0"/>
          </a:p>
          <a:p>
            <a:r>
              <a:rPr lang="en-US" dirty="0" smtClean="0"/>
              <a:t>So we’re not only talking about the 50,000 plus households who will live in SB 3-funded homes, or the estimated 1,000 households a year from SB 2.</a:t>
            </a:r>
          </a:p>
          <a:p>
            <a:endParaRPr lang="en-US" dirty="0"/>
          </a:p>
          <a:p>
            <a:r>
              <a:rPr lang="en-US" dirty="0" smtClean="0"/>
              <a:t>We can also include all those who benefit from more housing opportunities and more production.</a:t>
            </a:r>
          </a:p>
          <a:p>
            <a:endParaRPr lang="en-US" dirty="0" smtClean="0"/>
          </a:p>
          <a:p>
            <a:r>
              <a:rPr lang="en-US" dirty="0" smtClean="0"/>
              <a:t>This is exciting. But the impact depends on implementation and we can’t do that without</a:t>
            </a:r>
            <a:r>
              <a:rPr lang="en-US" baseline="0" dirty="0" smtClean="0"/>
              <a:t> you.</a:t>
            </a:r>
          </a:p>
          <a:p>
            <a:endParaRPr lang="en-US" baseline="0" dirty="0" smtClean="0"/>
          </a:p>
          <a:p>
            <a:r>
              <a:rPr lang="en-US" baseline="0" dirty="0" smtClean="0"/>
              <a:t>We’ll need your partnership to know what’s going on </a:t>
            </a:r>
            <a:r>
              <a:rPr lang="en-US" baseline="0" dirty="0" err="1" smtClean="0"/>
              <a:t>on</a:t>
            </a:r>
            <a:r>
              <a:rPr lang="en-US" baseline="0" dirty="0" smtClean="0"/>
              <a:t> the ground. And where barriers remain. We’ll hoping you’ll share that information with us and be good partners.</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24</a:t>
            </a:fld>
            <a:endParaRPr lang="en-US"/>
          </a:p>
        </p:txBody>
      </p:sp>
    </p:spTree>
    <p:extLst>
      <p:ext uri="{BB962C8B-B14F-4D97-AF65-F5344CB8AC3E}">
        <p14:creationId xmlns:p14="http://schemas.microsoft.com/office/powerpoint/2010/main" val="1243782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check out our legislative housing package page on our website, where you’ll find summaries of the package, contact information and more. We’ll continue to grow this page and add FAQS and implementation</a:t>
            </a:r>
            <a:r>
              <a:rPr lang="en-US" baseline="0" dirty="0" smtClean="0"/>
              <a:t> plans as they come into focus.</a:t>
            </a:r>
          </a:p>
          <a:p>
            <a:endParaRPr lang="en-US" baseline="0" dirty="0" smtClean="0"/>
          </a:p>
          <a:p>
            <a:r>
              <a:rPr lang="en-US" baseline="0" dirty="0" smtClean="0"/>
              <a:t>We also have our statewide housing assessment posted for your review.</a:t>
            </a:r>
          </a:p>
          <a:p>
            <a:endParaRPr lang="en-US" baseline="0" dirty="0" smtClean="0"/>
          </a:p>
          <a:p>
            <a:r>
              <a:rPr lang="en-US" baseline="0" dirty="0" smtClean="0"/>
              <a:t>And how will you stay on top of all of this news? Just sign up for our email announcements and we’ll keep you posted on just about any topic you choose.</a:t>
            </a:r>
          </a:p>
          <a:p>
            <a:endParaRPr lang="en-US" baseline="0" dirty="0" smtClean="0"/>
          </a:p>
          <a:p>
            <a:r>
              <a:rPr lang="en-US" baseline="0" dirty="0" smtClean="0"/>
              <a:t>And last but not least --- we’re hiring! There are huge opportunities coming to HCD in the form of new jobs. So please tell your friends, your family members, and think about it yourself! We’re looking for new talent.</a:t>
            </a:r>
          </a:p>
          <a:p>
            <a:endParaRPr lang="en-US" baseline="0" dirty="0" smtClean="0"/>
          </a:p>
          <a:p>
            <a:r>
              <a:rPr lang="en-US" baseline="0" dirty="0" smtClean="0"/>
              <a:t>Thank you.</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25</a:t>
            </a:fld>
            <a:endParaRPr lang="en-US"/>
          </a:p>
        </p:txBody>
      </p:sp>
    </p:spTree>
    <p:extLst>
      <p:ext uri="{BB962C8B-B14F-4D97-AF65-F5344CB8AC3E}">
        <p14:creationId xmlns:p14="http://schemas.microsoft.com/office/powerpoint/2010/main" val="264559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Rent gobbles up more than half of their income, leaving little left over for even the most basic family necessities. </a:t>
            </a:r>
          </a:p>
        </p:txBody>
      </p:sp>
      <p:sp>
        <p:nvSpPr>
          <p:cNvPr id="4" name="Slide Number Placeholder 3"/>
          <p:cNvSpPr>
            <a:spLocks noGrp="1"/>
          </p:cNvSpPr>
          <p:nvPr>
            <p:ph type="sldNum" sz="quarter" idx="10"/>
          </p:nvPr>
        </p:nvSpPr>
        <p:spPr/>
        <p:txBody>
          <a:bodyPr/>
          <a:lstStyle/>
          <a:p>
            <a:fld id="{507D2FE3-72A9-4D4B-8C79-B3869A554897}" type="slidenum">
              <a:rPr lang="en-US" smtClean="0"/>
              <a:t>3</a:t>
            </a:fld>
            <a:endParaRPr lang="en-US"/>
          </a:p>
        </p:txBody>
      </p:sp>
    </p:spTree>
    <p:extLst>
      <p:ext uri="{BB962C8B-B14F-4D97-AF65-F5344CB8AC3E}">
        <p14:creationId xmlns:p14="http://schemas.microsoft.com/office/powerpoint/2010/main" val="190465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brought us here in the first place and just how common is this story? </a:t>
            </a:r>
          </a:p>
          <a:p>
            <a:endParaRPr lang="en-US" dirty="0" smtClean="0"/>
          </a:p>
          <a:p>
            <a:r>
              <a:rPr lang="en-US" dirty="0" smtClean="0"/>
              <a:t>For years CA has been underbuilding homes—especially multifamily housing. This lack of supply and skyrocketing rents and home prices have created heavy, overwhelming cost burdens on families.</a:t>
            </a:r>
          </a:p>
          <a:p>
            <a:endParaRPr lang="en-US" dirty="0"/>
          </a:p>
          <a:p>
            <a:r>
              <a:rPr lang="en-US" dirty="0" smtClean="0"/>
              <a:t>And because of all this, it’s become really bad here in CA:</a:t>
            </a:r>
          </a:p>
          <a:p>
            <a:endParaRPr lang="en-US" dirty="0"/>
          </a:p>
          <a:p>
            <a:r>
              <a:rPr lang="en-US" dirty="0" smtClean="0"/>
              <a:t>We have a very low supply of new homes compared to our need. We only averaged 80,000 new homes annually over the last 25 years, less than half of our projected need, just to keep up with population growth. And less than half of what we were building in most of the 20</a:t>
            </a:r>
            <a:r>
              <a:rPr lang="en-US" baseline="30000" dirty="0" smtClean="0"/>
              <a:t>th</a:t>
            </a:r>
            <a:r>
              <a:rPr lang="en-US" dirty="0" smtClean="0"/>
              <a:t> century, when our base population was much lower. </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4</a:t>
            </a:fld>
            <a:endParaRPr lang="en-US"/>
          </a:p>
        </p:txBody>
      </p:sp>
    </p:spTree>
    <p:extLst>
      <p:ext uri="{BB962C8B-B14F-4D97-AF65-F5344CB8AC3E}">
        <p14:creationId xmlns:p14="http://schemas.microsoft.com/office/powerpoint/2010/main" val="447704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Rent and renter incomes are going in opposite directions, creating a big gap between what a household like the Martinez’s earns and what they can afford to pay each month just to keep a roof over their heads. Since 2000 rents have increased nearly 30%, while renter income has struggled and has still almost 5 percent below 2000 levels.</a:t>
            </a:r>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5</a:t>
            </a:fld>
            <a:endParaRPr lang="en-US"/>
          </a:p>
        </p:txBody>
      </p:sp>
    </p:spTree>
    <p:extLst>
      <p:ext uri="{BB962C8B-B14F-4D97-AF65-F5344CB8AC3E}">
        <p14:creationId xmlns:p14="http://schemas.microsoft.com/office/powerpoint/2010/main" val="873459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1.5 million renter households are paying more than half their income in rent and what is really concerning is that number is trending up – up almost a third from just a decade ago.  (for UCLA, list median housing sales price for LA County and how much it’s gone up over the last 5 years) </a:t>
            </a:r>
          </a:p>
        </p:txBody>
      </p:sp>
      <p:sp>
        <p:nvSpPr>
          <p:cNvPr id="4" name="Slide Number Placeholder 3"/>
          <p:cNvSpPr>
            <a:spLocks noGrp="1"/>
          </p:cNvSpPr>
          <p:nvPr>
            <p:ph type="sldNum" sz="quarter" idx="10"/>
          </p:nvPr>
        </p:nvSpPr>
        <p:spPr/>
        <p:txBody>
          <a:bodyPr/>
          <a:lstStyle/>
          <a:p>
            <a:fld id="{507D2FE3-72A9-4D4B-8C79-B3869A554897}" type="slidenum">
              <a:rPr lang="en-US" smtClean="0"/>
              <a:t>6</a:t>
            </a:fld>
            <a:endParaRPr lang="en-US"/>
          </a:p>
        </p:txBody>
      </p:sp>
    </p:spTree>
    <p:extLst>
      <p:ext uri="{BB962C8B-B14F-4D97-AF65-F5344CB8AC3E}">
        <p14:creationId xmlns:p14="http://schemas.microsoft.com/office/powerpoint/2010/main" val="3343226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the largest homeless population in the country. California accounts for a disproportionate 22% of the nation’s homeless population, but only 12% of the overall population.</a:t>
            </a:r>
            <a:br>
              <a:rPr lang="en-US" dirty="0"/>
            </a:br>
            <a:r>
              <a:rPr lang="en-US" dirty="0"/>
              <a:t>Clearly, relief is desperately needed. </a:t>
            </a:r>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7</a:t>
            </a:fld>
            <a:endParaRPr lang="en-US"/>
          </a:p>
        </p:txBody>
      </p:sp>
    </p:spTree>
    <p:extLst>
      <p:ext uri="{BB962C8B-B14F-4D97-AF65-F5344CB8AC3E}">
        <p14:creationId xmlns:p14="http://schemas.microsoft.com/office/powerpoint/2010/main" val="352356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Megan thought you might want to talk about the TCAC Opportunity work here—reference partnership.</a:t>
            </a:r>
            <a:r>
              <a:rPr lang="en-US" dirty="0" smtClean="0"/>
              <a:t>. We </a:t>
            </a:r>
            <a:r>
              <a:rPr lang="en-US" dirty="0"/>
              <a:t>are not seeing housing growth where it’s most needed either.  Homes are located far from job centers and lack affordable transportation options, where the barriers to development are lower.  This continued dependence on cars diminishes quality of life for all of us, with lost productivity, quality of life and strains on childcare and parenting, and sets us back on our climate change goals, given VMT comprise the single largest contributor of GHGs. </a:t>
            </a:r>
          </a:p>
          <a:p>
            <a:endParaRPr lang="en-US" dirty="0"/>
          </a:p>
          <a:p>
            <a:r>
              <a:rPr lang="en-US" dirty="0"/>
              <a:t>And this is not just fueling migration patterns from denser coastal communities to more sprawl-oriented inland communities. In fact recent out-migration from CA in the past year is estimated to be a net 110,000. Losses in the Los Angeles-Orange County area have gone from 42,000 in 2011 to 88,000 this year, with Texas and its less than perfect land use patterns, being the largest recipient of our out migrants.</a:t>
            </a:r>
          </a:p>
        </p:txBody>
      </p:sp>
      <p:sp>
        <p:nvSpPr>
          <p:cNvPr id="4" name="Slide Number Placeholder 3"/>
          <p:cNvSpPr>
            <a:spLocks noGrp="1"/>
          </p:cNvSpPr>
          <p:nvPr>
            <p:ph type="sldNum" sz="quarter" idx="10"/>
          </p:nvPr>
        </p:nvSpPr>
        <p:spPr/>
        <p:txBody>
          <a:bodyPr/>
          <a:lstStyle/>
          <a:p>
            <a:fld id="{507D2FE3-72A9-4D4B-8C79-B3869A554897}" type="slidenum">
              <a:rPr lang="en-US" smtClean="0"/>
              <a:t>8</a:t>
            </a:fld>
            <a:endParaRPr lang="en-US"/>
          </a:p>
        </p:txBody>
      </p:sp>
    </p:spTree>
    <p:extLst>
      <p:ext uri="{BB962C8B-B14F-4D97-AF65-F5344CB8AC3E}">
        <p14:creationId xmlns:p14="http://schemas.microsoft.com/office/powerpoint/2010/main" val="7079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a:t>
            </a:r>
            <a:r>
              <a:rPr lang="en-US" dirty="0"/>
              <a:t>there is new hope for housing; Legislative leaders designed and delivered 15 new laws addressing principles set forth by the Governor earlier this year. </a:t>
            </a:r>
            <a:endParaRPr lang="en-US" dirty="0" smtClean="0"/>
          </a:p>
          <a:p>
            <a:endParaRPr lang="en-US" dirty="0"/>
          </a:p>
          <a:p>
            <a:r>
              <a:rPr lang="en-US" dirty="0"/>
              <a:t>These bills bring most notably, a permanent funding source for housing,  streamlined local approval processes, greater enforcement of existing housing obligations and preservation of current affordable housing stock; these were bundled up and approved and signed by Governor Brown. </a:t>
            </a:r>
            <a:endParaRPr lang="en-US" dirty="0" smtClean="0"/>
          </a:p>
          <a:p>
            <a:endParaRPr lang="en-US" dirty="0" smtClean="0"/>
          </a:p>
          <a:p>
            <a:r>
              <a:rPr lang="en-US" dirty="0" smtClean="0"/>
              <a:t>So let’s fast-forward to the Martinez family in 2022. This package of housing bills has been in the works for 5 years now – and things are really looking up. </a:t>
            </a:r>
          </a:p>
          <a:p>
            <a:endParaRPr lang="en-US" dirty="0"/>
          </a:p>
          <a:p>
            <a:endParaRPr lang="en-US" dirty="0"/>
          </a:p>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507D2FE3-72A9-4D4B-8C79-B3869A554897}" type="slidenum">
              <a:rPr lang="en-US" smtClean="0"/>
              <a:t>9</a:t>
            </a:fld>
            <a:endParaRPr lang="en-US"/>
          </a:p>
        </p:txBody>
      </p:sp>
    </p:spTree>
    <p:extLst>
      <p:ext uri="{BB962C8B-B14F-4D97-AF65-F5344CB8AC3E}">
        <p14:creationId xmlns:p14="http://schemas.microsoft.com/office/powerpoint/2010/main" val="1290025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3396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0838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97234DD-C791-4A0E-9DED-F6AD9D9BAAF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14504922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pter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4876800"/>
          </a:xfrm>
        </p:spPr>
        <p:txBody>
          <a:bodyPr anchor="ctr" anchorCtr="1">
            <a:noAutofit/>
          </a:bodyPr>
          <a:lstStyle>
            <a:lvl1pPr algn="l">
              <a:defRPr sz="5000" b="0" cap="none">
                <a:solidFill>
                  <a:schemeClr val="bg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16347723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pter slide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4876800"/>
          </a:xfrm>
        </p:spPr>
        <p:txBody>
          <a:bodyPr anchor="ctr" anchorCtr="1">
            <a:noAutofit/>
          </a:bodyPr>
          <a:lstStyle>
            <a:lvl1pPr algn="l">
              <a:defRPr sz="5000" b="0" cap="none">
                <a:solidFill>
                  <a:schemeClr val="bg1"/>
                </a:solidFill>
              </a:defRPr>
            </a:lvl1pPr>
          </a:lstStyle>
          <a:p>
            <a:r>
              <a:rPr lang="en-US" dirty="0" smtClean="0"/>
              <a:t>Click To Edit Chapter Title</a:t>
            </a:r>
            <a:endParaRPr lang="en-US" dirty="0"/>
          </a:p>
        </p:txBody>
      </p:sp>
    </p:spTree>
    <p:extLst>
      <p:ext uri="{BB962C8B-B14F-4D97-AF65-F5344CB8AC3E}">
        <p14:creationId xmlns:p14="http://schemas.microsoft.com/office/powerpoint/2010/main" val="672252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524000" y="457200"/>
            <a:ext cx="6781800" cy="1066800"/>
          </a:xfrm>
          <a:prstGeom prst="rect">
            <a:avLst/>
          </a:prstGeom>
        </p:spPr>
        <p:txBody>
          <a:bodyPr vert="horz" lIns="0" tIns="0" rIns="0" bIns="0" rtlCol="0" anchor="ctr">
            <a:normAutofit/>
          </a:bodyPr>
          <a:lstStyle>
            <a:lvl1pPr>
              <a:defRPr b="0"/>
            </a:lvl1p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E16FAA01-D551-4CE0-83C2-BFDF5B560DDE}" type="datetimeFigureOut">
              <a:rPr lang="en-US" smtClean="0"/>
              <a:pPr/>
              <a:t>12/6/2017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4371234F-6A54-4831-9A2D-FD5860F3C3E1}" type="slidenum">
              <a:rPr lang="en-US" smtClean="0"/>
              <a:pPr/>
              <a:t>‹#›</a:t>
            </a:fld>
            <a:endParaRPr lang="en-US"/>
          </a:p>
        </p:txBody>
      </p:sp>
    </p:spTree>
    <p:extLst>
      <p:ext uri="{BB962C8B-B14F-4D97-AF65-F5344CB8AC3E}">
        <p14:creationId xmlns:p14="http://schemas.microsoft.com/office/powerpoint/2010/main" val="7158917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accent5">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88888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tx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4228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F4775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9690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rgbClr val="44A9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52076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solidFill>
          <a:srgbClr val="00B3A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057" y="457199"/>
            <a:ext cx="8512629" cy="5754915"/>
          </a:xfrm>
        </p:spPr>
        <p:txBody>
          <a:bodyPr anchor="t" anchorCtr="0">
            <a:normAutofit/>
          </a:bodyPr>
          <a:lstStyle>
            <a:lvl1pPr algn="ctr">
              <a:defRPr sz="6000">
                <a:solidFill>
                  <a:schemeClr val="bg1"/>
                </a:solidFill>
                <a:effectLst>
                  <a:outerShdw blurRad="63500" algn="ctr" rotWithShape="0">
                    <a:prstClr val="black">
                      <a:alpha val="60000"/>
                    </a:prstClr>
                  </a:outerShdw>
                </a:effectLst>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0558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6400" y="0"/>
            <a:ext cx="5715000" cy="3276600"/>
          </a:xfrm>
        </p:spPr>
        <p:txBody>
          <a:bodyPr lIns="0" tIns="0" rIns="0" bIns="0">
            <a:noAutofit/>
          </a:bodyPr>
          <a:lstStyle>
            <a:lvl1pPr algn="l">
              <a:defRPr sz="4900" b="1">
                <a:solidFill>
                  <a:schemeClr val="bg1"/>
                </a:solidFill>
                <a:latin typeface="Avenir LT Std 65 Medium" pitchFamily="34" charset="0"/>
              </a:defRPr>
            </a:lvl1pPr>
          </a:lstStyle>
          <a:p>
            <a:r>
              <a:rPr lang="en-US" dirty="0" smtClean="0"/>
              <a:t>HCD Curve Presentation Name</a:t>
            </a:r>
          </a:p>
        </p:txBody>
      </p:sp>
      <p:sp>
        <p:nvSpPr>
          <p:cNvPr id="3" name="Subtitle 2"/>
          <p:cNvSpPr>
            <a:spLocks noGrp="1"/>
          </p:cNvSpPr>
          <p:nvPr>
            <p:ph type="subTitle" idx="1" hasCustomPrompt="1"/>
          </p:nvPr>
        </p:nvSpPr>
        <p:spPr>
          <a:xfrm>
            <a:off x="3124200" y="4876800"/>
            <a:ext cx="4191000" cy="1676400"/>
          </a:xfrm>
        </p:spPr>
        <p:txBody>
          <a:bodyPr lIns="0" tIns="0" rIns="0" bIns="0" anchor="t" anchorCtr="0">
            <a:normAutofit/>
          </a:bodyPr>
          <a:lstStyle>
            <a:lvl1pPr marL="0" indent="0" algn="l">
              <a:buNone/>
              <a:defRPr sz="1800" b="0">
                <a:solidFill>
                  <a:schemeClr val="bg1"/>
                </a:solidFill>
                <a:latin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Information</a:t>
            </a:r>
          </a:p>
          <a:p>
            <a:r>
              <a:rPr lang="en-US" dirty="0" smtClean="0"/>
              <a:t>Presenter Division/Office</a:t>
            </a:r>
          </a:p>
          <a:p>
            <a:r>
              <a:rPr lang="en-US" dirty="0" smtClean="0"/>
              <a:t>Contact Information</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724400"/>
            <a:ext cx="1143000" cy="1143000"/>
          </a:xfrm>
          <a:prstGeom prst="rect">
            <a:avLst/>
          </a:prstGeom>
        </p:spPr>
      </p:pic>
    </p:spTree>
    <p:extLst>
      <p:ext uri="{BB962C8B-B14F-4D97-AF65-F5344CB8AC3E}">
        <p14:creationId xmlns:p14="http://schemas.microsoft.com/office/powerpoint/2010/main" val="8292591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752600" y="457200"/>
            <a:ext cx="6553200" cy="10668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6"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297234DD-C791-4A0E-9DED-F6AD9D9BAAFB}" type="datetimeFigureOut">
              <a:rPr lang="en-US" smtClean="0"/>
              <a:t>12/6/2017</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35957210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97234DD-C791-4A0E-9DED-F6AD9D9BAAFB}" type="datetimeFigureOut">
              <a:rPr lang="en-US" smtClean="0"/>
              <a:t>12/6/2017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F4B7456-6C17-4E64-BEA2-6C2659E3D5E8}" type="slidenum">
              <a:rPr lang="en-US" smtClean="0"/>
              <a:t>‹#›</a:t>
            </a:fld>
            <a:endParaRPr lang="en-US"/>
          </a:p>
        </p:txBody>
      </p:sp>
      <p:sp>
        <p:nvSpPr>
          <p:cNvPr id="8" name="Text Placeholder 2"/>
          <p:cNvSpPr>
            <a:spLocks noGrp="1"/>
          </p:cNvSpPr>
          <p:nvPr>
            <p:ph idx="1"/>
          </p:nvPr>
        </p:nvSpPr>
        <p:spPr>
          <a:xfrm>
            <a:off x="914400" y="1752600"/>
            <a:ext cx="7391400" cy="4373563"/>
          </a:xfrm>
          <a:prstGeom prst="rect">
            <a:avLst/>
          </a:prstGeom>
        </p:spPr>
        <p:txBody>
          <a:bodyPr vert="horz" lIns="0" tIns="0" rIns="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75798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457200"/>
            <a:ext cx="6934200" cy="1066800"/>
          </a:xfrm>
          <a:prstGeom prst="rect">
            <a:avLst/>
          </a:prstGeom>
        </p:spPr>
        <p:txBody>
          <a:bodyPr vert="horz" lIns="0" tIns="0" rIns="0" bIns="0" rtlCol="0" anchor="ctr">
            <a:normAutofit/>
          </a:bodyPr>
          <a:lstStyle/>
          <a:p>
            <a:r>
              <a:rPr lang="en-US" dirty="0" smtClean="0"/>
              <a:t>Click to edit Slide 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297234DD-C791-4A0E-9DED-F6AD9D9BAAFB}" type="datetimeFigureOut">
              <a:rPr lang="en-US" smtClean="0"/>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F4B7456-6C17-4E64-BEA2-6C2659E3D5E8}" type="slidenum">
              <a:rPr lang="en-US" smtClean="0"/>
              <a:t>‹#›</a:t>
            </a:fld>
            <a:endParaRPr lang="en-US"/>
          </a:p>
        </p:txBody>
      </p:sp>
    </p:spTree>
    <p:extLst>
      <p:ext uri="{BB962C8B-B14F-4D97-AF65-F5344CB8AC3E}">
        <p14:creationId xmlns:p14="http://schemas.microsoft.com/office/powerpoint/2010/main" val="347355286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73" r:id="rId7"/>
    <p:sldLayoutId id="2147483674" r:id="rId8"/>
    <p:sldLayoutId id="2147483675" r:id="rId9"/>
    <p:sldLayoutId id="2147483676" r:id="rId10"/>
    <p:sldLayoutId id="2147483677" r:id="rId11"/>
    <p:sldLayoutId id="2147483678" r:id="rId12"/>
    <p:sldLayoutId id="2147483686" r:id="rId13"/>
  </p:sldLayoutIdLst>
  <p:timing>
    <p:tnLst>
      <p:par>
        <p:cTn id="1" dur="indefinite" restart="never" nodeType="tmRoot"/>
      </p:par>
    </p:tnLst>
  </p:timing>
  <p:txStyles>
    <p:titleStyle>
      <a:lvl1pPr algn="l" defTabSz="914400" rtl="0" eaLnBrk="1" latinLnBrk="0" hangingPunct="1">
        <a:spcBef>
          <a:spcPct val="0"/>
        </a:spcBef>
        <a:buNone/>
        <a:defRPr sz="3600" b="1" kern="1200">
          <a:solidFill>
            <a:srgbClr val="F69B11"/>
          </a:solidFill>
          <a:latin typeface="Avenir LT Std 65 Medium"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venir LT Std 65 Medium"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venir LT Std 65 Medium"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venir LT Std 65 Medium"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venir LT Std 65 Medium"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16.jp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17.png"/><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500" b="0" dirty="0" smtClean="0"/>
              <a:t/>
            </a:r>
            <a:br>
              <a:rPr lang="en-US" sz="7500" b="0" dirty="0" smtClean="0"/>
            </a:br>
            <a:r>
              <a:rPr lang="en-US" sz="8000" dirty="0" smtClean="0"/>
              <a:t>Building California’s Future</a:t>
            </a:r>
            <a:r>
              <a:rPr lang="en-US" sz="7500" b="0" dirty="0" smtClean="0"/>
              <a:t/>
            </a:r>
            <a:br>
              <a:rPr lang="en-US" sz="7500" b="0" dirty="0" smtClean="0"/>
            </a:br>
            <a:endParaRPr lang="en-US" sz="8000" dirty="0"/>
          </a:p>
        </p:txBody>
      </p:sp>
    </p:spTree>
    <p:extLst>
      <p:ext uri="{BB962C8B-B14F-4D97-AF65-F5344CB8AC3E}">
        <p14:creationId xmlns:p14="http://schemas.microsoft.com/office/powerpoint/2010/main" val="190915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 y="0"/>
            <a:ext cx="9140829" cy="6858000"/>
          </a:xfrm>
          <a:prstGeom prst="rect">
            <a:avLst/>
          </a:prstGeom>
        </p:spPr>
      </p:pic>
      <p:sp>
        <p:nvSpPr>
          <p:cNvPr id="2" name="Title 1"/>
          <p:cNvSpPr>
            <a:spLocks noGrp="1"/>
          </p:cNvSpPr>
          <p:nvPr>
            <p:ph type="title"/>
          </p:nvPr>
        </p:nvSpPr>
        <p:spPr>
          <a:xfrm>
            <a:off x="1050728" y="506000"/>
            <a:ext cx="7042543" cy="1924853"/>
          </a:xfrm>
        </p:spPr>
        <p:txBody>
          <a:bodyPr>
            <a:noAutofit/>
          </a:bodyPr>
          <a:lstStyle/>
          <a:p>
            <a:r>
              <a:rPr lang="en-US" dirty="0" smtClean="0">
                <a:ln w="28575">
                  <a:solidFill>
                    <a:schemeClr val="accent6">
                      <a:lumMod val="50000"/>
                    </a:schemeClr>
                  </a:solidFill>
                </a:ln>
              </a:rPr>
              <a:t>Additional Zoned Land</a:t>
            </a:r>
            <a:endParaRPr lang="en-US" dirty="0">
              <a:ln w="28575">
                <a:solidFill>
                  <a:schemeClr val="accent6">
                    <a:lumMod val="50000"/>
                  </a:schemeClr>
                </a:solidFill>
              </a:ln>
            </a:endParaRPr>
          </a:p>
        </p:txBody>
      </p:sp>
      <p:sp>
        <p:nvSpPr>
          <p:cNvPr id="5" name="Title 1"/>
          <p:cNvSpPr txBox="1">
            <a:spLocks/>
          </p:cNvSpPr>
          <p:nvPr/>
        </p:nvSpPr>
        <p:spPr>
          <a:xfrm>
            <a:off x="1686675" y="4427144"/>
            <a:ext cx="5003835"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sp>
        <p:nvSpPr>
          <p:cNvPr id="6" name="Title 1"/>
          <p:cNvSpPr txBox="1">
            <a:spLocks/>
          </p:cNvSpPr>
          <p:nvPr/>
        </p:nvSpPr>
        <p:spPr>
          <a:xfrm>
            <a:off x="4572000" y="2720565"/>
            <a:ext cx="4096980"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grpSp>
        <p:nvGrpSpPr>
          <p:cNvPr id="10" name="Group 9"/>
          <p:cNvGrpSpPr/>
          <p:nvPr/>
        </p:nvGrpSpPr>
        <p:grpSpPr>
          <a:xfrm>
            <a:off x="5843252" y="2339526"/>
            <a:ext cx="2487529" cy="2633286"/>
            <a:chOff x="5457525" y="1504146"/>
            <a:chExt cx="2487529" cy="2633286"/>
          </a:xfrm>
        </p:grpSpPr>
        <p:cxnSp>
          <p:nvCxnSpPr>
            <p:cNvPr id="8" name="Straight Arrow Connector 7"/>
            <p:cNvCxnSpPr/>
            <p:nvPr/>
          </p:nvCxnSpPr>
          <p:spPr>
            <a:xfrm flipH="1">
              <a:off x="5457525" y="3123445"/>
              <a:ext cx="991401" cy="1013987"/>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7182" y="1504146"/>
              <a:ext cx="1707872" cy="1821730"/>
            </a:xfrm>
            <a:prstGeom prst="rect">
              <a:avLst/>
            </a:prstGeom>
            <a:effectLst>
              <a:outerShdw blurRad="50800" dist="38100" dir="2700000" algn="tl" rotWithShape="0">
                <a:prstClr val="black">
                  <a:alpha val="40000"/>
                </a:prstClr>
              </a:outerShdw>
            </a:effectLst>
          </p:spPr>
        </p:pic>
      </p:grpSp>
      <p:sp>
        <p:nvSpPr>
          <p:cNvPr id="9" name="Rectangle 8"/>
          <p:cNvSpPr/>
          <p:nvPr/>
        </p:nvSpPr>
        <p:spPr>
          <a:xfrm>
            <a:off x="218136" y="2541959"/>
            <a:ext cx="6047754" cy="4832092"/>
          </a:xfrm>
          <a:prstGeom prst="rect">
            <a:avLst/>
          </a:prstGeom>
        </p:spPr>
        <p:txBody>
          <a:bodyPr wrap="square">
            <a:spAutoFit/>
          </a:bodyPr>
          <a:lstStyle/>
          <a:p>
            <a:r>
              <a:rPr lang="en-US" sz="4800" dirty="0" smtClean="0">
                <a:ln w="28575">
                  <a:solidFill>
                    <a:schemeClr val="accent6">
                      <a:lumMod val="50000"/>
                    </a:schemeClr>
                  </a:solidFill>
                </a:ln>
              </a:rPr>
              <a:t>  </a:t>
            </a:r>
          </a:p>
          <a:p>
            <a:r>
              <a:rPr lang="en-US" sz="4800" dirty="0" smtClean="0">
                <a:ln w="28575">
                  <a:solidFill>
                    <a:schemeClr val="accent6">
                      <a:lumMod val="50000"/>
                    </a:schemeClr>
                  </a:solidFill>
                </a:ln>
              </a:rPr>
              <a:t>AB 1397</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Land zoned for housing can accommodate new development. </a:t>
            </a:r>
            <a:endParaRPr lang="en-US" sz="2800" dirty="0">
              <a:solidFill>
                <a:srgbClr val="1A468C">
                  <a:lumMod val="50000"/>
                </a:srgbClr>
              </a:solidFill>
            </a:endParaRPr>
          </a:p>
          <a:p>
            <a:pPr marL="285750" lvl="0" indent="-285750">
              <a:spcAft>
                <a:spcPts val="2400"/>
              </a:spcAft>
              <a:buFont typeface="Arial" panose="020B0604020202020204" pitchFamily="34" charset="0"/>
              <a:buChar char="•"/>
            </a:pPr>
            <a:r>
              <a:rPr lang="en-US" sz="2800" dirty="0" smtClean="0">
                <a:solidFill>
                  <a:srgbClr val="1A468C">
                    <a:lumMod val="50000"/>
                  </a:srgbClr>
                </a:solidFill>
              </a:rPr>
              <a:t>Stronger justification needed when non-vacant sites used to meet housing needs. </a:t>
            </a:r>
            <a:endParaRPr lang="en-US" sz="2800" dirty="0">
              <a:solidFill>
                <a:srgbClr val="1A468C">
                  <a:lumMod val="50000"/>
                </a:srgbClr>
              </a:solidFill>
            </a:endParaRP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10268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 y="0"/>
            <a:ext cx="9140829" cy="6858000"/>
          </a:xfrm>
          <a:prstGeom prst="rect">
            <a:avLst/>
          </a:prstGeom>
        </p:spPr>
      </p:pic>
      <p:graphicFrame>
        <p:nvGraphicFramePr>
          <p:cNvPr id="4" name="Diagram 3"/>
          <p:cNvGraphicFramePr/>
          <p:nvPr>
            <p:extLst>
              <p:ext uri="{D42A27DB-BD31-4B8C-83A1-F6EECF244321}">
                <p14:modId xmlns:p14="http://schemas.microsoft.com/office/powerpoint/2010/main" val="616282586"/>
              </p:ext>
            </p:extLst>
          </p:nvPr>
        </p:nvGraphicFramePr>
        <p:xfrm>
          <a:off x="1050728" y="506001"/>
          <a:ext cx="7618251" cy="13433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1"/>
          <p:cNvSpPr txBox="1">
            <a:spLocks/>
          </p:cNvSpPr>
          <p:nvPr/>
        </p:nvSpPr>
        <p:spPr>
          <a:xfrm>
            <a:off x="1686675" y="4427144"/>
            <a:ext cx="5003835"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sp>
        <p:nvSpPr>
          <p:cNvPr id="6" name="Title 1"/>
          <p:cNvSpPr txBox="1">
            <a:spLocks/>
          </p:cNvSpPr>
          <p:nvPr/>
        </p:nvSpPr>
        <p:spPr>
          <a:xfrm>
            <a:off x="4572000" y="2720565"/>
            <a:ext cx="4096980" cy="1416867"/>
          </a:xfrm>
          <a:prstGeom prst="rect">
            <a:avLst/>
          </a:prstGeom>
        </p:spPr>
        <p:txBody>
          <a:bodyPr vert="horz" lIns="0" tIns="0" rIns="0" bIns="0" rtlCol="0" anchor="t"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endParaRPr lang="en-US" sz="8600" dirty="0">
              <a:ln w="28575">
                <a:solidFill>
                  <a:schemeClr val="accent6">
                    <a:lumMod val="50000"/>
                  </a:schemeClr>
                </a:solidFill>
              </a:ln>
            </a:endParaRPr>
          </a:p>
        </p:txBody>
      </p:sp>
      <p:grpSp>
        <p:nvGrpSpPr>
          <p:cNvPr id="10" name="Group 9"/>
          <p:cNvGrpSpPr/>
          <p:nvPr/>
        </p:nvGrpSpPr>
        <p:grpSpPr>
          <a:xfrm>
            <a:off x="5843252" y="2339526"/>
            <a:ext cx="2487529" cy="2633286"/>
            <a:chOff x="5457525" y="1504146"/>
            <a:chExt cx="2487529" cy="2633286"/>
          </a:xfrm>
        </p:grpSpPr>
        <p:cxnSp>
          <p:nvCxnSpPr>
            <p:cNvPr id="8" name="Straight Arrow Connector 7"/>
            <p:cNvCxnSpPr/>
            <p:nvPr/>
          </p:nvCxnSpPr>
          <p:spPr>
            <a:xfrm flipH="1">
              <a:off x="5457525" y="3123445"/>
              <a:ext cx="991401" cy="1013987"/>
            </a:xfrm>
            <a:prstGeom prst="straightConnector1">
              <a:avLst/>
            </a:prstGeom>
            <a:ln w="104775">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7182" y="1504146"/>
              <a:ext cx="1707872" cy="1821730"/>
            </a:xfrm>
            <a:prstGeom prst="rect">
              <a:avLst/>
            </a:prstGeom>
            <a:effectLst>
              <a:outerShdw blurRad="50800" dist="38100" dir="2700000" algn="tl" rotWithShape="0">
                <a:prstClr val="black">
                  <a:alpha val="40000"/>
                </a:prstClr>
              </a:outerShdw>
            </a:effectLst>
          </p:spPr>
        </p:pic>
      </p:grpSp>
      <p:sp>
        <p:nvSpPr>
          <p:cNvPr id="9" name="Rectangle 8"/>
          <p:cNvSpPr/>
          <p:nvPr/>
        </p:nvSpPr>
        <p:spPr>
          <a:xfrm>
            <a:off x="218136" y="2541959"/>
            <a:ext cx="6047754" cy="4832092"/>
          </a:xfrm>
          <a:prstGeom prst="rect">
            <a:avLst/>
          </a:prstGeom>
        </p:spPr>
        <p:txBody>
          <a:bodyPr wrap="square">
            <a:spAutoFit/>
          </a:bodyPr>
          <a:lstStyle/>
          <a:p>
            <a:r>
              <a:rPr lang="en-US" sz="4800" dirty="0" smtClean="0">
                <a:ln w="28575">
                  <a:solidFill>
                    <a:schemeClr val="accent6">
                      <a:lumMod val="50000"/>
                    </a:schemeClr>
                  </a:solidFill>
                </a:ln>
              </a:rPr>
              <a:t>  </a:t>
            </a:r>
          </a:p>
          <a:p>
            <a:r>
              <a:rPr lang="en-US" sz="4800" dirty="0" smtClean="0">
                <a:ln w="28575">
                  <a:solidFill>
                    <a:schemeClr val="accent6">
                      <a:lumMod val="50000"/>
                    </a:schemeClr>
                  </a:solidFill>
                </a:ln>
              </a:rPr>
              <a:t>AB 1397</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Land zoned for housing can accommodate new development. </a:t>
            </a:r>
            <a:endParaRPr lang="en-US" sz="2800" dirty="0">
              <a:solidFill>
                <a:srgbClr val="1A468C">
                  <a:lumMod val="50000"/>
                </a:srgbClr>
              </a:solidFill>
            </a:endParaRPr>
          </a:p>
          <a:p>
            <a:pPr marL="285750" lvl="0" indent="-285750">
              <a:spcAft>
                <a:spcPts val="2400"/>
              </a:spcAft>
              <a:buFont typeface="Arial" panose="020B0604020202020204" pitchFamily="34" charset="0"/>
              <a:buChar char="•"/>
            </a:pPr>
            <a:r>
              <a:rPr lang="en-US" sz="2800" dirty="0">
                <a:solidFill>
                  <a:srgbClr val="1A468C">
                    <a:lumMod val="50000"/>
                  </a:srgbClr>
                </a:solidFill>
              </a:rPr>
              <a:t>Stronger justification needed when non-vacant sites used to meet housing needs. </a:t>
            </a:r>
          </a:p>
          <a:p>
            <a:pPr marL="457200" indent="-457200">
              <a:buFont typeface="Arial" panose="020B0604020202020204" pitchFamily="34" charset="0"/>
              <a:buChar char="•"/>
            </a:pPr>
            <a:endParaRPr lang="en-US" sz="3200" dirty="0"/>
          </a:p>
        </p:txBody>
      </p:sp>
      <p:graphicFrame>
        <p:nvGraphicFramePr>
          <p:cNvPr id="11" name="Diagram 10"/>
          <p:cNvGraphicFramePr/>
          <p:nvPr>
            <p:extLst>
              <p:ext uri="{D42A27DB-BD31-4B8C-83A1-F6EECF244321}">
                <p14:modId xmlns:p14="http://schemas.microsoft.com/office/powerpoint/2010/main" val="1930089860"/>
              </p:ext>
            </p:extLst>
          </p:nvPr>
        </p:nvGraphicFramePr>
        <p:xfrm>
          <a:off x="218136" y="374754"/>
          <a:ext cx="8925864" cy="216720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14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622" y="194873"/>
            <a:ext cx="5545535" cy="2615752"/>
          </a:xfrm>
        </p:spPr>
        <p:txBody>
          <a:bodyPr>
            <a:normAutofit/>
          </a:bodyPr>
          <a:lstStyle/>
          <a:p>
            <a:r>
              <a:rPr lang="en-US" sz="11000" dirty="0" smtClean="0">
                <a:ln w="28575">
                  <a:solidFill>
                    <a:schemeClr val="accent6">
                      <a:lumMod val="50000"/>
                    </a:schemeClr>
                  </a:solidFill>
                </a:ln>
              </a:rPr>
              <a:t>SB 35</a:t>
            </a:r>
            <a:endParaRPr lang="en-US" sz="11000" dirty="0">
              <a:ln w="28575">
                <a:solidFill>
                  <a:schemeClr val="accent6">
                    <a:lumMod val="50000"/>
                  </a:schemeClr>
                </a:solidFill>
              </a:ln>
            </a:endParaRPr>
          </a:p>
        </p:txBody>
      </p:sp>
      <p:sp>
        <p:nvSpPr>
          <p:cNvPr id="8" name="TextBox 7"/>
          <p:cNvSpPr txBox="1"/>
          <p:nvPr/>
        </p:nvSpPr>
        <p:spPr>
          <a:xfrm>
            <a:off x="614597" y="2193524"/>
            <a:ext cx="8019737" cy="4462760"/>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dirty="0" smtClean="0">
                <a:solidFill>
                  <a:schemeClr val="accent6">
                    <a:lumMod val="50000"/>
                  </a:schemeClr>
                </a:solidFill>
              </a:rPr>
              <a:t>Streamlined approval process</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Development must be on infill site and comply with existing zoning</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Development must provide at least 10% of units for lower-income families and pay construction workers prevailing wage.</a:t>
            </a:r>
          </a:p>
          <a:p>
            <a:pPr marL="285750" indent="-285750">
              <a:spcAft>
                <a:spcPts val="2400"/>
              </a:spcAft>
              <a:buFont typeface="Arial" panose="020B0604020202020204" pitchFamily="34" charset="0"/>
              <a:buChar char="•"/>
            </a:pPr>
            <a:r>
              <a:rPr lang="en-US" sz="2800" dirty="0" smtClean="0">
                <a:solidFill>
                  <a:schemeClr val="accent6">
                    <a:lumMod val="50000"/>
                  </a:schemeClr>
                </a:solidFill>
              </a:rPr>
              <a:t>Only applies in jurisdictions that have fallen behind in RHNA progress</a:t>
            </a:r>
            <a:endParaRPr lang="en-US" sz="2800" dirty="0">
              <a:solidFill>
                <a:schemeClr val="accent6">
                  <a:lumMod val="50000"/>
                </a:schemeClr>
              </a:solidFill>
            </a:endParaRPr>
          </a:p>
        </p:txBody>
      </p:sp>
    </p:spTree>
    <p:extLst>
      <p:ext uri="{BB962C8B-B14F-4D97-AF65-F5344CB8AC3E}">
        <p14:creationId xmlns:p14="http://schemas.microsoft.com/office/powerpoint/2010/main" val="108648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184223" y="527766"/>
            <a:ext cx="5636302" cy="1785104"/>
          </a:xfrm>
          <a:prstGeom prst="rect">
            <a:avLst/>
          </a:prstGeom>
        </p:spPr>
        <p:txBody>
          <a:bodyPr wrap="square">
            <a:spAutoFit/>
          </a:bodyPr>
          <a:lstStyle/>
          <a:p>
            <a:r>
              <a:rPr lang="en-US" sz="11000" b="1" dirty="0">
                <a:ln w="28575">
                  <a:solidFill>
                    <a:srgbClr val="1A468C">
                      <a:lumMod val="50000"/>
                    </a:srgbClr>
                  </a:solidFill>
                </a:ln>
                <a:solidFill>
                  <a:prstClr val="white"/>
                </a:solidFill>
                <a:effectLst>
                  <a:outerShdw blurRad="63500" algn="ctr" rotWithShape="0">
                    <a:prstClr val="black">
                      <a:alpha val="60000"/>
                    </a:prstClr>
                  </a:outerShdw>
                </a:effectLst>
                <a:ea typeface="+mj-ea"/>
                <a:cs typeface="+mj-cs"/>
              </a:rPr>
              <a:t>SB </a:t>
            </a:r>
            <a:r>
              <a:rPr lang="en-US" sz="11000" b="1" dirty="0" smtClean="0">
                <a:ln w="28575">
                  <a:solidFill>
                    <a:srgbClr val="1A468C">
                      <a:lumMod val="50000"/>
                    </a:srgbClr>
                  </a:solidFill>
                </a:ln>
                <a:solidFill>
                  <a:prstClr val="white"/>
                </a:solidFill>
                <a:effectLst>
                  <a:outerShdw blurRad="63500" algn="ctr" rotWithShape="0">
                    <a:prstClr val="black">
                      <a:alpha val="60000"/>
                    </a:prstClr>
                  </a:outerShdw>
                </a:effectLst>
                <a:ea typeface="+mj-ea"/>
                <a:cs typeface="+mj-cs"/>
              </a:rPr>
              <a:t>35 </a:t>
            </a:r>
            <a:endParaRPr lang="en-US" dirty="0"/>
          </a:p>
        </p:txBody>
      </p:sp>
      <p:graphicFrame>
        <p:nvGraphicFramePr>
          <p:cNvPr id="9" name="Diagram 8"/>
          <p:cNvGraphicFramePr/>
          <p:nvPr>
            <p:extLst>
              <p:ext uri="{D42A27DB-BD31-4B8C-83A1-F6EECF244321}">
                <p14:modId xmlns:p14="http://schemas.microsoft.com/office/powerpoint/2010/main" val="1243889961"/>
              </p:ext>
            </p:extLst>
          </p:nvPr>
        </p:nvGraphicFramePr>
        <p:xfrm>
          <a:off x="164892" y="2878112"/>
          <a:ext cx="8874177" cy="2413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9428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057" y="457200"/>
            <a:ext cx="8512629" cy="2913234"/>
          </a:xfrm>
        </p:spPr>
        <p:txBody>
          <a:bodyPr>
            <a:noAutofit/>
          </a:bodyPr>
          <a:lstStyle/>
          <a:p>
            <a:r>
              <a:rPr lang="en-US" dirty="0"/>
              <a:t>New Amendments to Housing Accountability Act </a:t>
            </a:r>
          </a:p>
        </p:txBody>
      </p:sp>
      <p:grpSp>
        <p:nvGrpSpPr>
          <p:cNvPr id="6" name="Group 5"/>
          <p:cNvGrpSpPr/>
          <p:nvPr/>
        </p:nvGrpSpPr>
        <p:grpSpPr>
          <a:xfrm>
            <a:off x="746895" y="3457061"/>
            <a:ext cx="7649003" cy="2641172"/>
            <a:chOff x="1345228" y="3370434"/>
            <a:chExt cx="7649003" cy="2641172"/>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544834" y="3562210"/>
              <a:ext cx="1935813" cy="2962980"/>
            </a:xfrm>
            <a:prstGeom prst="rect">
              <a:avLst/>
            </a:prstGeom>
            <a:effectLst>
              <a:outerShdw blurRad="50800" dist="38100" dir="2700000" algn="tl" rotWithShape="0">
                <a:prstClr val="black">
                  <a:alpha val="40000"/>
                </a:prstClr>
              </a:outerShdw>
            </a:effectLst>
          </p:spPr>
        </p:pic>
        <p:sp>
          <p:nvSpPr>
            <p:cNvPr id="4" name="Rectangle 3"/>
            <p:cNvSpPr/>
            <p:nvPr/>
          </p:nvSpPr>
          <p:spPr>
            <a:xfrm>
              <a:off x="1345228" y="3370434"/>
              <a:ext cx="5660524" cy="1323439"/>
            </a:xfrm>
            <a:prstGeom prst="rect">
              <a:avLst/>
            </a:prstGeom>
          </p:spPr>
          <p:txBody>
            <a:bodyPr wrap="none">
              <a:spAutoFit/>
            </a:bodyPr>
            <a:lstStyle/>
            <a:p>
              <a:r>
                <a:rPr lang="en-US" sz="8000" b="1" dirty="0" smtClean="0">
                  <a:solidFill>
                    <a:schemeClr val="accent6"/>
                  </a:solidFill>
                </a:rPr>
                <a:t>AB 678/167</a:t>
              </a:r>
            </a:p>
          </p:txBody>
        </p:sp>
      </p:grpSp>
    </p:spTree>
    <p:extLst>
      <p:ext uri="{BB962C8B-B14F-4D97-AF65-F5344CB8AC3E}">
        <p14:creationId xmlns:p14="http://schemas.microsoft.com/office/powerpoint/2010/main" val="40231486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96141667"/>
              </p:ext>
            </p:extLst>
          </p:nvPr>
        </p:nvGraphicFramePr>
        <p:xfrm>
          <a:off x="312057" y="839449"/>
          <a:ext cx="8512629" cy="1723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746895" y="3457061"/>
            <a:ext cx="7649003" cy="2641172"/>
            <a:chOff x="1345228" y="3370434"/>
            <a:chExt cx="7649003" cy="2641172"/>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6544834" y="3562210"/>
              <a:ext cx="1935813" cy="2962980"/>
            </a:xfrm>
            <a:prstGeom prst="rect">
              <a:avLst/>
            </a:prstGeom>
            <a:effectLst>
              <a:outerShdw blurRad="50800" dist="38100" dir="2700000" algn="tl" rotWithShape="0">
                <a:prstClr val="black">
                  <a:alpha val="40000"/>
                </a:prstClr>
              </a:outerShdw>
            </a:effectLst>
          </p:spPr>
        </p:pic>
        <p:sp>
          <p:nvSpPr>
            <p:cNvPr id="4" name="Rectangle 3"/>
            <p:cNvSpPr/>
            <p:nvPr/>
          </p:nvSpPr>
          <p:spPr>
            <a:xfrm>
              <a:off x="1345228" y="3370434"/>
              <a:ext cx="5660524" cy="1323439"/>
            </a:xfrm>
            <a:prstGeom prst="rect">
              <a:avLst/>
            </a:prstGeom>
          </p:spPr>
          <p:txBody>
            <a:bodyPr wrap="none">
              <a:spAutoFit/>
            </a:bodyPr>
            <a:lstStyle/>
            <a:p>
              <a:r>
                <a:rPr lang="en-US" sz="8000" b="1" dirty="0" smtClean="0">
                  <a:solidFill>
                    <a:schemeClr val="accent6"/>
                  </a:solidFill>
                </a:rPr>
                <a:t>AB 678/167</a:t>
              </a:r>
            </a:p>
          </p:txBody>
        </p:sp>
      </p:grpSp>
    </p:spTree>
    <p:extLst>
      <p:ext uri="{BB962C8B-B14F-4D97-AF65-F5344CB8AC3E}">
        <p14:creationId xmlns:p14="http://schemas.microsoft.com/office/powerpoint/2010/main" val="2171476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176526"/>
            <a:ext cx="7796463" cy="2173579"/>
          </a:xfrm>
        </p:spPr>
        <p:txBody>
          <a:bodyPr>
            <a:noAutofit/>
          </a:bodyPr>
          <a:lstStyle/>
          <a:p>
            <a:pPr>
              <a:spcAft>
                <a:spcPts val="8000"/>
              </a:spcAft>
            </a:pPr>
            <a:r>
              <a:rPr lang="en-US" sz="4800" dirty="0" smtClean="0"/>
              <a:t>Increased Enforcement For State Housing Laws – AB 72</a:t>
            </a:r>
            <a:endParaRPr lang="en-US" sz="4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270" y="2185214"/>
            <a:ext cx="3650157" cy="4174263"/>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554636" y="2350105"/>
            <a:ext cx="4277470" cy="3462486"/>
          </a:xfrm>
          <a:prstGeom prst="rect">
            <a:avLst/>
          </a:prstGeom>
          <a:noFill/>
        </p:spPr>
        <p:txBody>
          <a:bodyPr wrap="square" rtlCol="0">
            <a:spAutoFit/>
          </a:bodyPr>
          <a:lstStyle/>
          <a:p>
            <a:pPr marL="285750" lvl="0" indent="-285750">
              <a:spcAft>
                <a:spcPts val="2400"/>
              </a:spcAft>
              <a:buFont typeface="Arial" panose="020B0604020202020204" pitchFamily="34" charset="0"/>
              <a:buChar char="•"/>
            </a:pPr>
            <a:endParaRPr lang="en-US" sz="1100" dirty="0" smtClean="0">
              <a:solidFill>
                <a:srgbClr val="1A468C">
                  <a:lumMod val="50000"/>
                </a:srgbClr>
              </a:solidFill>
            </a:endParaRPr>
          </a:p>
          <a:p>
            <a:pPr marL="285750" lvl="0" indent="-285750">
              <a:spcAft>
                <a:spcPts val="2400"/>
              </a:spcAft>
              <a:buFont typeface="Arial" panose="020B0604020202020204" pitchFamily="34" charset="0"/>
              <a:buChar char="•"/>
            </a:pPr>
            <a:r>
              <a:rPr lang="en-US" sz="2800" dirty="0">
                <a:solidFill>
                  <a:srgbClr val="1A468C">
                    <a:lumMod val="50000"/>
                  </a:srgbClr>
                </a:solidFill>
              </a:rPr>
              <a:t>Authorizes enforcement of Housing Element Law</a:t>
            </a:r>
          </a:p>
          <a:p>
            <a:pPr marL="285750" lvl="0" indent="-285750">
              <a:spcAft>
                <a:spcPts val="2400"/>
              </a:spcAft>
              <a:buFont typeface="Arial" panose="020B0604020202020204" pitchFamily="34" charset="0"/>
              <a:buChar char="•"/>
            </a:pPr>
            <a:r>
              <a:rPr lang="en-US" sz="2800" dirty="0" smtClean="0">
                <a:solidFill>
                  <a:srgbClr val="1A468C">
                    <a:lumMod val="50000"/>
                  </a:srgbClr>
                </a:solidFill>
              </a:rPr>
              <a:t>Enables </a:t>
            </a:r>
            <a:r>
              <a:rPr lang="en-US" sz="2800" dirty="0">
                <a:solidFill>
                  <a:srgbClr val="1A468C">
                    <a:lumMod val="50000"/>
                  </a:srgbClr>
                </a:solidFill>
              </a:rPr>
              <a:t>HCD to refer any violations to Attorney General </a:t>
            </a:r>
          </a:p>
        </p:txBody>
      </p:sp>
    </p:spTree>
    <p:extLst>
      <p:ext uri="{BB962C8B-B14F-4D97-AF65-F5344CB8AC3E}">
        <p14:creationId xmlns:p14="http://schemas.microsoft.com/office/powerpoint/2010/main" val="269942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1183" y="659568"/>
            <a:ext cx="8182460" cy="1289154"/>
          </a:xfrm>
        </p:spPr>
        <p:txBody>
          <a:bodyPr>
            <a:noAutofit/>
          </a:bodyPr>
          <a:lstStyle/>
          <a:p>
            <a:pPr algn="l">
              <a:spcAft>
                <a:spcPts val="8000"/>
              </a:spcAft>
            </a:pP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r>
              <a:rPr lang="en-US" sz="4800" dirty="0"/>
              <a:t/>
            </a:r>
            <a:br>
              <a:rPr lang="en-US" sz="4800" dirty="0"/>
            </a:br>
            <a:r>
              <a:rPr lang="en-US" sz="4800" dirty="0" smtClean="0"/>
              <a:t>     </a:t>
            </a:r>
            <a:r>
              <a:rPr lang="en-US" sz="7200" dirty="0" smtClean="0"/>
              <a:t>AB 72</a:t>
            </a:r>
            <a:endParaRPr lang="en-US" sz="72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486" y="2440046"/>
            <a:ext cx="3650157" cy="4174263"/>
          </a:xfrm>
          <a:prstGeom prst="rect">
            <a:avLst/>
          </a:prstGeom>
          <a:effectLst>
            <a:outerShdw blurRad="50800" dist="38100" dir="2700000" algn="tl" rotWithShape="0">
              <a:prstClr val="black">
                <a:alpha val="40000"/>
              </a:prstClr>
            </a:outerShdw>
          </a:effectLst>
        </p:spPr>
      </p:pic>
      <p:graphicFrame>
        <p:nvGraphicFramePr>
          <p:cNvPr id="3" name="Diagram 2"/>
          <p:cNvGraphicFramePr/>
          <p:nvPr>
            <p:extLst>
              <p:ext uri="{D42A27DB-BD31-4B8C-83A1-F6EECF244321}">
                <p14:modId xmlns:p14="http://schemas.microsoft.com/office/powerpoint/2010/main" val="2434845622"/>
              </p:ext>
            </p:extLst>
          </p:nvPr>
        </p:nvGraphicFramePr>
        <p:xfrm>
          <a:off x="940633" y="659568"/>
          <a:ext cx="7343010" cy="11392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05401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057" y="120315"/>
            <a:ext cx="8512629" cy="2406317"/>
          </a:xfrm>
        </p:spPr>
        <p:txBody>
          <a:bodyPr/>
          <a:lstStyle/>
          <a:p>
            <a:r>
              <a:rPr lang="en-US" sz="9600" dirty="0" smtClean="0"/>
              <a:t>New Funding: </a:t>
            </a:r>
            <a:r>
              <a:rPr lang="en-US" dirty="0" smtClean="0"/>
              <a:t/>
            </a:r>
            <a:br>
              <a:rPr lang="en-US" dirty="0" smtClean="0"/>
            </a:br>
            <a:r>
              <a:rPr lang="en-US" dirty="0" smtClean="0"/>
              <a:t>SB 2 and SB 3</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105" y="2526632"/>
            <a:ext cx="4812444" cy="4106619"/>
          </a:xfrm>
          <a:prstGeom prst="rect">
            <a:avLst/>
          </a:prstGeom>
        </p:spPr>
      </p:pic>
    </p:spTree>
    <p:extLst>
      <p:ext uri="{BB962C8B-B14F-4D97-AF65-F5344CB8AC3E}">
        <p14:creationId xmlns:p14="http://schemas.microsoft.com/office/powerpoint/2010/main" val="369850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9600" dirty="0" smtClean="0"/>
              <a:t>SB 2</a:t>
            </a:r>
            <a:br>
              <a:rPr lang="en-US" sz="9600" dirty="0" smtClean="0"/>
            </a:br>
            <a:endParaRPr lang="en-US" sz="96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45226542"/>
              </p:ext>
            </p:extLst>
          </p:nvPr>
        </p:nvGraphicFramePr>
        <p:xfrm>
          <a:off x="179882" y="2023672"/>
          <a:ext cx="8289562" cy="4437089"/>
        </p:xfrm>
        <a:graphic>
          <a:graphicData uri="http://schemas.openxmlformats.org/drawingml/2006/table">
            <a:tbl>
              <a:tblPr firstRow="1" bandRow="1">
                <a:tableStyleId>{5C22544A-7EE6-4342-B048-85BDC9FD1C3A}</a:tableStyleId>
              </a:tblPr>
              <a:tblGrid>
                <a:gridCol w="2137894">
                  <a:extLst>
                    <a:ext uri="{9D8B030D-6E8A-4147-A177-3AD203B41FA5}">
                      <a16:colId xmlns:a16="http://schemas.microsoft.com/office/drawing/2014/main" val="874692796"/>
                    </a:ext>
                  </a:extLst>
                </a:gridCol>
                <a:gridCol w="2578579">
                  <a:extLst>
                    <a:ext uri="{9D8B030D-6E8A-4147-A177-3AD203B41FA5}">
                      <a16:colId xmlns:a16="http://schemas.microsoft.com/office/drawing/2014/main" val="2431208154"/>
                    </a:ext>
                  </a:extLst>
                </a:gridCol>
                <a:gridCol w="3573089">
                  <a:extLst>
                    <a:ext uri="{9D8B030D-6E8A-4147-A177-3AD203B41FA5}">
                      <a16:colId xmlns:a16="http://schemas.microsoft.com/office/drawing/2014/main" val="3650395921"/>
                    </a:ext>
                  </a:extLst>
                </a:gridCol>
              </a:tblGrid>
              <a:tr h="2214840">
                <a:tc>
                  <a:txBody>
                    <a:bodyPr/>
                    <a:lstStyle/>
                    <a:p>
                      <a:r>
                        <a:rPr lang="en-US" sz="4000" b="1" dirty="0" smtClean="0">
                          <a:solidFill>
                            <a:schemeClr val="bg1"/>
                          </a:solidFill>
                        </a:rPr>
                        <a:t> Year 1</a:t>
                      </a:r>
                      <a:endParaRPr lang="en-US" sz="4000" b="1" dirty="0">
                        <a:solidFill>
                          <a:schemeClr val="bg1"/>
                        </a:solidFill>
                      </a:endParaRPr>
                    </a:p>
                  </a:txBody>
                  <a:tcPr marL="95416" marR="95416"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smtClean="0">
                          <a:solidFill>
                            <a:schemeClr val="accent6"/>
                          </a:solidFill>
                        </a:rPr>
                        <a:t>50% Planning Grants</a:t>
                      </a:r>
                      <a:endParaRPr lang="en-US" sz="2800" b="1" dirty="0">
                        <a:solidFill>
                          <a:schemeClr val="accent6"/>
                        </a:solidFill>
                      </a:endParaRPr>
                    </a:p>
                  </a:txBody>
                  <a:tcPr marL="95416" marR="95416" anchor="ctr">
                    <a:lnL w="12700" cmpd="sng">
                      <a:noFill/>
                    </a:lnL>
                    <a:solidFill>
                      <a:schemeClr val="accent3">
                        <a:lumMod val="60000"/>
                        <a:lumOff val="40000"/>
                      </a:schemeClr>
                    </a:solidFill>
                  </a:tcPr>
                </a:tc>
                <a:tc>
                  <a:txBody>
                    <a:bodyPr/>
                    <a:lstStyle/>
                    <a:p>
                      <a:pPr algn="ctr"/>
                      <a:r>
                        <a:rPr lang="en-US" sz="2800" b="1" dirty="0" smtClean="0">
                          <a:solidFill>
                            <a:schemeClr val="accent6"/>
                          </a:solidFill>
                        </a:rPr>
                        <a:t>50% Homeless</a:t>
                      </a:r>
                      <a:r>
                        <a:rPr lang="en-US" sz="2800" b="1" baseline="0" dirty="0" smtClean="0">
                          <a:solidFill>
                            <a:schemeClr val="accent6"/>
                          </a:solidFill>
                        </a:rPr>
                        <a:t> Programs</a:t>
                      </a:r>
                      <a:endParaRPr lang="en-US" sz="2800" b="1" dirty="0">
                        <a:solidFill>
                          <a:schemeClr val="accent6"/>
                        </a:solidFill>
                      </a:endParaRPr>
                    </a:p>
                  </a:txBody>
                  <a:tcPr marL="95416" marR="95416" anchor="ctr">
                    <a:solidFill>
                      <a:schemeClr val="accent3">
                        <a:lumMod val="60000"/>
                        <a:lumOff val="40000"/>
                      </a:schemeClr>
                    </a:solidFill>
                  </a:tcPr>
                </a:tc>
                <a:extLst>
                  <a:ext uri="{0D108BD9-81ED-4DB2-BD59-A6C34878D82A}">
                    <a16:rowId xmlns:a16="http://schemas.microsoft.com/office/drawing/2014/main" val="3838160904"/>
                  </a:ext>
                </a:extLst>
              </a:tr>
              <a:tr h="2222249">
                <a:tc>
                  <a:txBody>
                    <a:bodyPr/>
                    <a:lstStyle/>
                    <a:p>
                      <a:r>
                        <a:rPr lang="en-US" sz="4000" b="1" dirty="0" smtClean="0">
                          <a:solidFill>
                            <a:schemeClr val="bg1"/>
                          </a:solidFill>
                        </a:rPr>
                        <a:t> Year 2 </a:t>
                      </a:r>
                    </a:p>
                    <a:p>
                      <a:pPr algn="just"/>
                      <a:r>
                        <a:rPr lang="en-US" sz="2800" b="1" dirty="0" smtClean="0">
                          <a:solidFill>
                            <a:schemeClr val="bg1"/>
                          </a:solidFill>
                        </a:rPr>
                        <a:t> </a:t>
                      </a:r>
                      <a:r>
                        <a:rPr lang="en-US" sz="2400" b="1" dirty="0" smtClean="0">
                          <a:solidFill>
                            <a:schemeClr val="bg1"/>
                          </a:solidFill>
                        </a:rPr>
                        <a:t>and</a:t>
                      </a:r>
                      <a:r>
                        <a:rPr lang="en-US" sz="2400" b="1" baseline="0" dirty="0" smtClean="0">
                          <a:solidFill>
                            <a:schemeClr val="bg1"/>
                          </a:solidFill>
                        </a:rPr>
                        <a:t> beyond     </a:t>
                      </a:r>
                      <a:endParaRPr lang="en-US" sz="2400" b="1" dirty="0" smtClean="0">
                        <a:solidFill>
                          <a:schemeClr val="bg1"/>
                        </a:solidFill>
                      </a:endParaRPr>
                    </a:p>
                    <a:p>
                      <a:r>
                        <a:rPr lang="en-US" sz="2800" b="1" dirty="0" smtClean="0">
                          <a:solidFill>
                            <a:schemeClr val="bg1"/>
                          </a:solidFill>
                        </a:rPr>
                        <a:t>  </a:t>
                      </a:r>
                      <a:endParaRPr lang="en-US" sz="2800" b="1" dirty="0">
                        <a:solidFill>
                          <a:schemeClr val="bg1"/>
                        </a:solidFill>
                      </a:endParaRPr>
                    </a:p>
                  </a:txBody>
                  <a:tcPr marL="95416" marR="95416"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800" b="1" dirty="0" smtClean="0">
                          <a:solidFill>
                            <a:schemeClr val="accent6"/>
                          </a:solidFill>
                        </a:rPr>
                        <a:t>70% Local Governments</a:t>
                      </a:r>
                      <a:endParaRPr lang="en-US" sz="2800" b="1" dirty="0">
                        <a:solidFill>
                          <a:schemeClr val="accent6"/>
                        </a:solidFill>
                      </a:endParaRPr>
                    </a:p>
                  </a:txBody>
                  <a:tcPr marL="95416" marR="95416" anchor="ctr">
                    <a:lnL w="12700" cmpd="sng">
                      <a:noFill/>
                    </a:lnL>
                    <a:solidFill>
                      <a:srgbClr val="B5E0AC"/>
                    </a:solidFill>
                  </a:tcPr>
                </a:tc>
                <a:tc>
                  <a:txBody>
                    <a:bodyPr/>
                    <a:lstStyle/>
                    <a:p>
                      <a:pPr algn="ctr"/>
                      <a:r>
                        <a:rPr lang="en-US" sz="2800" b="1" dirty="0" smtClean="0">
                          <a:solidFill>
                            <a:schemeClr val="accent6"/>
                          </a:solidFill>
                        </a:rPr>
                        <a:t>30% State-Administered</a:t>
                      </a:r>
                      <a:endParaRPr lang="en-US" sz="2800" b="1" dirty="0">
                        <a:solidFill>
                          <a:schemeClr val="accent6"/>
                        </a:solidFill>
                      </a:endParaRPr>
                    </a:p>
                  </a:txBody>
                  <a:tcPr marL="95416" marR="95416" anchor="ctr">
                    <a:solidFill>
                      <a:srgbClr val="B5E0AC"/>
                    </a:solidFill>
                  </a:tcPr>
                </a:tc>
                <a:extLst>
                  <a:ext uri="{0D108BD9-81ED-4DB2-BD59-A6C34878D82A}">
                    <a16:rowId xmlns:a16="http://schemas.microsoft.com/office/drawing/2014/main" val="3014329141"/>
                  </a:ext>
                </a:extLst>
              </a:tr>
            </a:tbl>
          </a:graphicData>
        </a:graphic>
      </p:graphicFrame>
    </p:spTree>
    <p:extLst>
      <p:ext uri="{BB962C8B-B14F-4D97-AF65-F5344CB8AC3E}">
        <p14:creationId xmlns:p14="http://schemas.microsoft.com/office/powerpoint/2010/main" val="2474468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18B473-D6EA-465B-A38B-996DC2C4A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917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prstClr val="white"/>
                </a:solidFill>
              </a:rPr>
              <a:t>SB 2</a:t>
            </a:r>
            <a:endParaRPr lang="en-US" dirty="0"/>
          </a:p>
        </p:txBody>
      </p:sp>
      <p:graphicFrame>
        <p:nvGraphicFramePr>
          <p:cNvPr id="3" name="Diagram 2"/>
          <p:cNvGraphicFramePr/>
          <p:nvPr>
            <p:extLst>
              <p:ext uri="{D42A27DB-BD31-4B8C-83A1-F6EECF244321}">
                <p14:modId xmlns:p14="http://schemas.microsoft.com/office/powerpoint/2010/main" val="2539047596"/>
              </p:ext>
            </p:extLst>
          </p:nvPr>
        </p:nvGraphicFramePr>
        <p:xfrm>
          <a:off x="312057" y="1963711"/>
          <a:ext cx="8202356" cy="382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577128172"/>
              </p:ext>
            </p:extLst>
          </p:nvPr>
        </p:nvGraphicFramePr>
        <p:xfrm>
          <a:off x="312056" y="157397"/>
          <a:ext cx="10435892" cy="67006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4009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12" y="1155032"/>
            <a:ext cx="4165046" cy="5931568"/>
          </a:xfrm>
          <a:prstGeom prst="rect">
            <a:avLst/>
          </a:prstGeom>
        </p:spPr>
      </p:pic>
      <p:sp>
        <p:nvSpPr>
          <p:cNvPr id="4" name="Rectangle 3"/>
          <p:cNvSpPr/>
          <p:nvPr/>
        </p:nvSpPr>
        <p:spPr>
          <a:xfrm>
            <a:off x="3636017" y="406982"/>
            <a:ext cx="5369141" cy="6832640"/>
          </a:xfrm>
          <a:prstGeom prst="rect">
            <a:avLst/>
          </a:prstGeom>
        </p:spPr>
        <p:txBody>
          <a:bodyPr wrap="square">
            <a:spAutoFit/>
          </a:bodyPr>
          <a:lstStyle/>
          <a:p>
            <a:pPr marL="285750" indent="-285750">
              <a:spcBef>
                <a:spcPts val="1200"/>
              </a:spcBef>
              <a:buFont typeface="Arial" panose="020B0604020202020204" pitchFamily="34" charset="0"/>
              <a:buChar char="•"/>
            </a:pPr>
            <a:r>
              <a:rPr lang="en-US" sz="2700" dirty="0" smtClean="0">
                <a:solidFill>
                  <a:schemeClr val="bg1"/>
                </a:solidFill>
              </a:rPr>
              <a:t>$1.5 billion </a:t>
            </a:r>
            <a:br>
              <a:rPr lang="en-US" sz="2700" dirty="0" smtClean="0">
                <a:solidFill>
                  <a:schemeClr val="bg1"/>
                </a:solidFill>
              </a:rPr>
            </a:br>
            <a:r>
              <a:rPr lang="en-US" sz="2700" dirty="0" smtClean="0">
                <a:solidFill>
                  <a:schemeClr val="bg1"/>
                </a:solidFill>
              </a:rPr>
              <a:t>Multifamily housing</a:t>
            </a:r>
          </a:p>
          <a:p>
            <a:pPr marL="285750" indent="-285750">
              <a:spcBef>
                <a:spcPts val="1200"/>
              </a:spcBef>
              <a:buFont typeface="Arial" panose="020B0604020202020204" pitchFamily="34" charset="0"/>
              <a:buChar char="•"/>
            </a:pPr>
            <a:r>
              <a:rPr lang="en-US" sz="2700" dirty="0" smtClean="0">
                <a:solidFill>
                  <a:schemeClr val="bg1"/>
                </a:solidFill>
              </a:rPr>
              <a:t>$500 million </a:t>
            </a:r>
            <a:br>
              <a:rPr lang="en-US" sz="2700" dirty="0" smtClean="0">
                <a:solidFill>
                  <a:schemeClr val="bg1"/>
                </a:solidFill>
              </a:rPr>
            </a:br>
            <a:r>
              <a:rPr lang="en-US" sz="2700" dirty="0" smtClean="0">
                <a:solidFill>
                  <a:schemeClr val="bg1"/>
                </a:solidFill>
              </a:rPr>
              <a:t>Transit-oriented development and infill infrastructure</a:t>
            </a:r>
          </a:p>
          <a:p>
            <a:pPr marL="285750" indent="-285750">
              <a:spcBef>
                <a:spcPts val="1200"/>
              </a:spcBef>
              <a:buFont typeface="Arial" panose="020B0604020202020204" pitchFamily="34" charset="0"/>
              <a:buChar char="•"/>
            </a:pPr>
            <a:r>
              <a:rPr lang="en-US" sz="2700" dirty="0" smtClean="0">
                <a:solidFill>
                  <a:schemeClr val="bg1"/>
                </a:solidFill>
              </a:rPr>
              <a:t>$400 million </a:t>
            </a:r>
            <a:br>
              <a:rPr lang="en-US" sz="2700" dirty="0" smtClean="0">
                <a:solidFill>
                  <a:schemeClr val="bg1"/>
                </a:solidFill>
              </a:rPr>
            </a:br>
            <a:r>
              <a:rPr lang="en-US" sz="2700" dirty="0" err="1" smtClean="0">
                <a:solidFill>
                  <a:schemeClr val="bg1"/>
                </a:solidFill>
              </a:rPr>
              <a:t>CalHome</a:t>
            </a:r>
            <a:r>
              <a:rPr lang="en-US" sz="2700" dirty="0" smtClean="0">
                <a:solidFill>
                  <a:schemeClr val="bg1"/>
                </a:solidFill>
              </a:rPr>
              <a:t> </a:t>
            </a:r>
          </a:p>
          <a:p>
            <a:pPr marL="285750" indent="-285750">
              <a:spcBef>
                <a:spcPts val="1200"/>
              </a:spcBef>
              <a:buFont typeface="Arial" panose="020B0604020202020204" pitchFamily="34" charset="0"/>
              <a:buChar char="•"/>
            </a:pPr>
            <a:r>
              <a:rPr lang="en-US" sz="2700" dirty="0" smtClean="0">
                <a:solidFill>
                  <a:schemeClr val="bg1"/>
                </a:solidFill>
              </a:rPr>
              <a:t>$300 million </a:t>
            </a:r>
            <a:br>
              <a:rPr lang="en-US" sz="2700" dirty="0" smtClean="0">
                <a:solidFill>
                  <a:schemeClr val="bg1"/>
                </a:solidFill>
              </a:rPr>
            </a:br>
            <a:r>
              <a:rPr lang="en-US" sz="2700" dirty="0" smtClean="0">
                <a:solidFill>
                  <a:schemeClr val="bg1"/>
                </a:solidFill>
              </a:rPr>
              <a:t>Joe Serna Farmworker Housing</a:t>
            </a:r>
          </a:p>
          <a:p>
            <a:pPr marL="285750" indent="-285750">
              <a:spcBef>
                <a:spcPts val="1200"/>
              </a:spcBef>
              <a:buFont typeface="Arial" panose="020B0604020202020204" pitchFamily="34" charset="0"/>
              <a:buChar char="•"/>
            </a:pPr>
            <a:r>
              <a:rPr lang="en-US" sz="2700" dirty="0" smtClean="0">
                <a:solidFill>
                  <a:schemeClr val="bg1"/>
                </a:solidFill>
              </a:rPr>
              <a:t>$300 Million </a:t>
            </a:r>
            <a:br>
              <a:rPr lang="en-US" sz="2700" dirty="0" smtClean="0">
                <a:solidFill>
                  <a:schemeClr val="bg1"/>
                </a:solidFill>
              </a:rPr>
            </a:br>
            <a:r>
              <a:rPr lang="en-US" sz="2700" dirty="0" smtClean="0">
                <a:solidFill>
                  <a:schemeClr val="bg1"/>
                </a:solidFill>
              </a:rPr>
              <a:t>Local Housing Trust Fund Matching Grant</a:t>
            </a:r>
          </a:p>
          <a:p>
            <a:pPr marL="285750" indent="-285750">
              <a:spcBef>
                <a:spcPts val="1200"/>
              </a:spcBef>
              <a:buFont typeface="Arial" panose="020B0604020202020204" pitchFamily="34" charset="0"/>
              <a:buChar char="•"/>
            </a:pPr>
            <a:r>
              <a:rPr lang="en-US" sz="2700" dirty="0">
                <a:solidFill>
                  <a:schemeClr val="bg1"/>
                </a:solidFill>
              </a:rPr>
              <a:t>$1 billion </a:t>
            </a:r>
            <a:r>
              <a:rPr lang="en-US" sz="2700" dirty="0" err="1">
                <a:solidFill>
                  <a:schemeClr val="bg1"/>
                </a:solidFill>
              </a:rPr>
              <a:t>CalVet</a:t>
            </a:r>
            <a:endParaRPr lang="en-US" sz="2700" dirty="0">
              <a:solidFill>
                <a:schemeClr val="bg1"/>
              </a:solidFill>
            </a:endParaRPr>
          </a:p>
          <a:p>
            <a:pPr marL="285750" indent="-285750">
              <a:spcBef>
                <a:spcPts val="1200"/>
              </a:spcBef>
              <a:buFont typeface="Arial" panose="020B0604020202020204" pitchFamily="34" charset="0"/>
              <a:buChar char="•"/>
            </a:pPr>
            <a:endParaRPr lang="en-US" sz="2700" dirty="0" smtClean="0">
              <a:solidFill>
                <a:schemeClr val="bg1"/>
              </a:solidFill>
            </a:endParaRPr>
          </a:p>
        </p:txBody>
      </p:sp>
      <p:sp>
        <p:nvSpPr>
          <p:cNvPr id="6" name="Title 5"/>
          <p:cNvSpPr>
            <a:spLocks noGrp="1"/>
          </p:cNvSpPr>
          <p:nvPr>
            <p:ph type="title"/>
          </p:nvPr>
        </p:nvSpPr>
        <p:spPr>
          <a:xfrm>
            <a:off x="446884" y="109695"/>
            <a:ext cx="3189133" cy="1586078"/>
          </a:xfrm>
        </p:spPr>
        <p:txBody>
          <a:bodyPr>
            <a:normAutofit/>
          </a:bodyPr>
          <a:lstStyle/>
          <a:p>
            <a:pPr algn="l"/>
            <a:r>
              <a:rPr lang="en-US" sz="10300" dirty="0" smtClean="0"/>
              <a:t>SB 3</a:t>
            </a:r>
            <a:endParaRPr lang="en-US" sz="10300" dirty="0"/>
          </a:p>
        </p:txBody>
      </p:sp>
    </p:spTree>
    <p:extLst>
      <p:ext uri="{BB962C8B-B14F-4D97-AF65-F5344CB8AC3E}">
        <p14:creationId xmlns:p14="http://schemas.microsoft.com/office/powerpoint/2010/main" val="2792534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057" y="457200"/>
            <a:ext cx="8512629" cy="1671404"/>
          </a:xfrm>
        </p:spPr>
        <p:txBody>
          <a:bodyPr/>
          <a:lstStyle/>
          <a:p>
            <a:r>
              <a:rPr lang="en-US" sz="10300" dirty="0">
                <a:solidFill>
                  <a:prstClr val="white"/>
                </a:solidFill>
              </a:rPr>
              <a:t>SB 3</a:t>
            </a:r>
            <a:endParaRPr lang="en-US" dirty="0"/>
          </a:p>
        </p:txBody>
      </p:sp>
      <p:graphicFrame>
        <p:nvGraphicFramePr>
          <p:cNvPr id="6" name="Diagram 5"/>
          <p:cNvGraphicFramePr/>
          <p:nvPr>
            <p:extLst>
              <p:ext uri="{D42A27DB-BD31-4B8C-83A1-F6EECF244321}">
                <p14:modId xmlns:p14="http://schemas.microsoft.com/office/powerpoint/2010/main" val="170448887"/>
              </p:ext>
            </p:extLst>
          </p:nvPr>
        </p:nvGraphicFramePr>
        <p:xfrm>
          <a:off x="164892" y="2878112"/>
          <a:ext cx="8874177" cy="2413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642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897C6-8B44-4261-B118-8FE2B1294D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0101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7ECF98-8848-4E91-91D0-EFA012589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3759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4381897"/>
            <a:ext cx="9144001" cy="2476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027417" y="1121932"/>
            <a:ext cx="6894095" cy="806593"/>
          </a:xfrm>
        </p:spPr>
        <p:txBody>
          <a:bodyPr anchor="ctr" anchorCtr="0">
            <a:normAutofit/>
          </a:bodyPr>
          <a:lstStyle/>
          <a:p>
            <a:pPr algn="l"/>
            <a:r>
              <a:rPr lang="en-US" sz="3200" dirty="0" smtClean="0"/>
              <a:t>Statewide Housing Assessment</a:t>
            </a:r>
            <a:endParaRPr lang="en-US" dirty="0"/>
          </a:p>
        </p:txBody>
      </p:sp>
      <p:sp>
        <p:nvSpPr>
          <p:cNvPr id="4" name="Rectangle 3"/>
          <p:cNvSpPr/>
          <p:nvPr/>
        </p:nvSpPr>
        <p:spPr>
          <a:xfrm>
            <a:off x="1660829" y="4719782"/>
            <a:ext cx="7158313" cy="1785104"/>
          </a:xfrm>
          <a:prstGeom prst="rect">
            <a:avLst/>
          </a:prstGeom>
        </p:spPr>
        <p:txBody>
          <a:bodyPr wrap="square">
            <a:spAutoFit/>
          </a:bodyPr>
          <a:lstStyle/>
          <a:p>
            <a:r>
              <a:rPr lang="en-US" b="1" dirty="0">
                <a:solidFill>
                  <a:schemeClr val="bg1">
                    <a:lumMod val="50000"/>
                  </a:schemeClr>
                </a:solidFill>
              </a:rPr>
              <a:t>California Department of Housing and Community Development</a:t>
            </a:r>
          </a:p>
          <a:p>
            <a:r>
              <a:rPr lang="en-US" dirty="0">
                <a:solidFill>
                  <a:schemeClr val="bg1">
                    <a:lumMod val="50000"/>
                  </a:schemeClr>
                </a:solidFill>
              </a:rPr>
              <a:t>2020 West El Camino Avenue, Sacramento, California 95833</a:t>
            </a:r>
          </a:p>
          <a:p>
            <a:r>
              <a:rPr lang="en-US" dirty="0">
                <a:solidFill>
                  <a:schemeClr val="bg1">
                    <a:lumMod val="50000"/>
                  </a:schemeClr>
                </a:solidFill>
              </a:rPr>
              <a:t>916.263.7400</a:t>
            </a:r>
          </a:p>
          <a:p>
            <a:endParaRPr lang="en-US" sz="1000" dirty="0">
              <a:solidFill>
                <a:schemeClr val="bg1">
                  <a:lumMod val="50000"/>
                </a:schemeClr>
              </a:solidFill>
            </a:endParaRPr>
          </a:p>
          <a:p>
            <a:r>
              <a:rPr lang="en-US" b="1" dirty="0">
                <a:solidFill>
                  <a:schemeClr val="bg1">
                    <a:lumMod val="50000"/>
                  </a:schemeClr>
                </a:solidFill>
              </a:rPr>
              <a:t>Follow us on Twitter</a:t>
            </a:r>
            <a:r>
              <a:rPr lang="en-US" b="1" dirty="0" smtClean="0">
                <a:solidFill>
                  <a:schemeClr val="bg1">
                    <a:lumMod val="50000"/>
                  </a:schemeClr>
                </a:solidFill>
              </a:rPr>
              <a:t>: </a:t>
            </a:r>
            <a:r>
              <a:rPr lang="en-US" dirty="0" smtClean="0">
                <a:solidFill>
                  <a:schemeClr val="bg1">
                    <a:lumMod val="50000"/>
                  </a:schemeClr>
                </a:solidFill>
              </a:rPr>
              <a:t>@</a:t>
            </a:r>
            <a:r>
              <a:rPr lang="en-US" dirty="0" err="1">
                <a:solidFill>
                  <a:schemeClr val="bg1">
                    <a:lumMod val="50000"/>
                  </a:schemeClr>
                </a:solidFill>
              </a:rPr>
              <a:t>California_HCD</a:t>
            </a:r>
            <a:endParaRPr lang="en-US" dirty="0">
              <a:solidFill>
                <a:schemeClr val="bg1">
                  <a:lumMod val="50000"/>
                </a:schemeClr>
              </a:solidFill>
            </a:endParaRPr>
          </a:p>
          <a:p>
            <a:endParaRPr lang="en-US" sz="1000" dirty="0">
              <a:solidFill>
                <a:schemeClr val="bg1">
                  <a:lumMod val="50000"/>
                </a:schemeClr>
              </a:solidFill>
            </a:endParaRPr>
          </a:p>
          <a:p>
            <a:r>
              <a:rPr lang="en-US" b="1" dirty="0">
                <a:solidFill>
                  <a:schemeClr val="bg1">
                    <a:lumMod val="50000"/>
                  </a:schemeClr>
                </a:solidFill>
              </a:rPr>
              <a:t>Follow us on Facebook</a:t>
            </a:r>
            <a:r>
              <a:rPr lang="en-US" b="1" dirty="0" smtClean="0">
                <a:solidFill>
                  <a:schemeClr val="bg1">
                    <a:lumMod val="50000"/>
                  </a:schemeClr>
                </a:solidFill>
              </a:rPr>
              <a:t>: </a:t>
            </a:r>
            <a:r>
              <a:rPr lang="en-US" dirty="0" smtClean="0">
                <a:solidFill>
                  <a:schemeClr val="bg1">
                    <a:lumMod val="50000"/>
                  </a:schemeClr>
                </a:solidFill>
              </a:rPr>
              <a:t>www.facebook.com/CaliforniaHCD</a:t>
            </a:r>
            <a:endParaRPr lang="en-US" dirty="0">
              <a:solidFill>
                <a:schemeClr val="bg1">
                  <a:lumMod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2" y="4700333"/>
            <a:ext cx="1181099" cy="1181099"/>
          </a:xfrm>
          <a:prstGeom prst="rect">
            <a:avLst/>
          </a:prstGeom>
        </p:spPr>
      </p:pic>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6765" y="1121933"/>
            <a:ext cx="806592" cy="806592"/>
          </a:xfrm>
          <a:prstGeom prst="rect">
            <a:avLst/>
          </a:prstGeom>
        </p:spPr>
      </p:pic>
      <p:grpSp>
        <p:nvGrpSpPr>
          <p:cNvPr id="14" name="Group 13"/>
          <p:cNvGrpSpPr/>
          <p:nvPr/>
        </p:nvGrpSpPr>
        <p:grpSpPr>
          <a:xfrm>
            <a:off x="1016765" y="2182680"/>
            <a:ext cx="7904747" cy="806593"/>
            <a:chOff x="998622" y="1768278"/>
            <a:chExt cx="7904747" cy="806593"/>
          </a:xfrm>
        </p:grpSpPr>
        <p:sp>
          <p:nvSpPr>
            <p:cNvPr id="9" name="Title 2"/>
            <p:cNvSpPr txBox="1">
              <a:spLocks/>
            </p:cNvSpPr>
            <p:nvPr/>
          </p:nvSpPr>
          <p:spPr>
            <a:xfrm>
              <a:off x="2009274" y="1768278"/>
              <a:ext cx="6894095" cy="806593"/>
            </a:xfrm>
            <a:prstGeom prst="rect">
              <a:avLst/>
            </a:prstGeom>
          </p:spPr>
          <p:txBody>
            <a:bodyPr vert="horz" lIns="0" tIns="0" rIns="0" bIns="0" rtlCol="0" anchor="ctr"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pPr algn="l"/>
              <a:r>
                <a:rPr lang="en-US" sz="3300" dirty="0" smtClean="0"/>
                <a:t>Email announcements</a:t>
              </a:r>
              <a:endParaRPr lang="en-US" dirty="0"/>
            </a:p>
          </p:txBody>
        </p:sp>
        <p:pic>
          <p:nvPicPr>
            <p:cNvPr id="10" name="Picture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98622" y="1768279"/>
              <a:ext cx="806592" cy="806592"/>
            </a:xfrm>
            <a:prstGeom prst="rect">
              <a:avLst/>
            </a:prstGeom>
          </p:spPr>
        </p:pic>
      </p:grpSp>
      <p:grpSp>
        <p:nvGrpSpPr>
          <p:cNvPr id="13" name="Group 12"/>
          <p:cNvGrpSpPr/>
          <p:nvPr/>
        </p:nvGrpSpPr>
        <p:grpSpPr>
          <a:xfrm>
            <a:off x="1016764" y="3243428"/>
            <a:ext cx="7904747" cy="806593"/>
            <a:chOff x="998621" y="2676154"/>
            <a:chExt cx="7904747" cy="806593"/>
          </a:xfrm>
        </p:grpSpPr>
        <p:pic>
          <p:nvPicPr>
            <p:cNvPr id="11" name="Picture 1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98621" y="2676155"/>
              <a:ext cx="806592" cy="806592"/>
            </a:xfrm>
            <a:prstGeom prst="rect">
              <a:avLst/>
            </a:prstGeom>
          </p:spPr>
        </p:pic>
        <p:sp>
          <p:nvSpPr>
            <p:cNvPr id="12" name="Title 2"/>
            <p:cNvSpPr txBox="1">
              <a:spLocks/>
            </p:cNvSpPr>
            <p:nvPr/>
          </p:nvSpPr>
          <p:spPr>
            <a:xfrm>
              <a:off x="2009273" y="2676154"/>
              <a:ext cx="6894095" cy="806593"/>
            </a:xfrm>
            <a:prstGeom prst="rect">
              <a:avLst/>
            </a:prstGeom>
          </p:spPr>
          <p:txBody>
            <a:bodyPr vert="horz" lIns="0" tIns="0" rIns="0" bIns="0" rtlCol="0" anchor="ctr" anchorCtr="0">
              <a:normAutofit fontScale="97500"/>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pPr algn="l"/>
              <a:r>
                <a:rPr lang="en-US" sz="3300" dirty="0" smtClean="0"/>
                <a:t>Come join our team</a:t>
              </a:r>
              <a:endParaRPr lang="en-US" dirty="0"/>
            </a:p>
          </p:txBody>
        </p:sp>
      </p:grpSp>
      <p:sp>
        <p:nvSpPr>
          <p:cNvPr id="15" name="Title 2"/>
          <p:cNvSpPr txBox="1">
            <a:spLocks/>
          </p:cNvSpPr>
          <p:nvPr/>
        </p:nvSpPr>
        <p:spPr>
          <a:xfrm>
            <a:off x="1124951" y="241467"/>
            <a:ext cx="6894095" cy="806593"/>
          </a:xfrm>
          <a:prstGeom prst="rect">
            <a:avLst/>
          </a:prstGeom>
        </p:spPr>
        <p:txBody>
          <a:bodyPr vert="horz" lIns="0" tIns="0" rIns="0" bIns="0" rtlCol="0" anchor="ctr" anchorCtr="0">
            <a:normAutofit/>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r>
              <a:rPr lang="en-US" sz="4400" dirty="0" smtClean="0"/>
              <a:t>hcd.ca.gov</a:t>
            </a:r>
            <a:endParaRPr lang="en-US" sz="8000" dirty="0"/>
          </a:p>
        </p:txBody>
      </p:sp>
    </p:spTree>
    <p:extLst>
      <p:ext uri="{BB962C8B-B14F-4D97-AF65-F5344CB8AC3E}">
        <p14:creationId xmlns:p14="http://schemas.microsoft.com/office/powerpoint/2010/main" val="396955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B5252-8E21-4A60-8986-B427C27C6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1825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220133" y="1363133"/>
          <a:ext cx="8604553" cy="503483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12057" y="457200"/>
            <a:ext cx="8512629" cy="620162"/>
          </a:xfrm>
        </p:spPr>
        <p:txBody>
          <a:bodyPr>
            <a:noAutofit/>
          </a:bodyPr>
          <a:lstStyle/>
          <a:p>
            <a:r>
              <a:rPr lang="en-US" sz="3600" dirty="0" smtClean="0"/>
              <a:t>180,000 new homes needed annually</a:t>
            </a:r>
            <a:endParaRPr lang="en-US" sz="3600" dirty="0"/>
          </a:p>
        </p:txBody>
      </p:sp>
      <p:sp>
        <p:nvSpPr>
          <p:cNvPr id="3" name="Content Placeholder 2"/>
          <p:cNvSpPr>
            <a:spLocks noGrp="1"/>
          </p:cNvSpPr>
          <p:nvPr>
            <p:ph idx="4294967295"/>
          </p:nvPr>
        </p:nvSpPr>
        <p:spPr>
          <a:xfrm>
            <a:off x="0" y="6554709"/>
            <a:ext cx="9144000" cy="282096"/>
          </a:xfrm>
        </p:spPr>
        <p:txBody>
          <a:bodyPr>
            <a:normAutofit/>
          </a:bodyPr>
          <a:lstStyle/>
          <a:p>
            <a:pPr marL="0" indent="0" algn="ctr">
              <a:buNone/>
            </a:pPr>
            <a:r>
              <a:rPr lang="en-US" sz="1000" i="1" dirty="0" smtClean="0">
                <a:solidFill>
                  <a:schemeClr val="bg1"/>
                </a:solidFill>
                <a:latin typeface="+mj-lt"/>
              </a:rPr>
              <a:t>Source</a:t>
            </a:r>
            <a:r>
              <a:rPr lang="en-US" sz="1000" i="1" dirty="0">
                <a:solidFill>
                  <a:schemeClr val="bg1"/>
                </a:solidFill>
                <a:latin typeface="+mj-lt"/>
              </a:rPr>
              <a:t>: Construction Industry Research Board/California Homebuilding Foundation Reports 2005, 2013, 2015; Graphic by </a:t>
            </a:r>
            <a:r>
              <a:rPr lang="en-US" sz="1000" i="1" dirty="0" smtClean="0">
                <a:solidFill>
                  <a:schemeClr val="bg1"/>
                </a:solidFill>
                <a:latin typeface="+mj-lt"/>
              </a:rPr>
              <a:t>HCD</a:t>
            </a:r>
            <a:endParaRPr lang="en-US" sz="1000" dirty="0">
              <a:solidFill>
                <a:schemeClr val="bg1"/>
              </a:solidFill>
            </a:endParaRPr>
          </a:p>
        </p:txBody>
      </p:sp>
      <p:cxnSp>
        <p:nvCxnSpPr>
          <p:cNvPr id="6" name="Straight Arrow Connector 5"/>
          <p:cNvCxnSpPr/>
          <p:nvPr/>
        </p:nvCxnSpPr>
        <p:spPr>
          <a:xfrm flipV="1">
            <a:off x="6604000" y="4445840"/>
            <a:ext cx="1906762" cy="7627"/>
          </a:xfrm>
          <a:prstGeom prst="straightConnector1">
            <a:avLst/>
          </a:prstGeom>
          <a:ln w="444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0" name="Rectangle 9"/>
          <p:cNvSpPr/>
          <p:nvPr/>
        </p:nvSpPr>
        <p:spPr>
          <a:xfrm>
            <a:off x="7015212" y="3418884"/>
            <a:ext cx="1312754" cy="923330"/>
          </a:xfrm>
          <a:prstGeom prst="rect">
            <a:avLst/>
          </a:prstGeom>
          <a:solidFill>
            <a:schemeClr val="accent6"/>
          </a:solidFill>
        </p:spPr>
        <p:txBody>
          <a:bodyPr wrap="square" anchor="ctr" anchorCtr="0">
            <a:spAutoFit/>
          </a:bodyPr>
          <a:lstStyle/>
          <a:p>
            <a:pPr lvl="0" algn="ctr">
              <a:defRPr/>
            </a:pPr>
            <a:r>
              <a:rPr lang="en-US" b="1" dirty="0">
                <a:solidFill>
                  <a:schemeClr val="bg1"/>
                </a:solidFill>
              </a:rPr>
              <a:t>2000-2016</a:t>
            </a:r>
          </a:p>
          <a:p>
            <a:pPr lvl="0" algn="ctr">
              <a:defRPr/>
            </a:pPr>
            <a:r>
              <a:rPr lang="en-US" b="1" dirty="0">
                <a:solidFill>
                  <a:schemeClr val="bg1"/>
                </a:solidFill>
              </a:rPr>
              <a:t>Average 80,000</a:t>
            </a:r>
          </a:p>
        </p:txBody>
      </p:sp>
      <p:cxnSp>
        <p:nvCxnSpPr>
          <p:cNvPr id="9" name="Straight Arrow Connector 8"/>
          <p:cNvCxnSpPr/>
          <p:nvPr/>
        </p:nvCxnSpPr>
        <p:spPr>
          <a:xfrm flipV="1">
            <a:off x="1835964" y="3113414"/>
            <a:ext cx="3845169" cy="7628"/>
          </a:xfrm>
          <a:prstGeom prst="straightConnector1">
            <a:avLst/>
          </a:prstGeom>
          <a:ln w="444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Rectangle 10"/>
          <p:cNvSpPr/>
          <p:nvPr/>
        </p:nvSpPr>
        <p:spPr>
          <a:xfrm>
            <a:off x="3010230" y="2111713"/>
            <a:ext cx="1312754" cy="923330"/>
          </a:xfrm>
          <a:prstGeom prst="rect">
            <a:avLst/>
          </a:prstGeom>
          <a:solidFill>
            <a:schemeClr val="accent6"/>
          </a:solidFill>
        </p:spPr>
        <p:txBody>
          <a:bodyPr wrap="square" anchor="ctr" anchorCtr="0">
            <a:spAutoFit/>
          </a:bodyPr>
          <a:lstStyle/>
          <a:p>
            <a:pPr lvl="0" algn="ctr">
              <a:defRPr/>
            </a:pPr>
            <a:r>
              <a:rPr lang="en-US" b="1" dirty="0">
                <a:solidFill>
                  <a:schemeClr val="bg1"/>
                </a:solidFill>
              </a:rPr>
              <a:t>1955-1989</a:t>
            </a:r>
          </a:p>
          <a:p>
            <a:pPr lvl="0" algn="ctr">
              <a:defRPr/>
            </a:pPr>
            <a:r>
              <a:rPr lang="en-US" b="1" dirty="0">
                <a:solidFill>
                  <a:schemeClr val="bg1"/>
                </a:solidFill>
              </a:rPr>
              <a:t>Average 205,000</a:t>
            </a:r>
          </a:p>
        </p:txBody>
      </p:sp>
      <p:sp>
        <p:nvSpPr>
          <p:cNvPr id="12" name="Rectangle 11"/>
          <p:cNvSpPr/>
          <p:nvPr/>
        </p:nvSpPr>
        <p:spPr>
          <a:xfrm>
            <a:off x="312057" y="1095367"/>
            <a:ext cx="8400143" cy="535531"/>
          </a:xfrm>
          <a:prstGeom prst="rect">
            <a:avLst/>
          </a:prstGeom>
        </p:spPr>
        <p:txBody>
          <a:bodyPr wrap="square">
            <a:spAutoFit/>
          </a:bodyPr>
          <a:lstStyle/>
          <a:p>
            <a:pPr algn="ctr">
              <a:defRPr sz="2880" b="0" i="0" u="none" strike="noStrike" kern="1200" spc="0" baseline="0">
                <a:solidFill>
                  <a:prstClr val="white"/>
                </a:solidFill>
                <a:latin typeface="+mn-lt"/>
                <a:ea typeface="+mn-ea"/>
                <a:cs typeface="+mn-cs"/>
              </a:defRPr>
            </a:pPr>
            <a:r>
              <a:rPr lang="en-US" dirty="0"/>
              <a:t>Annual New Housing Permits 1955-2016</a:t>
            </a:r>
          </a:p>
        </p:txBody>
      </p:sp>
    </p:spTree>
    <p:extLst>
      <p:ext uri="{BB962C8B-B14F-4D97-AF65-F5344CB8AC3E}">
        <p14:creationId xmlns:p14="http://schemas.microsoft.com/office/powerpoint/2010/main" val="397755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 vs. Renter Income</a:t>
            </a:r>
            <a:endParaRPr lang="en-US" dirty="0"/>
          </a:p>
        </p:txBody>
      </p:sp>
      <p:graphicFrame>
        <p:nvGraphicFramePr>
          <p:cNvPr id="4" name="Chart 3"/>
          <p:cNvGraphicFramePr/>
          <p:nvPr>
            <p:extLst>
              <p:ext uri="{D42A27DB-BD31-4B8C-83A1-F6EECF244321}">
                <p14:modId xmlns:p14="http://schemas.microsoft.com/office/powerpoint/2010/main" val="971525096"/>
              </p:ext>
            </p:extLst>
          </p:nvPr>
        </p:nvGraphicFramePr>
        <p:xfrm>
          <a:off x="181065" y="1449104"/>
          <a:ext cx="8761312" cy="476301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0" y="6347485"/>
            <a:ext cx="9144000" cy="400110"/>
          </a:xfrm>
          <a:prstGeom prst="rect">
            <a:avLst/>
          </a:prstGeom>
        </p:spPr>
        <p:txBody>
          <a:bodyPr wrap="square">
            <a:spAutoFit/>
          </a:bodyPr>
          <a:lstStyle/>
          <a:p>
            <a:pPr algn="ctr" defTabSz="685800" eaLnBrk="0" fontAlgn="base" hangingPunct="0">
              <a:spcBef>
                <a:spcPct val="0"/>
              </a:spcBef>
              <a:spcAft>
                <a:spcPct val="0"/>
              </a:spcAft>
            </a:pPr>
            <a:r>
              <a:rPr lang="en-US" altLang="en-US" sz="1000" i="1" dirty="0">
                <a:solidFill>
                  <a:schemeClr val="accent6"/>
                </a:solidFill>
                <a:ea typeface="Avenir LT Std 45 Book" panose="020B0502020203020204" pitchFamily="34" charset="0"/>
                <a:cs typeface="Times New Roman" panose="02020603050405020304" pitchFamily="18" charset="0"/>
              </a:rPr>
              <a:t>Source: California Housing Partnership analysis of 2000 Decennial Census and 2005-2014 American Community Survey 1 year data. 2001-2004 and 2015-2016 are an estimated trend. Median rent and renter income are inflation adjusted to 2014 dollars.  Graphic recreated by HCD.</a:t>
            </a:r>
            <a:endParaRPr lang="en-US" altLang="en-US" sz="1000" i="1" dirty="0">
              <a:solidFill>
                <a:schemeClr val="accent6"/>
              </a:solidFill>
              <a:ea typeface="MS Gothic" panose="020B0609070205080204" pitchFamily="49" charset="-128"/>
              <a:cs typeface="Times New Roman" panose="02020603050405020304" pitchFamily="18" charset="0"/>
            </a:endParaRPr>
          </a:p>
        </p:txBody>
      </p:sp>
      <p:sp>
        <p:nvSpPr>
          <p:cNvPr id="6" name="Rectangle 5"/>
          <p:cNvSpPr/>
          <p:nvPr/>
        </p:nvSpPr>
        <p:spPr>
          <a:xfrm>
            <a:off x="1307965"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a:ln w="19050">
                  <a:solidFill>
                    <a:schemeClr val="bg2"/>
                  </a:solidFill>
                </a:ln>
                <a:solidFill>
                  <a:schemeClr val="accent6"/>
                </a:solidFill>
              </a:rPr>
              <a:t>2000</a:t>
            </a:r>
          </a:p>
        </p:txBody>
      </p:sp>
      <p:sp>
        <p:nvSpPr>
          <p:cNvPr id="7" name="Rectangle 6"/>
          <p:cNvSpPr/>
          <p:nvPr/>
        </p:nvSpPr>
        <p:spPr>
          <a:xfrm>
            <a:off x="3335281"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2005</a:t>
            </a:r>
            <a:endParaRPr lang="en-US" sz="2800" b="1" dirty="0">
              <a:ln w="19050">
                <a:solidFill>
                  <a:schemeClr val="bg2"/>
                </a:solidFill>
              </a:ln>
              <a:solidFill>
                <a:schemeClr val="accent6"/>
              </a:solidFill>
            </a:endParaRPr>
          </a:p>
        </p:txBody>
      </p:sp>
      <p:sp>
        <p:nvSpPr>
          <p:cNvPr id="8" name="Rectangle 7"/>
          <p:cNvSpPr/>
          <p:nvPr/>
        </p:nvSpPr>
        <p:spPr>
          <a:xfrm>
            <a:off x="5497550"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2010</a:t>
            </a:r>
            <a:endParaRPr lang="en-US" sz="2800" b="1" dirty="0">
              <a:ln w="19050">
                <a:solidFill>
                  <a:schemeClr val="bg2"/>
                </a:solidFill>
              </a:ln>
              <a:solidFill>
                <a:schemeClr val="accent6"/>
              </a:solidFill>
            </a:endParaRPr>
          </a:p>
        </p:txBody>
      </p:sp>
      <p:sp>
        <p:nvSpPr>
          <p:cNvPr id="9" name="Rectangle 8"/>
          <p:cNvSpPr/>
          <p:nvPr/>
        </p:nvSpPr>
        <p:spPr>
          <a:xfrm>
            <a:off x="7587391" y="3381455"/>
            <a:ext cx="986167" cy="523220"/>
          </a:xfrm>
          <a:prstGeom prst="rect">
            <a:avLst/>
          </a:prstGeom>
          <a:noFill/>
          <a:ln>
            <a:noFill/>
          </a:ln>
          <a:effectLst/>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r>
              <a:rPr lang="en-US" sz="2800" b="1" dirty="0" smtClean="0">
                <a:ln w="19050">
                  <a:solidFill>
                    <a:schemeClr val="bg2"/>
                  </a:solidFill>
                </a:ln>
                <a:solidFill>
                  <a:schemeClr val="accent6"/>
                </a:solidFill>
              </a:rPr>
              <a:t>2015</a:t>
            </a:r>
            <a:endParaRPr lang="en-US" sz="2800" b="1" dirty="0">
              <a:ln w="19050">
                <a:solidFill>
                  <a:schemeClr val="bg2"/>
                </a:solidFill>
              </a:ln>
              <a:solidFill>
                <a:schemeClr val="accent6"/>
              </a:solidFill>
            </a:endParaRPr>
          </a:p>
        </p:txBody>
      </p:sp>
    </p:spTree>
    <p:extLst>
      <p:ext uri="{BB962C8B-B14F-4D97-AF65-F5344CB8AC3E}">
        <p14:creationId xmlns:p14="http://schemas.microsoft.com/office/powerpoint/2010/main" val="10815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5" name="Title 4"/>
          <p:cNvSpPr>
            <a:spLocks noGrp="1"/>
          </p:cNvSpPr>
          <p:nvPr>
            <p:ph type="title"/>
          </p:nvPr>
        </p:nvSpPr>
        <p:spPr>
          <a:xfrm>
            <a:off x="312057" y="770467"/>
            <a:ext cx="8512629" cy="1363134"/>
          </a:xfrm>
        </p:spPr>
        <p:txBody>
          <a:bodyPr>
            <a:normAutofit fontScale="90000"/>
          </a:bodyPr>
          <a:lstStyle/>
          <a:p>
            <a:r>
              <a:rPr lang="en-US" sz="9600" dirty="0" smtClean="0"/>
              <a:t>1.5 MILLION</a:t>
            </a:r>
            <a:br>
              <a:rPr lang="en-US" sz="9600" dirty="0" smtClean="0"/>
            </a:br>
            <a:r>
              <a:rPr lang="en-US" sz="2000" dirty="0" smtClean="0"/>
              <a:t/>
            </a:r>
            <a:br>
              <a:rPr lang="en-US" sz="2000" dirty="0" smtClean="0"/>
            </a:br>
            <a:r>
              <a:rPr lang="en-US" sz="4400" dirty="0" smtClean="0"/>
              <a:t>Worst Case Housing Needs Households</a:t>
            </a:r>
            <a:endParaRPr lang="en-US" sz="9600" dirty="0"/>
          </a:p>
        </p:txBody>
      </p:sp>
    </p:spTree>
    <p:extLst>
      <p:ext uri="{BB962C8B-B14F-4D97-AF65-F5344CB8AC3E}">
        <p14:creationId xmlns:p14="http://schemas.microsoft.com/office/powerpoint/2010/main" val="258904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2674" y="457199"/>
            <a:ext cx="8353906" cy="5754915"/>
          </a:xfrm>
        </p:spPr>
        <p:txBody>
          <a:bodyPr/>
          <a:lstStyle/>
          <a:p>
            <a:pPr algn="l"/>
            <a:r>
              <a:rPr lang="en-US" sz="5000" dirty="0" smtClean="0"/>
              <a:t>California has:</a:t>
            </a:r>
            <a:r>
              <a:rPr lang="en-US" dirty="0" smtClean="0"/>
              <a:t/>
            </a:r>
            <a:br>
              <a:rPr lang="en-US" dirty="0" smtClean="0"/>
            </a:br>
            <a:r>
              <a:rPr lang="en-US" sz="4000" dirty="0" smtClean="0"/>
              <a:t>22</a:t>
            </a:r>
            <a:r>
              <a:rPr lang="en-US" sz="4000" dirty="0"/>
              <a:t>% </a:t>
            </a:r>
            <a:r>
              <a:rPr lang="en-US" sz="4000" dirty="0" smtClean="0"/>
              <a:t>of nation’s homeless</a:t>
            </a:r>
            <a:r>
              <a:rPr lang="en-US" sz="5000" dirty="0"/>
              <a:t/>
            </a:r>
            <a:br>
              <a:rPr lang="en-US" sz="5000" dirty="0"/>
            </a:br>
            <a:r>
              <a:rPr lang="en-US" sz="4000" dirty="0"/>
              <a:t>12% </a:t>
            </a:r>
            <a:r>
              <a:rPr lang="en-US" sz="4000" dirty="0" smtClean="0"/>
              <a:t>of nation’s overall population</a:t>
            </a:r>
            <a:endParaRPr lang="en-US" sz="40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22622" b="35974"/>
          <a:stretch/>
        </p:blipFill>
        <p:spPr>
          <a:xfrm>
            <a:off x="2668440" y="2679827"/>
            <a:ext cx="4529065" cy="4390929"/>
          </a:xfrm>
          <a:prstGeom prst="rect">
            <a:avLst/>
          </a:prstGeom>
        </p:spPr>
      </p:pic>
    </p:spTree>
    <p:extLst>
      <p:ext uri="{BB962C8B-B14F-4D97-AF65-F5344CB8AC3E}">
        <p14:creationId xmlns:p14="http://schemas.microsoft.com/office/powerpoint/2010/main" val="84391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8" y="239903"/>
            <a:ext cx="2431143" cy="1145263"/>
          </a:xfrm>
        </p:spPr>
        <p:txBody>
          <a:bodyPr>
            <a:normAutofit/>
          </a:bodyPr>
          <a:lstStyle/>
          <a:p>
            <a:r>
              <a:rPr lang="en-US" sz="3600" dirty="0" smtClean="0"/>
              <a:t>Job Availability</a:t>
            </a:r>
            <a:endParaRPr lang="en-US" sz="3600" dirty="0"/>
          </a:p>
        </p:txBody>
      </p:sp>
      <p:grpSp>
        <p:nvGrpSpPr>
          <p:cNvPr id="10" name="Group 9"/>
          <p:cNvGrpSpPr/>
          <p:nvPr/>
        </p:nvGrpSpPr>
        <p:grpSpPr>
          <a:xfrm>
            <a:off x="244444" y="1475720"/>
            <a:ext cx="4216651" cy="4675139"/>
            <a:chOff x="126749" y="1620570"/>
            <a:chExt cx="4216651" cy="4675139"/>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b="8508"/>
            <a:stretch>
              <a:fillRect/>
            </a:stretch>
          </p:blipFill>
          <p:spPr bwMode="auto">
            <a:xfrm>
              <a:off x="126749" y="1620570"/>
              <a:ext cx="4216651" cy="4675139"/>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8130" t="2102" r="13652" b="72253"/>
            <a:stretch/>
          </p:blipFill>
          <p:spPr bwMode="auto">
            <a:xfrm>
              <a:off x="2073244" y="1631145"/>
              <a:ext cx="2066046" cy="1439269"/>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1" name="Group 10"/>
          <p:cNvGrpSpPr/>
          <p:nvPr/>
        </p:nvGrpSpPr>
        <p:grpSpPr>
          <a:xfrm>
            <a:off x="4573828" y="241162"/>
            <a:ext cx="4324081" cy="5909697"/>
            <a:chOff x="4456133" y="286428"/>
            <a:chExt cx="4324081" cy="5909697"/>
          </a:xfrm>
        </p:grpSpPr>
        <p:sp>
          <p:nvSpPr>
            <p:cNvPr id="6" name="Title 1"/>
            <p:cNvSpPr txBox="1">
              <a:spLocks/>
            </p:cNvSpPr>
            <p:nvPr/>
          </p:nvSpPr>
          <p:spPr>
            <a:xfrm>
              <a:off x="5234358" y="286428"/>
              <a:ext cx="2767630" cy="1107792"/>
            </a:xfrm>
            <a:prstGeom prst="rect">
              <a:avLst/>
            </a:prstGeom>
          </p:spPr>
          <p:txBody>
            <a:bodyPr vert="horz" lIns="0" tIns="0" rIns="0" bIns="0" rtlCol="0" anchor="t" anchorCtr="0">
              <a:normAutofit/>
            </a:bodyPr>
            <a:lstStyle>
              <a:lvl1pPr algn="ctr" defTabSz="914400" rtl="0" eaLnBrk="1" latinLnBrk="0" hangingPunct="1">
                <a:spcBef>
                  <a:spcPct val="0"/>
                </a:spcBef>
                <a:buNone/>
                <a:defRPr sz="6000" b="1" kern="1200">
                  <a:solidFill>
                    <a:schemeClr val="bg1"/>
                  </a:solidFill>
                  <a:effectLst>
                    <a:outerShdw blurRad="63500" algn="ctr" rotWithShape="0">
                      <a:prstClr val="black">
                        <a:alpha val="60000"/>
                      </a:prstClr>
                    </a:outerShdw>
                  </a:effectLst>
                  <a:latin typeface="+mn-lt"/>
                  <a:ea typeface="+mj-ea"/>
                  <a:cs typeface="+mj-cs"/>
                </a:defRPr>
              </a:lvl1pPr>
            </a:lstStyle>
            <a:p>
              <a:r>
                <a:rPr lang="en-US" sz="3600" dirty="0" smtClean="0"/>
                <a:t>Housing Availability</a:t>
              </a:r>
              <a:endParaRPr lang="en-US" sz="3600" dirty="0"/>
            </a:p>
          </p:txBody>
        </p:sp>
        <p:grpSp>
          <p:nvGrpSpPr>
            <p:cNvPr id="9" name="Group 8"/>
            <p:cNvGrpSpPr/>
            <p:nvPr/>
          </p:nvGrpSpPr>
          <p:grpSpPr>
            <a:xfrm>
              <a:off x="4456133" y="1520986"/>
              <a:ext cx="4324081" cy="4675139"/>
              <a:chOff x="4456133" y="1530040"/>
              <a:chExt cx="4324081" cy="4675139"/>
            </a:xfrm>
          </p:grpSpPr>
          <p:pic>
            <p:nvPicPr>
              <p:cNvPr id="5" name="Picture 18" descr="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33" y="1530040"/>
                <a:ext cx="4324081" cy="4675139"/>
              </a:xfrm>
              <a:prstGeom prst="rect">
                <a:avLst/>
              </a:prstGeom>
              <a:solidFill>
                <a:schemeClr val="bg1"/>
              </a:solidFill>
              <a:extLst/>
            </p:spPr>
          </p:pic>
          <p:pic>
            <p:nvPicPr>
              <p:cNvPr id="8" name="Picture 18" descr="map"/>
              <p:cNvPicPr>
                <a:picLocks noChangeAspect="1" noChangeArrowheads="1"/>
              </p:cNvPicPr>
              <p:nvPr/>
            </p:nvPicPr>
            <p:blipFill rotWithShape="1">
              <a:blip r:embed="rId4">
                <a:extLst>
                  <a:ext uri="{28A0092B-C50C-407E-A947-70E740481C1C}">
                    <a14:useLocalDpi xmlns:a14="http://schemas.microsoft.com/office/drawing/2010/main" val="0"/>
                  </a:ext>
                </a:extLst>
              </a:blip>
              <a:srcRect l="47730" r="11442" b="71707"/>
              <a:stretch/>
            </p:blipFill>
            <p:spPr bwMode="auto">
              <a:xfrm>
                <a:off x="6427959" y="1539093"/>
                <a:ext cx="2263367" cy="1452828"/>
              </a:xfrm>
              <a:prstGeom prst="rect">
                <a:avLst/>
              </a:prstGeom>
              <a:solidFill>
                <a:schemeClr val="bg1"/>
              </a:solidFill>
              <a:extLst/>
            </p:spPr>
          </p:pic>
        </p:grpSp>
      </p:grpSp>
      <p:sp>
        <p:nvSpPr>
          <p:cNvPr id="12" name="Rectangle 11"/>
          <p:cNvSpPr/>
          <p:nvPr/>
        </p:nvSpPr>
        <p:spPr>
          <a:xfrm>
            <a:off x="45265" y="6250442"/>
            <a:ext cx="9143999" cy="553998"/>
          </a:xfrm>
          <a:prstGeom prst="rect">
            <a:avLst/>
          </a:prstGeom>
        </p:spPr>
        <p:txBody>
          <a:bodyPr wrap="square">
            <a:spAutoFit/>
          </a:bodyPr>
          <a:lstStyle/>
          <a:p>
            <a:r>
              <a:rPr lang="en-US" altLang="en-US" sz="1000" b="1" i="1" dirty="0">
                <a:solidFill>
                  <a:schemeClr val="bg1"/>
                </a:solidFill>
                <a:latin typeface="+mj-lt"/>
                <a:ea typeface="Calibri" pitchFamily="34" charset="0"/>
                <a:cs typeface="Times New Roman" pitchFamily="18" charset="0"/>
              </a:rPr>
              <a:t>Sources:</a:t>
            </a:r>
            <a:r>
              <a:rPr lang="en-US" altLang="en-US" sz="1000" i="1" dirty="0">
                <a:solidFill>
                  <a:schemeClr val="bg1"/>
                </a:solidFill>
                <a:latin typeface="+mj-lt"/>
                <a:ea typeface="Calibri" pitchFamily="34" charset="0"/>
                <a:cs typeface="Times New Roman" pitchFamily="18" charset="0"/>
              </a:rPr>
              <a:t> Population: U.S. Census Bureau, Population Division, 2015 Population Estimates. Labor Force Estimates: State of California Employment Development Department 2015 Labor Force by County, note counties with labor forces under 10,000 were excluded from the map. Housing Unit Change: DOF E5 Population and Housing Estimates for Cities, Counties, and the State; E8 Historical Population and Housing Estimates for Cities, Counties, and the State.</a:t>
            </a:r>
            <a:endParaRPr lang="en-US" sz="1000" i="1" dirty="0">
              <a:solidFill>
                <a:schemeClr val="bg1"/>
              </a:solidFill>
              <a:latin typeface="+mj-lt"/>
            </a:endParaRPr>
          </a:p>
        </p:txBody>
      </p:sp>
    </p:spTree>
    <p:extLst>
      <p:ext uri="{BB962C8B-B14F-4D97-AF65-F5344CB8AC3E}">
        <p14:creationId xmlns:p14="http://schemas.microsoft.com/office/powerpoint/2010/main" val="83170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3308" r="2582" b="23073"/>
          <a:stretch/>
        </p:blipFill>
        <p:spPr>
          <a:xfrm>
            <a:off x="-135803" y="2125526"/>
            <a:ext cx="5613149" cy="4845642"/>
          </a:xfrm>
          <a:prstGeom prst="rect">
            <a:avLst/>
          </a:prstGeom>
        </p:spPr>
      </p:pic>
      <p:sp>
        <p:nvSpPr>
          <p:cNvPr id="4" name="TextBox 3"/>
          <p:cNvSpPr txBox="1"/>
          <p:nvPr/>
        </p:nvSpPr>
        <p:spPr>
          <a:xfrm>
            <a:off x="3904425" y="2125527"/>
            <a:ext cx="4920261" cy="295574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3200" dirty="0" smtClean="0">
                <a:solidFill>
                  <a:schemeClr val="bg1"/>
                </a:solidFill>
              </a:rPr>
              <a:t>Permanent funding</a:t>
            </a:r>
          </a:p>
          <a:p>
            <a:pPr marL="285750" indent="-285750">
              <a:lnSpc>
                <a:spcPct val="150000"/>
              </a:lnSpc>
              <a:buFont typeface="Arial" panose="020B0604020202020204" pitchFamily="34" charset="0"/>
              <a:buChar char="•"/>
            </a:pPr>
            <a:r>
              <a:rPr lang="en-US" sz="3200" dirty="0" smtClean="0">
                <a:solidFill>
                  <a:schemeClr val="bg1"/>
                </a:solidFill>
              </a:rPr>
              <a:t>Streamlined approvals</a:t>
            </a:r>
          </a:p>
          <a:p>
            <a:pPr marL="285750" indent="-285750">
              <a:lnSpc>
                <a:spcPct val="150000"/>
              </a:lnSpc>
              <a:buFont typeface="Arial" panose="020B0604020202020204" pitchFamily="34" charset="0"/>
              <a:buChar char="•"/>
            </a:pPr>
            <a:r>
              <a:rPr lang="en-US" sz="3200" dirty="0" smtClean="0">
                <a:solidFill>
                  <a:schemeClr val="bg1"/>
                </a:solidFill>
              </a:rPr>
              <a:t>Greater enforcement</a:t>
            </a:r>
          </a:p>
          <a:p>
            <a:pPr marL="285750" indent="-285750">
              <a:lnSpc>
                <a:spcPct val="150000"/>
              </a:lnSpc>
              <a:buFont typeface="Arial" panose="020B0604020202020204" pitchFamily="34" charset="0"/>
              <a:buChar char="•"/>
            </a:pPr>
            <a:r>
              <a:rPr lang="en-US" sz="3200" dirty="0" smtClean="0">
                <a:solidFill>
                  <a:schemeClr val="bg1"/>
                </a:solidFill>
              </a:rPr>
              <a:t>Preservation</a:t>
            </a:r>
            <a:endParaRPr lang="en-US" sz="3200" dirty="0">
              <a:solidFill>
                <a:schemeClr val="bg1"/>
              </a:solidFill>
            </a:endParaRPr>
          </a:p>
        </p:txBody>
      </p:sp>
      <p:sp>
        <p:nvSpPr>
          <p:cNvPr id="6" name="Title 5"/>
          <p:cNvSpPr>
            <a:spLocks noGrp="1"/>
          </p:cNvSpPr>
          <p:nvPr>
            <p:ph type="title"/>
          </p:nvPr>
        </p:nvSpPr>
        <p:spPr>
          <a:xfrm>
            <a:off x="312057" y="457200"/>
            <a:ext cx="8512629" cy="1860488"/>
          </a:xfrm>
        </p:spPr>
        <p:txBody>
          <a:bodyPr>
            <a:normAutofit/>
          </a:bodyPr>
          <a:lstStyle/>
          <a:p>
            <a:r>
              <a:rPr lang="en-US" sz="4800" dirty="0"/>
              <a:t>2017 Legislative </a:t>
            </a:r>
            <a:r>
              <a:rPr lang="en-US" sz="4800" dirty="0" smtClean="0"/>
              <a:t>Package</a:t>
            </a:r>
            <a:r>
              <a:rPr lang="en-US" sz="4800" dirty="0"/>
              <a:t/>
            </a:r>
            <a:br>
              <a:rPr lang="en-US" sz="4800" dirty="0"/>
            </a:br>
            <a:r>
              <a:rPr lang="en-US" sz="4800" dirty="0"/>
              <a:t>Enacted September 29, 2017</a:t>
            </a:r>
          </a:p>
        </p:txBody>
      </p:sp>
    </p:spTree>
    <p:extLst>
      <p:ext uri="{BB962C8B-B14F-4D97-AF65-F5344CB8AC3E}">
        <p14:creationId xmlns:p14="http://schemas.microsoft.com/office/powerpoint/2010/main" val="2018688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HCDPowerPointTemplate_curves">
  <a:themeElements>
    <a:clrScheme name="HCD  Housing prez">
      <a:dk1>
        <a:srgbClr val="F69B11"/>
      </a:dk1>
      <a:lt1>
        <a:sysClr val="window" lastClr="FFFFFF"/>
      </a:lt1>
      <a:dk2>
        <a:srgbClr val="3396C0"/>
      </a:dk2>
      <a:lt2>
        <a:srgbClr val="FFFFFF"/>
      </a:lt2>
      <a:accent1>
        <a:srgbClr val="F69B11"/>
      </a:accent1>
      <a:accent2>
        <a:srgbClr val="EA1011"/>
      </a:accent2>
      <a:accent3>
        <a:srgbClr val="44A92E"/>
      </a:accent3>
      <a:accent4>
        <a:srgbClr val="F8F518"/>
      </a:accent4>
      <a:accent5>
        <a:srgbClr val="CFE7DE"/>
      </a:accent5>
      <a:accent6>
        <a:srgbClr val="1A468C"/>
      </a:accent6>
      <a:hlink>
        <a:srgbClr val="1A468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HCDPowerPointTemplate_curves</Template>
  <TotalTime>2494</TotalTime>
  <Words>2254</Words>
  <Application>Microsoft Office PowerPoint</Application>
  <PresentationFormat>On-screen Show (4:3)</PresentationFormat>
  <Paragraphs>217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Gothic</vt:lpstr>
      <vt:lpstr>Arial</vt:lpstr>
      <vt:lpstr>Avenir LT Std 45 Book</vt:lpstr>
      <vt:lpstr>Avenir LT Std 65 Medium</vt:lpstr>
      <vt:lpstr>Calibri</vt:lpstr>
      <vt:lpstr>Times New Roman</vt:lpstr>
      <vt:lpstr>HCDPowerPointTemplate_curves</vt:lpstr>
      <vt:lpstr> Building California’s Future </vt:lpstr>
      <vt:lpstr>PowerPoint Presentation</vt:lpstr>
      <vt:lpstr>PowerPoint Presentation</vt:lpstr>
      <vt:lpstr>180,000 new homes needed annually</vt:lpstr>
      <vt:lpstr>Rent vs. Renter Income</vt:lpstr>
      <vt:lpstr>1.5 MILLION  Worst Case Housing Needs Households</vt:lpstr>
      <vt:lpstr>California has: 22% of nation’s homeless 12% of nation’s overall population</vt:lpstr>
      <vt:lpstr>Job Availability</vt:lpstr>
      <vt:lpstr>2017 Legislative Package Enacted September 29, 2017</vt:lpstr>
      <vt:lpstr>Additional Zoned Land</vt:lpstr>
      <vt:lpstr>PowerPoint Presentation</vt:lpstr>
      <vt:lpstr>SB 35</vt:lpstr>
      <vt:lpstr>PowerPoint Presentation</vt:lpstr>
      <vt:lpstr>New Amendments to Housing Accountability Act </vt:lpstr>
      <vt:lpstr>PowerPoint Presentation</vt:lpstr>
      <vt:lpstr>Increased Enforcement For State Housing Laws – AB 72</vt:lpstr>
      <vt:lpstr>         AB 72</vt:lpstr>
      <vt:lpstr>New Funding:  SB 2 and SB 3</vt:lpstr>
      <vt:lpstr>SB 2 </vt:lpstr>
      <vt:lpstr>SB 2</vt:lpstr>
      <vt:lpstr>SB 3</vt:lpstr>
      <vt:lpstr>SB 3</vt:lpstr>
      <vt:lpstr>PowerPoint Presentation</vt:lpstr>
      <vt:lpstr>PowerPoint Presentation</vt:lpstr>
      <vt:lpstr>Statewide Housing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Orysia Riesen</dc:creator>
  <cp:lastModifiedBy>Olmstead, Zachary@HCD</cp:lastModifiedBy>
  <cp:revision>142</cp:revision>
  <cp:lastPrinted>2017-11-01T19:44:12Z</cp:lastPrinted>
  <dcterms:created xsi:type="dcterms:W3CDTF">2017-10-13T23:33:10Z</dcterms:created>
  <dcterms:modified xsi:type="dcterms:W3CDTF">2017-12-07T00:14:27Z</dcterms:modified>
</cp:coreProperties>
</file>