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458" r:id="rId3"/>
    <p:sldId id="493" r:id="rId4"/>
    <p:sldId id="347" r:id="rId5"/>
    <p:sldId id="278" r:id="rId6"/>
    <p:sldId id="497" r:id="rId7"/>
    <p:sldId id="498" r:id="rId8"/>
    <p:sldId id="490" r:id="rId9"/>
    <p:sldId id="491" r:id="rId10"/>
    <p:sldId id="414" r:id="rId1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sell, Phil" initials="PA" lastIdx="35" clrIdx="0"/>
  <p:cmAuthor id="1" name="Oh, Ashlee" initials="OA" lastIdx="1" clrIdx="1"/>
  <p:cmAuthor id="2" name="PhilAnsell" initials="PA" lastIdx="26" clrIdx="2"/>
  <p:cmAuthor id="3" name="Phil Ansell" initials="PA" lastIdx="2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968"/>
    <a:srgbClr val="FEECBA"/>
    <a:srgbClr val="FCBB04"/>
    <a:srgbClr val="002AB0"/>
    <a:srgbClr val="00218A"/>
    <a:srgbClr val="0D3AB7"/>
    <a:srgbClr val="003300"/>
    <a:srgbClr val="899303"/>
    <a:srgbClr val="95B850"/>
    <a:srgbClr val="7A8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29" autoAdjust="0"/>
    <p:restoredTop sz="94628" autoAdjust="0"/>
  </p:normalViewPr>
  <p:slideViewPr>
    <p:cSldViewPr>
      <p:cViewPr>
        <p:scale>
          <a:sx n="78" d="100"/>
          <a:sy n="78" d="100"/>
        </p:scale>
        <p:origin x="-954" y="-8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02" y="-7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388920858395114"/>
          <c:y val="0.16928115377237324"/>
          <c:w val="0.68611085379033498"/>
          <c:h val="0.759772528433945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9440327312027166E-3"/>
                  <c:y val="-6.36564960629921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E29-4FB1-9EE3-BDB469AD3B65}"/>
                </c:ext>
              </c:extLst>
            </c:dLbl>
            <c:dLbl>
              <c:idx val="1"/>
              <c:layout>
                <c:manualLayout>
                  <c:x val="2.0028176624980701E-2"/>
                  <c:y val="8.1014189632545933E-3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/>
                      <a:t>44,359</a:t>
                    </a:r>
                    <a:endParaRPr lang="en-US" sz="12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E29-4FB1-9EE3-BDB469AD3B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E29-4FB1-9EE3-BDB469AD3B6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508CD4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FE29-4FB1-9EE3-BDB469AD3B65}"/>
              </c:ext>
            </c:extLst>
          </c:dPt>
          <c:dPt>
            <c:idx val="1"/>
            <c:invertIfNegative val="0"/>
            <c:bubble3D val="0"/>
            <c:spPr>
              <a:solidFill>
                <a:srgbClr val="2A65AC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FE29-4FB1-9EE3-BDB469AD3B65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39,461</a:t>
                    </a:r>
                    <a:endParaRPr lang="en-US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E29-4FB1-9EE3-BDB469AD3B65}"/>
                </c:ext>
              </c:extLst>
            </c:dLbl>
            <c:dLbl>
              <c:idx val="1"/>
              <c:layout>
                <c:manualLayout>
                  <c:x val="-4.1435346503900794E-3"/>
                  <c:y val="-2.0505249343832022E-7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44,359</a:t>
                    </a:r>
                    <a:endParaRPr lang="en-US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E29-4FB1-9EE3-BDB469AD3B65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46,874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E29-4FB1-9EE3-BDB469AD3B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baseline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Sheet1!$C$2:$C$5</c:f>
              <c:numCache>
                <c:formatCode>#,##0</c:formatCode>
                <c:ptCount val="4"/>
                <c:pt idx="0">
                  <c:v>39461</c:v>
                </c:pt>
                <c:pt idx="1">
                  <c:v>44359</c:v>
                </c:pt>
                <c:pt idx="2">
                  <c:v>46874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E29-4FB1-9EE3-BDB469AD3B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958208"/>
        <c:axId val="67756416"/>
      </c:barChart>
      <c:catAx>
        <c:axId val="62958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6350"/>
        </c:spPr>
        <c:txPr>
          <a:bodyPr/>
          <a:lstStyle/>
          <a:p>
            <a:pPr>
              <a:defRPr sz="1400"/>
            </a:pPr>
            <a:endParaRPr lang="en-US"/>
          </a:p>
        </c:txPr>
        <c:crossAx val="67756416"/>
        <c:crossesAt val="10000"/>
        <c:auto val="1"/>
        <c:lblAlgn val="ctr"/>
        <c:lblOffset val="100"/>
        <c:noMultiLvlLbl val="0"/>
      </c:catAx>
      <c:valAx>
        <c:axId val="67756416"/>
        <c:scaling>
          <c:orientation val="minMax"/>
          <c:max val="50000"/>
          <c:min val="1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2958208"/>
        <c:crosses val="autoZero"/>
        <c:crossBetween val="between"/>
        <c:majorUnit val="10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4873051607559979"/>
          <c:y val="3.0050149981252345E-2"/>
          <c:w val="0.65126949204878803"/>
          <c:h val="0.9415422290963629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212-48DC-A455-980D7623AEA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Sheltered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Sheet1!$C$2:$C$5</c:f>
              <c:numCache>
                <c:formatCode>#,##0</c:formatCode>
                <c:ptCount val="4"/>
                <c:pt idx="0">
                  <c:v>13334</c:v>
                </c:pt>
                <c:pt idx="1">
                  <c:v>12173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212-48DC-A455-980D7623AEA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Unsheltered</c:v>
                </c:pt>
              </c:strCache>
            </c:strRef>
          </c:tx>
          <c:invertIfNegative val="0"/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212-48DC-A455-980D7623AEAC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212-48DC-A455-980D7623AEA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Sheet1!$D$2:$D$5</c:f>
              <c:numCache>
                <c:formatCode>#,##0</c:formatCode>
                <c:ptCount val="4"/>
                <c:pt idx="0">
                  <c:v>31025</c:v>
                </c:pt>
                <c:pt idx="1">
                  <c:v>34701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212-48DC-A455-980D7623AE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5"/>
        <c:overlap val="100"/>
        <c:axId val="71503872"/>
        <c:axId val="71505408"/>
      </c:barChart>
      <c:catAx>
        <c:axId val="715038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1505408"/>
        <c:crosses val="autoZero"/>
        <c:auto val="1"/>
        <c:lblAlgn val="ctr"/>
        <c:lblOffset val="100"/>
        <c:noMultiLvlLbl val="0"/>
      </c:catAx>
      <c:valAx>
        <c:axId val="71505408"/>
        <c:scaling>
          <c:orientation val="minMax"/>
          <c:max val="5000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1503872"/>
        <c:crosses val="autoZero"/>
        <c:crossBetween val="between"/>
        <c:majorUnit val="5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0.8004</cdr:x>
      <cdr:y>0.57969</cdr:y>
    </cdr:from>
    <cdr:to>
      <cdr:x>1</cdr:x>
      <cdr:y>0.71068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67000" y="2837569"/>
          <a:ext cx="665085" cy="641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b="1" dirty="0" smtClean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rPr>
            <a:t>19% </a:t>
          </a:r>
          <a:r>
            <a:rPr lang="en-US" sz="1000" b="1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rPr>
            <a:t>increase </a:t>
          </a:r>
          <a:r>
            <a:rPr lang="en-US" sz="1000" b="1" dirty="0" smtClean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rPr>
            <a:t>from 2013</a:t>
          </a:r>
          <a:endParaRPr lang="en-US" sz="1000" b="1" dirty="0">
            <a:solidFill>
              <a:srgbClr val="0033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0.61114</cdr:x>
      <cdr:y>0.79842</cdr:y>
    </cdr:from>
    <cdr:to>
      <cdr:x>0.99349</cdr:x>
      <cdr:y>0.89842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60165" y="3407032"/>
          <a:ext cx="1789403" cy="4267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0.55882</cdr:x>
      <cdr:y>0.33268</cdr:y>
    </cdr:from>
    <cdr:to>
      <cdr:x>1</cdr:x>
      <cdr:y>0.46602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447800" y="760512"/>
          <a:ext cx="1143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0.42494</cdr:x>
      <cdr:y>0.22489</cdr:y>
    </cdr:from>
    <cdr:to>
      <cdr:x>0.65606</cdr:x>
      <cdr:y>0.37227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988731" y="959632"/>
          <a:ext cx="1081653" cy="628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b="1" dirty="0"/>
            <a:t>Unsheltered</a:t>
          </a:r>
        </a:p>
        <a:p xmlns:a="http://schemas.openxmlformats.org/drawingml/2006/main">
          <a:r>
            <a:rPr lang="en-US" b="1" dirty="0" smtClean="0"/>
            <a:t>31,025</a:t>
          </a:r>
          <a:endParaRPr lang="en-US" b="1" dirty="0"/>
        </a:p>
      </cdr:txBody>
    </cdr:sp>
  </cdr:relSizeAnchor>
  <cdr:relSizeAnchor xmlns:cdr="http://schemas.openxmlformats.org/drawingml/2006/chartDrawing">
    <cdr:from>
      <cdr:x>0.60682</cdr:x>
      <cdr:y>0.22968</cdr:y>
    </cdr:from>
    <cdr:to>
      <cdr:x>0.82166</cdr:x>
      <cdr:y>0.37706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2839925" y="980090"/>
          <a:ext cx="1005454" cy="628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b="1" dirty="0"/>
            <a:t>Unsheltered</a:t>
          </a:r>
        </a:p>
        <a:p xmlns:a="http://schemas.openxmlformats.org/drawingml/2006/main">
          <a:r>
            <a:rPr lang="en-US" b="1" dirty="0" smtClean="0"/>
            <a:t>34,701</a:t>
          </a:r>
          <a:endParaRPr lang="en-US" b="1" dirty="0"/>
        </a:p>
      </cdr:txBody>
    </cdr:sp>
  </cdr:relSizeAnchor>
  <cdr:relSizeAnchor xmlns:cdr="http://schemas.openxmlformats.org/drawingml/2006/chartDrawing">
    <cdr:from>
      <cdr:x>0.61075</cdr:x>
      <cdr:y>0.72474</cdr:y>
    </cdr:from>
    <cdr:to>
      <cdr:x>0.78537</cdr:x>
      <cdr:y>0.82721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2858306" y="3092610"/>
          <a:ext cx="817223" cy="4372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b="1" dirty="0"/>
            <a:t>Sheltered</a:t>
          </a:r>
        </a:p>
        <a:p xmlns:a="http://schemas.openxmlformats.org/drawingml/2006/main">
          <a:r>
            <a:rPr lang="en-US" b="1" dirty="0" smtClean="0"/>
            <a:t>12,173</a:t>
          </a:r>
          <a:endParaRPr lang="en-US" b="1" dirty="0"/>
        </a:p>
      </cdr:txBody>
    </cdr:sp>
  </cdr:relSizeAnchor>
  <cdr:relSizeAnchor xmlns:cdr="http://schemas.openxmlformats.org/drawingml/2006/chartDrawing">
    <cdr:from>
      <cdr:x>0.43165</cdr:x>
      <cdr:y>0.72474</cdr:y>
    </cdr:from>
    <cdr:to>
      <cdr:x>0.60627</cdr:x>
      <cdr:y>0.83317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2020105" y="3092610"/>
          <a:ext cx="817224" cy="4626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b="1" dirty="0"/>
            <a:t>Sheltered</a:t>
          </a:r>
        </a:p>
        <a:p xmlns:a="http://schemas.openxmlformats.org/drawingml/2006/main">
          <a:r>
            <a:rPr lang="en-US" b="1" dirty="0" smtClean="0"/>
            <a:t>13,334</a:t>
          </a:r>
          <a:endParaRPr lang="en-US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03C8A22-BB0A-416E-BB2D-18597C1886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153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C268B-EDD6-4D3B-9827-BDB64716C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07456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5C268B-EDD6-4D3B-9827-BDB64716C71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5564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5C268B-EDD6-4D3B-9827-BDB64716C71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316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5C268B-EDD6-4D3B-9827-BDB64716C71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958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5C268B-EDD6-4D3B-9827-BDB64716C71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562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5C268B-EDD6-4D3B-9827-BDB64716C71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60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5C268B-EDD6-4D3B-9827-BDB64716C71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7233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5C268B-EDD6-4D3B-9827-BDB64716C71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9296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5C268B-EDD6-4D3B-9827-BDB64716C717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546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5C268B-EDD6-4D3B-9827-BDB64716C71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813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B434-8D73-4E72-B042-65B9D17462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078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B434-8D73-4E72-B042-65B9D17462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85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B434-8D73-4E72-B042-65B9D17462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401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B434-8D73-4E72-B042-65B9D17462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635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B434-8D73-4E72-B042-65B9D17462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891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B434-8D73-4E72-B042-65B9D17462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314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B434-8D73-4E72-B042-65B9D17462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619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B434-8D73-4E72-B042-65B9D17462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255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B434-8D73-4E72-B042-65B9D17462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253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B434-8D73-4E72-B042-65B9D17462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613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B434-8D73-4E72-B042-65B9D17462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33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EB434-8D73-4E72-B042-65B9D17462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5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3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>
            <a:spLocks/>
          </p:cNvSpPr>
          <p:nvPr/>
        </p:nvSpPr>
        <p:spPr>
          <a:xfrm>
            <a:off x="-1" y="5529813"/>
            <a:ext cx="9144000" cy="1402845"/>
          </a:xfrm>
          <a:prstGeom prst="rect">
            <a:avLst/>
          </a:prstGeom>
          <a:solidFill>
            <a:srgbClr val="360036"/>
          </a:solidFill>
        </p:spPr>
        <p:txBody>
          <a:bodyPr wrap="square" rtlCol="0">
            <a:spAutoFit/>
          </a:bodyPr>
          <a:lstStyle/>
          <a:p>
            <a:pPr algn="ctr"/>
            <a:endParaRPr lang="en-US" sz="2000" b="1" dirty="0">
              <a:solidFill>
                <a:srgbClr val="3200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b="1" dirty="0">
              <a:solidFill>
                <a:srgbClr val="3200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b="1" dirty="0">
              <a:solidFill>
                <a:srgbClr val="3200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b="1" dirty="0">
              <a:solidFill>
                <a:srgbClr val="3200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599" y="4021708"/>
            <a:ext cx="7924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US" sz="4600" b="1" dirty="0">
                <a:solidFill>
                  <a:srgbClr val="0019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ANGELES COUNTY HOMELESS INITIATIVE</a:t>
            </a:r>
          </a:p>
        </p:txBody>
      </p:sp>
      <p:sp>
        <p:nvSpPr>
          <p:cNvPr id="6" name="Right Triangle 5"/>
          <p:cNvSpPr/>
          <p:nvPr/>
        </p:nvSpPr>
        <p:spPr>
          <a:xfrm rot="10800000">
            <a:off x="5342979" y="0"/>
            <a:ext cx="3825241" cy="3268980"/>
          </a:xfrm>
          <a:prstGeom prst="rtTriangle">
            <a:avLst/>
          </a:prstGeom>
          <a:solidFill>
            <a:srgbClr val="FCBB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5928359" y="0"/>
            <a:ext cx="3200400" cy="2819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182191" y="0"/>
            <a:ext cx="2961809" cy="25908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/>
          </p:cNvSpPr>
          <p:nvPr/>
        </p:nvSpPr>
        <p:spPr>
          <a:xfrm>
            <a:off x="-28577" y="5486139"/>
            <a:ext cx="9172577" cy="1463040"/>
          </a:xfrm>
          <a:prstGeom prst="rect">
            <a:avLst/>
          </a:prstGeom>
          <a:solidFill>
            <a:srgbClr val="FCBB04"/>
          </a:solidFill>
        </p:spPr>
        <p:txBody>
          <a:bodyPr wrap="square" rtlCol="0">
            <a:spAutoFit/>
          </a:bodyPr>
          <a:lstStyle/>
          <a:p>
            <a:pPr algn="ctr"/>
            <a:endParaRPr lang="en-US" sz="2000" b="1" dirty="0">
              <a:solidFill>
                <a:srgbClr val="3200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b="1" dirty="0">
              <a:solidFill>
                <a:srgbClr val="3200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b="1" dirty="0">
              <a:solidFill>
                <a:srgbClr val="3200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b="1" dirty="0">
              <a:solidFill>
                <a:srgbClr val="3200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8600" y="5747975"/>
            <a:ext cx="54371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19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CSAC Souther</a:t>
            </a:r>
            <a:r>
              <a:rPr lang="en-US" sz="2400" b="1" dirty="0" smtClean="0">
                <a:solidFill>
                  <a:srgbClr val="0019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CA Counties </a:t>
            </a:r>
            <a:r>
              <a:rPr lang="en-US" sz="2400" b="1" dirty="0" smtClean="0">
                <a:solidFill>
                  <a:srgbClr val="0019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Meeting</a:t>
            </a:r>
            <a:endParaRPr lang="en-US" sz="2400" b="1" dirty="0" smtClean="0">
              <a:solidFill>
                <a:srgbClr val="0019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947685" y="5508999"/>
            <a:ext cx="45719" cy="1417320"/>
          </a:xfrm>
          <a:prstGeom prst="rect">
            <a:avLst/>
          </a:prstGeom>
          <a:solidFill>
            <a:srgbClr val="0019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993404" y="5740346"/>
            <a:ext cx="299819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b="1" dirty="0" smtClean="0">
                <a:solidFill>
                  <a:srgbClr val="0019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 22, </a:t>
            </a:r>
            <a:r>
              <a:rPr lang="en-US" sz="2300" b="1" dirty="0" smtClean="0">
                <a:solidFill>
                  <a:srgbClr val="0019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endParaRPr lang="en-US" sz="2300" b="1" dirty="0">
              <a:solidFill>
                <a:srgbClr val="0019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 descr="G:\Graphics\Homeless_logo\HI_blue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797" y="297367"/>
            <a:ext cx="3778404" cy="3778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92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581542" y="914400"/>
            <a:ext cx="4350572" cy="3009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2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4932114" y="1295400"/>
            <a:ext cx="4191000" cy="19354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2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24200" y="1066800"/>
            <a:ext cx="5486400" cy="358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325" lvl="0">
              <a:defRPr/>
            </a:pPr>
            <a:endParaRPr lang="en-US" sz="2000" b="1" dirty="0">
              <a:solidFill>
                <a:srgbClr val="0019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325" lvl="0">
              <a:defRPr/>
            </a:pPr>
            <a:endParaRPr lang="en-US" sz="2200" b="1" dirty="0">
              <a:solidFill>
                <a:srgbClr val="0019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325" lvl="0">
              <a:lnSpc>
                <a:spcPct val="110000"/>
              </a:lnSpc>
              <a:defRPr/>
            </a:pPr>
            <a:r>
              <a:rPr lang="en-US" sz="2400" b="1" dirty="0">
                <a:solidFill>
                  <a:srgbClr val="0019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of Homeless Initiative</a:t>
            </a:r>
            <a:br>
              <a:rPr lang="en-US" sz="2400" b="1" dirty="0">
                <a:solidFill>
                  <a:srgbClr val="00196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0019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Kenneth Hahn Hall of Administration</a:t>
            </a:r>
            <a:br>
              <a:rPr lang="en-US" sz="2400" dirty="0">
                <a:solidFill>
                  <a:srgbClr val="00196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0019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County of Los Angeles</a:t>
            </a:r>
          </a:p>
          <a:p>
            <a:pPr marL="60325" lvl="0">
              <a:lnSpc>
                <a:spcPct val="110000"/>
              </a:lnSpc>
              <a:defRPr/>
            </a:pPr>
            <a:r>
              <a:rPr lang="en-US" sz="2400" dirty="0">
                <a:solidFill>
                  <a:srgbClr val="0019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500 West Temple Street, Room 493</a:t>
            </a:r>
            <a:br>
              <a:rPr lang="en-US" sz="2400" dirty="0">
                <a:solidFill>
                  <a:srgbClr val="00196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0019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Angeles, CA 90012</a:t>
            </a:r>
          </a:p>
          <a:p>
            <a:pPr marL="60325">
              <a:lnSpc>
                <a:spcPct val="110000"/>
              </a:lnSpc>
              <a:defRPr/>
            </a:pPr>
            <a:r>
              <a:rPr lang="en-US" sz="2400" dirty="0">
                <a:solidFill>
                  <a:srgbClr val="0019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(213) </a:t>
            </a:r>
            <a:r>
              <a:rPr lang="en-US" sz="2400" dirty="0" smtClean="0">
                <a:solidFill>
                  <a:srgbClr val="0019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974-2326</a:t>
            </a:r>
            <a:r>
              <a:rPr lang="en-US" sz="2400" dirty="0">
                <a:solidFill>
                  <a:srgbClr val="0019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solidFill>
                  <a:srgbClr val="00196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u="sng" dirty="0">
                <a:solidFill>
                  <a:srgbClr val="0019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homelessinitiative@lacounty.gov</a:t>
            </a:r>
            <a:endParaRPr lang="en-US" sz="2400" dirty="0">
              <a:solidFill>
                <a:srgbClr val="0019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>
            <a:spLocks/>
          </p:cNvSpPr>
          <p:nvPr/>
        </p:nvSpPr>
        <p:spPr>
          <a:xfrm>
            <a:off x="-1" y="5529813"/>
            <a:ext cx="9144000" cy="140284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endParaRPr lang="en-US" sz="2000" b="1" dirty="0">
              <a:solidFill>
                <a:srgbClr val="3200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b="1" dirty="0">
              <a:solidFill>
                <a:srgbClr val="3200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b="1" dirty="0">
              <a:solidFill>
                <a:srgbClr val="3200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b="1" dirty="0">
              <a:solidFill>
                <a:srgbClr val="3200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5727004"/>
            <a:ext cx="6467475" cy="461665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UP TO DATE INFORMATION VISIT US AT: 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40485" y="6231234"/>
            <a:ext cx="7439774" cy="626765"/>
          </a:xfrm>
        </p:spPr>
        <p:txBody>
          <a:bodyPr wrap="square" tIns="0" bIns="0" anchor="t" anchorCtr="0">
            <a:norm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http://priorities.lacounty.gov/homeless</a:t>
            </a:r>
            <a:endParaRPr lang="en-US" sz="18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/>
          </p:cNvSpPr>
          <p:nvPr/>
        </p:nvSpPr>
        <p:spPr>
          <a:xfrm>
            <a:off x="-20886" y="0"/>
            <a:ext cx="9164886" cy="64008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endParaRPr lang="en-US" sz="2000" b="1" dirty="0">
              <a:solidFill>
                <a:srgbClr val="3200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b="1" dirty="0">
              <a:solidFill>
                <a:srgbClr val="3200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b="1" dirty="0">
              <a:solidFill>
                <a:srgbClr val="3200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b="1" dirty="0">
              <a:solidFill>
                <a:srgbClr val="3200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3" descr="G:\Graphics\Homeless_logo\HI_blue_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124200"/>
            <a:ext cx="3200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51348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Graphics\Secondary_Deck\secondary_content_yello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0" y="152400"/>
            <a:ext cx="8610600" cy="95462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1313" indent="-341313">
              <a:spcBef>
                <a:spcPts val="0"/>
              </a:spcBef>
            </a:pP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Greater Los Angeles Homeless Count</a:t>
            </a:r>
            <a:br>
              <a:rPr lang="en-US" sz="3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en-US" sz="36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9172670"/>
              </p:ext>
            </p:extLst>
          </p:nvPr>
        </p:nvGraphicFramePr>
        <p:xfrm>
          <a:off x="217679" y="1505831"/>
          <a:ext cx="3484223" cy="4894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ctangle 7"/>
          <p:cNvSpPr/>
          <p:nvPr/>
        </p:nvSpPr>
        <p:spPr>
          <a:xfrm>
            <a:off x="304800" y="6477000"/>
            <a:ext cx="6096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3600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provided by Los Angeles Homeless Services Authority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95800" y="1182666"/>
            <a:ext cx="4297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Total Homeless Population - 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Sheltered and Unsheltered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1715" y="1219200"/>
            <a:ext cx="352887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Total Homeless Population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(includes Glendale, Long Beach and Pasadena)</a:t>
            </a: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353983531"/>
              </p:ext>
            </p:extLst>
          </p:nvPr>
        </p:nvGraphicFramePr>
        <p:xfrm>
          <a:off x="3618694" y="1936590"/>
          <a:ext cx="4680012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5363724" y="6107668"/>
            <a:ext cx="5501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cs typeface="Arial" panose="020B0604020202020204" pitchFamily="34" charset="0"/>
              </a:rPr>
              <a:t>2015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6096000" y="6107668"/>
            <a:ext cx="1066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cs typeface="Arial" panose="020B0604020202020204" pitchFamily="34" charset="0"/>
              </a:rPr>
              <a:t>2016</a:t>
            </a:r>
            <a:endParaRPr lang="en-US" sz="1400" dirty="0"/>
          </a:p>
        </p:txBody>
      </p:sp>
      <p:sp>
        <p:nvSpPr>
          <p:cNvPr id="14" name="TextBox 1"/>
          <p:cNvSpPr txBox="1"/>
          <p:nvPr/>
        </p:nvSpPr>
        <p:spPr>
          <a:xfrm>
            <a:off x="2971800" y="3429000"/>
            <a:ext cx="762000" cy="641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1000" b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en-US" sz="1000" b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in 2016</a:t>
            </a:r>
          </a:p>
        </p:txBody>
      </p:sp>
    </p:spTree>
    <p:extLst>
      <p:ext uri="{BB962C8B-B14F-4D97-AF65-F5344CB8AC3E}">
        <p14:creationId xmlns:p14="http://schemas.microsoft.com/office/powerpoint/2010/main" val="389140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2" descr="G:\Graphics\Primary_Deck\content_yello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" descr="G:\Graphics\Homeless_logo\HI_blue_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0538"/>
            <a:ext cx="1027771" cy="1027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2598738" y="304800"/>
            <a:ext cx="7470775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800" dirty="0">
                <a:solidFill>
                  <a:prstClr val="white"/>
                </a:solidFill>
                <a:latin typeface="Arial" charset="0"/>
                <a:cs typeface="Arial" charset="0"/>
              </a:rPr>
              <a:t>Homeless Housing Gap</a:t>
            </a:r>
            <a:endParaRPr lang="en-US" altLang="en-US" sz="3800" dirty="0">
              <a:solidFill>
                <a:prstClr val="white"/>
              </a:solidFill>
            </a:endParaRP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381000" y="1600200"/>
            <a:ext cx="83820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lnSpc>
                <a:spcPts val="2800"/>
              </a:lnSpc>
              <a:spcBef>
                <a:spcPct val="0"/>
              </a:spcBef>
              <a:spcAft>
                <a:spcPts val="1200"/>
              </a:spcAft>
              <a:buClr>
                <a:srgbClr val="033073"/>
              </a:buClr>
              <a:buFontTx/>
              <a:buNone/>
            </a:pPr>
            <a:endParaRPr lang="en-US" altLang="en-US" sz="26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246" name="Rectangle 1"/>
          <p:cNvSpPr>
            <a:spLocks noChangeArrowheads="1"/>
          </p:cNvSpPr>
          <p:nvPr/>
        </p:nvSpPr>
        <p:spPr bwMode="auto">
          <a:xfrm>
            <a:off x="190500" y="6353274"/>
            <a:ext cx="87630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00" dirty="0">
                <a:solidFill>
                  <a:srgbClr val="581565"/>
                </a:solidFill>
                <a:latin typeface="Arial" charset="0"/>
                <a:cs typeface="Arial" charset="0"/>
              </a:rPr>
              <a:t>*</a:t>
            </a:r>
            <a:r>
              <a:rPr lang="en-US" altLang="en-US" sz="1300" u="sng" dirty="0">
                <a:solidFill>
                  <a:srgbClr val="581565"/>
                </a:solidFill>
                <a:latin typeface="Arial" charset="0"/>
                <a:cs typeface="Arial" charset="0"/>
              </a:rPr>
              <a:t>Homeless Housing Gaps in the County of Los Angeles</a:t>
            </a:r>
            <a:r>
              <a:rPr lang="en-US" altLang="en-US" sz="1300" dirty="0">
                <a:solidFill>
                  <a:srgbClr val="581565"/>
                </a:solidFill>
                <a:latin typeface="Arial" charset="0"/>
                <a:cs typeface="Arial" charset="0"/>
              </a:rPr>
              <a:t>, Los Angeles Homeless Services Authority, January 2016</a:t>
            </a:r>
          </a:p>
        </p:txBody>
      </p:sp>
      <p:pic>
        <p:nvPicPr>
          <p:cNvPr id="1028" name="Picture 4" descr="https://upload.wikimedia.org/wikipedia/commons/thumb/4/48/Octicons-key.svg/2000px-Octicons-key.svg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6196" y="2620811"/>
            <a:ext cx="908050" cy="64135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Image result for bed clip ar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8571" y="3568925"/>
            <a:ext cx="1028700" cy="52705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17525" y="1763901"/>
            <a:ext cx="876300" cy="690563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0" name="AutoShape 13" descr="Image result for house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 dirty="0">
              <a:solidFill>
                <a:prstClr val="black"/>
              </a:solidFill>
            </a:endParaRPr>
          </a:p>
        </p:txBody>
      </p:sp>
      <p:sp>
        <p:nvSpPr>
          <p:cNvPr id="10251" name="AutoShape 15" descr="Image result for house clipart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 dirty="0">
              <a:solidFill>
                <a:prstClr val="black"/>
              </a:solidFill>
            </a:endParaRPr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32060" y="4495582"/>
            <a:ext cx="1114484" cy="617537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3" name="TextBox 7"/>
          <p:cNvSpPr txBox="1">
            <a:spLocks noChangeArrowheads="1"/>
          </p:cNvSpPr>
          <p:nvPr/>
        </p:nvSpPr>
        <p:spPr bwMode="auto">
          <a:xfrm>
            <a:off x="4572000" y="1755964"/>
            <a:ext cx="4191001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dirty="0">
                <a:solidFill>
                  <a:prstClr val="black"/>
                </a:solidFill>
                <a:latin typeface="Arial" charset="0"/>
                <a:cs typeface="Arial" charset="0"/>
              </a:rPr>
              <a:t>Provides intensive support services to chronically homeless persons</a:t>
            </a:r>
          </a:p>
        </p:txBody>
      </p:sp>
      <p:sp>
        <p:nvSpPr>
          <p:cNvPr id="10254" name="TextBox 22"/>
          <p:cNvSpPr txBox="1">
            <a:spLocks noChangeArrowheads="1"/>
          </p:cNvSpPr>
          <p:nvPr/>
        </p:nvSpPr>
        <p:spPr bwMode="auto">
          <a:xfrm>
            <a:off x="4572000" y="2614460"/>
            <a:ext cx="423333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dirty="0">
                <a:solidFill>
                  <a:prstClr val="black"/>
                </a:solidFill>
                <a:latin typeface="Arial" charset="0"/>
                <a:cs typeface="Arial" charset="0"/>
              </a:rPr>
              <a:t>Provides short-term housing assistance. Each unit can potentially house 2 households per year</a:t>
            </a:r>
          </a:p>
        </p:txBody>
      </p:sp>
      <p:sp>
        <p:nvSpPr>
          <p:cNvPr id="10255" name="TextBox 23"/>
          <p:cNvSpPr txBox="1">
            <a:spLocks noChangeArrowheads="1"/>
          </p:cNvSpPr>
          <p:nvPr/>
        </p:nvSpPr>
        <p:spPr bwMode="auto">
          <a:xfrm>
            <a:off x="4572000" y="3534000"/>
            <a:ext cx="4199467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dirty="0">
                <a:solidFill>
                  <a:prstClr val="black"/>
                </a:solidFill>
                <a:latin typeface="Arial" charset="0"/>
                <a:cs typeface="Arial" charset="0"/>
              </a:rPr>
              <a:t>Provides crisis housing to unsheltered persons on the path to permanent housing</a:t>
            </a:r>
          </a:p>
        </p:txBody>
      </p:sp>
      <p:sp>
        <p:nvSpPr>
          <p:cNvPr id="10256" name="TextBox 24"/>
          <p:cNvSpPr txBox="1">
            <a:spLocks noChangeArrowheads="1"/>
          </p:cNvSpPr>
          <p:nvPr/>
        </p:nvSpPr>
        <p:spPr bwMode="auto">
          <a:xfrm>
            <a:off x="4572000" y="4513044"/>
            <a:ext cx="418253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dirty="0">
                <a:solidFill>
                  <a:prstClr val="black"/>
                </a:solidFill>
                <a:latin typeface="Arial" charset="0"/>
                <a:cs typeface="Arial" charset="0"/>
              </a:rPr>
              <a:t>Provides stabilizing housing assistance that keeps people and families from falling out of housing and into the homeless system</a:t>
            </a:r>
          </a:p>
        </p:txBody>
      </p:sp>
      <p:sp>
        <p:nvSpPr>
          <p:cNvPr id="10257" name="TextBox 4"/>
          <p:cNvSpPr txBox="1">
            <a:spLocks noChangeArrowheads="1"/>
          </p:cNvSpPr>
          <p:nvPr/>
        </p:nvSpPr>
        <p:spPr bwMode="auto">
          <a:xfrm>
            <a:off x="307975" y="1370372"/>
            <a:ext cx="18843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b="1" u="sng" dirty="0">
                <a:solidFill>
                  <a:prstClr val="black"/>
                </a:solidFill>
                <a:latin typeface="Arial" charset="0"/>
                <a:cs typeface="Arial" charset="0"/>
              </a:rPr>
              <a:t>Housing Type</a:t>
            </a:r>
          </a:p>
        </p:txBody>
      </p:sp>
      <p:sp>
        <p:nvSpPr>
          <p:cNvPr id="10258" name="TextBox 9"/>
          <p:cNvSpPr txBox="1">
            <a:spLocks noChangeArrowheads="1"/>
          </p:cNvSpPr>
          <p:nvPr/>
        </p:nvSpPr>
        <p:spPr bwMode="auto">
          <a:xfrm>
            <a:off x="3005137" y="1740089"/>
            <a:ext cx="13065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15,341</a:t>
            </a:r>
            <a:endParaRPr lang="en-US" altLang="en-US" sz="2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259" name="Rectangle 11"/>
          <p:cNvSpPr>
            <a:spLocks noChangeArrowheads="1"/>
          </p:cNvSpPr>
          <p:nvPr/>
        </p:nvSpPr>
        <p:spPr bwMode="auto">
          <a:xfrm>
            <a:off x="2646893" y="1344802"/>
            <a:ext cx="2259013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en-US" sz="1800" b="1" u="sng" dirty="0">
                <a:solidFill>
                  <a:prstClr val="black"/>
                </a:solidFill>
                <a:latin typeface="Arial" charset="0"/>
                <a:cs typeface="Arial" charset="0"/>
              </a:rPr>
              <a:t>Total Gap (units)*</a:t>
            </a:r>
            <a:endParaRPr lang="en-US" altLang="en-US" sz="1800" b="1" u="sng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260" name="TextBox 20"/>
          <p:cNvSpPr txBox="1">
            <a:spLocks noChangeArrowheads="1"/>
          </p:cNvSpPr>
          <p:nvPr/>
        </p:nvSpPr>
        <p:spPr bwMode="auto">
          <a:xfrm>
            <a:off x="3195831" y="4484469"/>
            <a:ext cx="1024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2,555</a:t>
            </a:r>
          </a:p>
        </p:txBody>
      </p:sp>
      <p:sp>
        <p:nvSpPr>
          <p:cNvPr id="10261" name="TextBox 21"/>
          <p:cNvSpPr txBox="1">
            <a:spLocks noChangeArrowheads="1"/>
          </p:cNvSpPr>
          <p:nvPr/>
        </p:nvSpPr>
        <p:spPr bwMode="auto">
          <a:xfrm>
            <a:off x="3242733" y="3568925"/>
            <a:ext cx="960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2,279</a:t>
            </a:r>
            <a:endParaRPr lang="en-US" altLang="en-US" sz="2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262" name="TextBox 25"/>
          <p:cNvSpPr txBox="1">
            <a:spLocks noChangeArrowheads="1"/>
          </p:cNvSpPr>
          <p:nvPr/>
        </p:nvSpPr>
        <p:spPr bwMode="auto">
          <a:xfrm>
            <a:off x="3242733" y="2641448"/>
            <a:ext cx="9890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8,376</a:t>
            </a:r>
          </a:p>
        </p:txBody>
      </p:sp>
      <p:sp>
        <p:nvSpPr>
          <p:cNvPr id="10263" name="TextBox 12"/>
          <p:cNvSpPr txBox="1">
            <a:spLocks noChangeArrowheads="1"/>
          </p:cNvSpPr>
          <p:nvPr/>
        </p:nvSpPr>
        <p:spPr bwMode="auto">
          <a:xfrm>
            <a:off x="1520825" y="1694051"/>
            <a:ext cx="135572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dirty="0">
                <a:solidFill>
                  <a:prstClr val="black"/>
                </a:solidFill>
                <a:latin typeface="Arial" charset="0"/>
                <a:cs typeface="Arial" charset="0"/>
              </a:rPr>
              <a:t>Permanent Supportive Housing</a:t>
            </a:r>
          </a:p>
        </p:txBody>
      </p:sp>
      <p:sp>
        <p:nvSpPr>
          <p:cNvPr id="10264" name="TextBox 27"/>
          <p:cNvSpPr txBox="1">
            <a:spLocks noChangeArrowheads="1"/>
          </p:cNvSpPr>
          <p:nvPr/>
        </p:nvSpPr>
        <p:spPr bwMode="auto">
          <a:xfrm>
            <a:off x="1553633" y="2614461"/>
            <a:ext cx="14493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dirty="0">
                <a:solidFill>
                  <a:prstClr val="black"/>
                </a:solidFill>
                <a:latin typeface="Arial" charset="0"/>
                <a:cs typeface="Arial" charset="0"/>
              </a:rPr>
              <a:t>Rapid Re-Housing</a:t>
            </a:r>
          </a:p>
        </p:txBody>
      </p:sp>
      <p:sp>
        <p:nvSpPr>
          <p:cNvPr id="10265" name="TextBox 28"/>
          <p:cNvSpPr txBox="1">
            <a:spLocks noChangeArrowheads="1"/>
          </p:cNvSpPr>
          <p:nvPr/>
        </p:nvSpPr>
        <p:spPr bwMode="auto">
          <a:xfrm>
            <a:off x="1553633" y="3534000"/>
            <a:ext cx="15255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dirty="0">
                <a:solidFill>
                  <a:prstClr val="black"/>
                </a:solidFill>
                <a:latin typeface="Arial" charset="0"/>
                <a:cs typeface="Arial" charset="0"/>
              </a:rPr>
              <a:t>Emergency Shelter</a:t>
            </a:r>
          </a:p>
        </p:txBody>
      </p:sp>
      <p:sp>
        <p:nvSpPr>
          <p:cNvPr id="10266" name="TextBox 29"/>
          <p:cNvSpPr txBox="1">
            <a:spLocks noChangeArrowheads="1"/>
          </p:cNvSpPr>
          <p:nvPr/>
        </p:nvSpPr>
        <p:spPr bwMode="auto">
          <a:xfrm>
            <a:off x="1495868" y="4449544"/>
            <a:ext cx="1341326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dirty="0">
                <a:solidFill>
                  <a:prstClr val="black"/>
                </a:solidFill>
                <a:latin typeface="Arial" charset="0"/>
                <a:cs typeface="Arial" charset="0"/>
              </a:rPr>
              <a:t>Homeless Prevention</a:t>
            </a:r>
          </a:p>
        </p:txBody>
      </p:sp>
      <p:sp>
        <p:nvSpPr>
          <p:cNvPr id="10267" name="Rectangle 30"/>
          <p:cNvSpPr>
            <a:spLocks noChangeArrowheads="1"/>
          </p:cNvSpPr>
          <p:nvPr/>
        </p:nvSpPr>
        <p:spPr bwMode="auto">
          <a:xfrm>
            <a:off x="4790215" y="1349874"/>
            <a:ext cx="2200533" cy="410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en-US" sz="1800" b="1" u="sng" dirty="0">
                <a:solidFill>
                  <a:prstClr val="black"/>
                </a:solidFill>
                <a:latin typeface="Arial" charset="0"/>
                <a:cs typeface="Arial" charset="0"/>
              </a:rPr>
              <a:t>Description</a:t>
            </a:r>
            <a:endParaRPr lang="en-US" altLang="en-US" sz="1800" b="1" u="sng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2775" y="5713194"/>
            <a:ext cx="7921624" cy="677108"/>
          </a:xfrm>
          <a:prstGeom prst="rect">
            <a:avLst/>
          </a:prstGeom>
          <a:solidFill>
            <a:srgbClr val="FEECBA"/>
          </a:solidFill>
        </p:spPr>
        <p:txBody>
          <a:bodyPr wrap="square">
            <a:spAutoFit/>
          </a:bodyPr>
          <a:lstStyle/>
          <a:p>
            <a:pPr marL="58738" fontAlgn="base">
              <a:spcBef>
                <a:spcPct val="0"/>
              </a:spcBef>
              <a:spcAft>
                <a:spcPts val="1000"/>
              </a:spcAft>
              <a:buClr>
                <a:srgbClr val="001968"/>
              </a:buClr>
              <a:buSzPct val="150000"/>
              <a:defRPr/>
            </a:pPr>
            <a:r>
              <a:rPr lang="en-US" altLang="en-US" sz="1900" b="1" dirty="0">
                <a:solidFill>
                  <a:srgbClr val="000000"/>
                </a:solidFill>
                <a:latin typeface="Arial" charset="0"/>
                <a:cs typeface="Arial" charset="0"/>
              </a:rPr>
              <a:t>$450 million per year* needed to fill the homeless housing gap (not counting construction costs)</a:t>
            </a:r>
          </a:p>
        </p:txBody>
      </p:sp>
    </p:spTree>
    <p:extLst>
      <p:ext uri="{BB962C8B-B14F-4D97-AF65-F5344CB8AC3E}">
        <p14:creationId xmlns:p14="http://schemas.microsoft.com/office/powerpoint/2010/main" val="2658594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Graphics\Primary_Deck\content_yello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667000" y="348319"/>
            <a:ext cx="73152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Homeless Initiative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1676400"/>
            <a:ext cx="8305800" cy="4657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ts val="3200"/>
              </a:lnSpc>
              <a:spcAft>
                <a:spcPts val="1200"/>
              </a:spcAft>
              <a:buClr>
                <a:srgbClr val="003399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Launched in August 2015</a:t>
            </a:r>
          </a:p>
          <a:p>
            <a:pPr marL="457200" lvl="0" indent="-457200">
              <a:lnSpc>
                <a:spcPts val="3200"/>
              </a:lnSpc>
              <a:spcAft>
                <a:spcPts val="1200"/>
              </a:spcAft>
              <a:buClr>
                <a:srgbClr val="003399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Seizing the moment: Historic opportunity to combat homelessness throughout Los Angeles County</a:t>
            </a:r>
          </a:p>
          <a:p>
            <a:pPr marL="457200" lvl="0" indent="-457200">
              <a:lnSpc>
                <a:spcPts val="3200"/>
              </a:lnSpc>
              <a:spcAft>
                <a:spcPts val="1200"/>
              </a:spcAft>
              <a:buClr>
                <a:srgbClr val="003399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Initial Goal: Develop a comprehensive set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of recommended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County strategies to combat homelessness, including strategies in which cities can participate</a:t>
            </a:r>
          </a:p>
          <a:p>
            <a:pPr marL="457200" lvl="0" indent="-457200">
              <a:lnSpc>
                <a:spcPts val="3200"/>
              </a:lnSpc>
              <a:spcAft>
                <a:spcPts val="1200"/>
              </a:spcAft>
              <a:buClr>
                <a:srgbClr val="003399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Inclusive and collaborative planning process –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25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County departments, 30 cities, over 100 community organizations</a:t>
            </a:r>
          </a:p>
        </p:txBody>
      </p:sp>
      <p:pic>
        <p:nvPicPr>
          <p:cNvPr id="8" name="Picture 3" descr="G:\Graphics\Homeless_logo\HI_blue_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0538"/>
            <a:ext cx="1027771" cy="1027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518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G:\Graphics\Primary_Deck\content_yello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G:\Graphics\Homeless_logo\HI_blue_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0538"/>
            <a:ext cx="1027771" cy="1027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82600" y="15494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buClr>
                <a:srgbClr val="003399"/>
              </a:buClr>
              <a:buSzPct val="150000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47 strategies divided into six areas:</a:t>
            </a:r>
          </a:p>
          <a:p>
            <a:pPr marL="914400" lvl="0" indent="-457200">
              <a:spcBef>
                <a:spcPts val="0"/>
              </a:spcBef>
              <a:buClr>
                <a:srgbClr val="FFC000"/>
              </a:buClr>
              <a:buSzPct val="110000"/>
              <a:buFont typeface="Wingdings" panose="05000000000000000000" pitchFamily="2" charset="2"/>
              <a:buChar char="§"/>
              <a:tabLst>
                <a:tab pos="860425" algn="l"/>
              </a:tabLs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Prevent Homelessness</a:t>
            </a:r>
          </a:p>
          <a:p>
            <a:pPr marL="914400" lvl="0" indent="-457200">
              <a:spcBef>
                <a:spcPts val="0"/>
              </a:spcBef>
              <a:buClr>
                <a:srgbClr val="FFC000"/>
              </a:buClr>
              <a:buSzPct val="110000"/>
              <a:buFont typeface="Wingdings" panose="05000000000000000000" pitchFamily="2" charset="2"/>
              <a:buChar char="§"/>
              <a:tabLst>
                <a:tab pos="860425" algn="l"/>
              </a:tabLs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Subsidize Housing</a:t>
            </a:r>
          </a:p>
          <a:p>
            <a:pPr marL="914400" lvl="0" indent="-457200">
              <a:spcBef>
                <a:spcPts val="0"/>
              </a:spcBef>
              <a:buClr>
                <a:srgbClr val="FFC000"/>
              </a:buClr>
              <a:buSzPct val="110000"/>
              <a:buFont typeface="Wingdings" panose="05000000000000000000" pitchFamily="2" charset="2"/>
              <a:buChar char="§"/>
              <a:tabLst>
                <a:tab pos="860425" algn="l"/>
              </a:tabLs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Increase Income</a:t>
            </a:r>
          </a:p>
          <a:p>
            <a:pPr marL="914400" lvl="0" indent="-457200">
              <a:spcBef>
                <a:spcPts val="0"/>
              </a:spcBef>
              <a:buClr>
                <a:srgbClr val="FFC000"/>
              </a:buClr>
              <a:buSzPct val="110000"/>
              <a:buFont typeface="Wingdings" panose="05000000000000000000" pitchFamily="2" charset="2"/>
              <a:buChar char="§"/>
              <a:tabLst>
                <a:tab pos="860425" algn="l"/>
              </a:tabLs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Provide Case Management and Services</a:t>
            </a:r>
          </a:p>
          <a:p>
            <a:pPr marL="914400" lvl="0" indent="-457200">
              <a:spcBef>
                <a:spcPts val="0"/>
              </a:spcBef>
              <a:buClr>
                <a:srgbClr val="FFC000"/>
              </a:buClr>
              <a:buSzPct val="110000"/>
              <a:buFont typeface="Wingdings" panose="05000000000000000000" pitchFamily="2" charset="2"/>
              <a:buChar char="§"/>
              <a:tabLst>
                <a:tab pos="860425" algn="l"/>
              </a:tabLs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Create a Coordinated System</a:t>
            </a:r>
          </a:p>
          <a:p>
            <a:pPr marL="914400" lvl="0" indent="-457200">
              <a:spcBef>
                <a:spcPts val="0"/>
              </a:spcBef>
              <a:buClr>
                <a:srgbClr val="FFC000"/>
              </a:buClr>
              <a:buSzPct val="110000"/>
              <a:buFont typeface="Wingdings" panose="05000000000000000000" pitchFamily="2" charset="2"/>
              <a:buChar char="§"/>
              <a:tabLst>
                <a:tab pos="860425" algn="l"/>
              </a:tabLs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Increase Affordable/Homeless Housing</a:t>
            </a:r>
          </a:p>
          <a:p>
            <a:pPr lvl="0">
              <a:spcBef>
                <a:spcPts val="1200"/>
              </a:spcBef>
              <a:buClr>
                <a:srgbClr val="003399"/>
              </a:buClr>
              <a:buSzPct val="150000"/>
              <a:tabLst>
                <a:tab pos="347663" algn="l"/>
              </a:tabLs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Phase I Strategies: 12 Strategies with greatest impact in the short and medium-term.</a:t>
            </a:r>
          </a:p>
          <a:p>
            <a:pPr>
              <a:spcBef>
                <a:spcPts val="1200"/>
              </a:spcBef>
              <a:buClr>
                <a:srgbClr val="003399"/>
              </a:buClr>
              <a:buSzPct val="150000"/>
              <a:tabLst>
                <a:tab pos="347663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Key Principles: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Collaboration; investing in proven strategies; leveraging mainstream systems; and, seamless, client-centered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services.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1200"/>
              </a:spcBef>
              <a:buClr>
                <a:srgbClr val="003399"/>
              </a:buClr>
              <a:buSzPct val="150000"/>
              <a:tabLst>
                <a:tab pos="347663" algn="l"/>
              </a:tabLst>
            </a:pPr>
            <a:endParaRPr lang="en-US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743200" y="457200"/>
            <a:ext cx="6742854" cy="6766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400"/>
              </a:lnSpc>
            </a:pPr>
            <a:r>
              <a:rPr lang="en-US" sz="3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Approved Strategies </a:t>
            </a:r>
          </a:p>
          <a:p>
            <a:pPr algn="l">
              <a:lnSpc>
                <a:spcPts val="3400"/>
              </a:lnSpc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(Approved by the Board on 2/9/2016)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0748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G:\Graphics\Primary_Deck\content_yello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G:\Graphics\Homeless_logo\HI_blue_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0538"/>
            <a:ext cx="1027771" cy="1027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82600" y="15494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1200"/>
              </a:spcBef>
              <a:buClr>
                <a:srgbClr val="003399"/>
              </a:buClr>
              <a:buSzPct val="150000"/>
              <a:tabLst>
                <a:tab pos="347663" algn="l"/>
              </a:tabLst>
            </a:pPr>
            <a:endParaRPr lang="en-US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743200" y="457200"/>
            <a:ext cx="6742854" cy="6766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400"/>
              </a:lnSpc>
            </a:pPr>
            <a: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County Expenditures</a:t>
            </a: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1651591"/>
            <a:ext cx="739140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  <a:buClr>
                <a:srgbClr val="A20051"/>
              </a:buClr>
              <a:buSzPct val="150000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Current County Expenditures</a:t>
            </a:r>
          </a:p>
          <a:p>
            <a:pPr marL="576263" indent="-457200">
              <a:spcAft>
                <a:spcPts val="1800"/>
              </a:spcAft>
              <a:buClr>
                <a:srgbClr val="A20051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 FY 2014-15, six County departments spent an estimated $965 million to serve single homeless adults.</a:t>
            </a:r>
          </a:p>
          <a:p>
            <a:pPr marL="576263" indent="-457200">
              <a:spcAft>
                <a:spcPts val="1800"/>
              </a:spcAft>
              <a:buClr>
                <a:srgbClr val="A20051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40% of $965 million spent on just 5% of homeless single adults.</a:t>
            </a:r>
          </a:p>
          <a:p>
            <a:pPr marL="576263" indent="-457200">
              <a:spcAft>
                <a:spcPts val="1800"/>
              </a:spcAft>
              <a:buClr>
                <a:srgbClr val="A20051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Targeting housing/services to this 5% could generate significant savings to reinvest in combating homelessness.</a:t>
            </a:r>
          </a:p>
        </p:txBody>
      </p:sp>
    </p:spTree>
    <p:extLst>
      <p:ext uri="{BB962C8B-B14F-4D97-AF65-F5344CB8AC3E}">
        <p14:creationId xmlns:p14="http://schemas.microsoft.com/office/powerpoint/2010/main" val="2187625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G:\Graphics\Primary_Deck\content_yello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G:\Graphics\Homeless_logo\HI_blue_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0538"/>
            <a:ext cx="1027771" cy="1027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82600" y="15494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1200"/>
              </a:spcBef>
              <a:buClr>
                <a:srgbClr val="003399"/>
              </a:buClr>
              <a:buSzPct val="150000"/>
              <a:tabLst>
                <a:tab pos="347663" algn="l"/>
              </a:tabLst>
            </a:pPr>
            <a:endParaRPr lang="en-US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743200" y="457200"/>
            <a:ext cx="6742854" cy="6766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400"/>
              </a:lnSpc>
            </a:pPr>
            <a: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 </a:t>
            </a: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2600" y="1536174"/>
            <a:ext cx="80518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New one-time commitment: $99.7 million</a:t>
            </a:r>
          </a:p>
          <a:p>
            <a:pPr marL="576263" indent="-406400">
              <a:spcAft>
                <a:spcPts val="1800"/>
              </a:spcAft>
              <a:buClr>
                <a:srgbClr val="A20051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General Fund - $55.7 million (in addition to $50 million in base FY15-16 budget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6263" indent="-406400">
              <a:spcAft>
                <a:spcPts val="1800"/>
              </a:spcAft>
              <a:buClr>
                <a:srgbClr val="A20051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Departmental funding - $44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million.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A20051"/>
              </a:buClr>
              <a:buSzPct val="150000"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800"/>
              </a:spcAft>
              <a:buClr>
                <a:srgbClr val="A20051"/>
              </a:buClr>
              <a:buSzPct val="150000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Potential ongoing funding</a:t>
            </a:r>
          </a:p>
          <a:p>
            <a:pPr marL="576263" indent="-406400">
              <a:spcAft>
                <a:spcPts val="1800"/>
              </a:spcAft>
              <a:buClr>
                <a:srgbClr val="A20051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Homeless Initiative,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collaboration with the Board,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is exploring potential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sources of ongoing revenue.</a:t>
            </a:r>
          </a:p>
        </p:txBody>
      </p:sp>
    </p:spTree>
    <p:extLst>
      <p:ext uri="{BB962C8B-B14F-4D97-AF65-F5344CB8AC3E}">
        <p14:creationId xmlns:p14="http://schemas.microsoft.com/office/powerpoint/2010/main" val="601844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G:\Graphics\Primary_Deck\content_yello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G:\Graphics\Homeless_logo\HI_blue_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0538"/>
            <a:ext cx="1027771" cy="1027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9" y="2183341"/>
            <a:ext cx="5139266" cy="2032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" y="4268002"/>
            <a:ext cx="4885134" cy="2305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8" descr="D:\477744 CEO Homelessness Initiative Cities Regional Summit 03-31-16\MVA_2153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2607" y="4268001"/>
            <a:ext cx="295818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32" y="2149473"/>
            <a:ext cx="2266519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14599" y="152400"/>
            <a:ext cx="6635319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000"/>
              </a:lnSpc>
              <a:buClr>
                <a:srgbClr val="6C0A80"/>
              </a:buClr>
              <a:buSzPct val="150000"/>
            </a:pPr>
            <a:r>
              <a:rPr lang="en-US" sz="3600" dirty="0">
                <a:solidFill>
                  <a:prstClr val="white">
                    <a:lumMod val="9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Mayors’ Regional Summit to Combat Homelessness </a:t>
            </a:r>
            <a:r>
              <a:rPr lang="en-US" sz="2800" dirty="0">
                <a:solidFill>
                  <a:prstClr val="white">
                    <a:lumMod val="9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(3/31/16)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1290789"/>
            <a:ext cx="86106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 attendees representing 56 cities and unincorporated areas (95% of the countywide homeless population)</a:t>
            </a:r>
          </a:p>
        </p:txBody>
      </p:sp>
    </p:spTree>
    <p:extLst>
      <p:ext uri="{BB962C8B-B14F-4D97-AF65-F5344CB8AC3E}">
        <p14:creationId xmlns:p14="http://schemas.microsoft.com/office/powerpoint/2010/main" val="243917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G:\Graphics\Primary_Deck\content_yello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G:\Graphics\Homeless_logo\HI_blue_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0538"/>
            <a:ext cx="1027771" cy="1027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667000" y="300220"/>
            <a:ext cx="747117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Opportunities for Cities</a:t>
            </a:r>
            <a:endParaRPr lang="en-US" sz="3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1" y="1752600"/>
            <a:ext cx="7924798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2800"/>
              </a:lnSpc>
              <a:spcAft>
                <a:spcPts val="1200"/>
              </a:spcAft>
              <a:buClr>
                <a:srgbClr val="6C0A80"/>
              </a:buClr>
              <a:buSzPct val="150000"/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1508759"/>
            <a:ext cx="83057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34950">
              <a:lnSpc>
                <a:spcPts val="2800"/>
              </a:lnSpc>
              <a:spcAft>
                <a:spcPts val="1200"/>
              </a:spcAft>
              <a:buClr>
                <a:srgbClr val="003399"/>
              </a:buClr>
              <a:buSzPct val="150000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Unprecedented partnership opportunities by:</a:t>
            </a:r>
          </a:p>
          <a:p>
            <a:pPr marL="574675" lvl="1" indent="-339725">
              <a:lnSpc>
                <a:spcPts val="2800"/>
              </a:lnSpc>
              <a:spcAft>
                <a:spcPts val="1200"/>
              </a:spcAft>
              <a:buClr>
                <a:srgbClr val="00218A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Contributing city funding toward rapid rehousing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(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Strategy B3) </a:t>
            </a:r>
          </a:p>
          <a:p>
            <a:pPr marL="574675" lvl="1" indent="-339725">
              <a:lnSpc>
                <a:spcPts val="2800"/>
              </a:lnSpc>
              <a:spcAft>
                <a:spcPts val="1200"/>
              </a:spcAft>
              <a:buClr>
                <a:srgbClr val="00218A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Dedicating federal housing subsidies to permanent supportive housing for the chronically homeless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(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Strategy B8)</a:t>
            </a:r>
          </a:p>
          <a:p>
            <a:pPr marL="574675" lvl="1" indent="-339725">
              <a:lnSpc>
                <a:spcPts val="2800"/>
              </a:lnSpc>
              <a:spcAft>
                <a:spcPts val="1200"/>
              </a:spcAft>
              <a:buClr>
                <a:srgbClr val="00218A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Ensuring law enforcement and first responders effectively engage homeless families/individuals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(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Strategy E4 and E5)</a:t>
            </a:r>
          </a:p>
          <a:p>
            <a:pPr marL="574675" lvl="1" indent="-339725">
              <a:lnSpc>
                <a:spcPts val="2800"/>
              </a:lnSpc>
              <a:spcAft>
                <a:spcPts val="1200"/>
              </a:spcAft>
              <a:buClr>
                <a:srgbClr val="00218A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Using land use policy to maximize the availability of homeless/affordable housing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(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Strategies F1, F2, F4 and F5) </a:t>
            </a:r>
          </a:p>
        </p:txBody>
      </p:sp>
    </p:spTree>
    <p:extLst>
      <p:ext uri="{BB962C8B-B14F-4D97-AF65-F5344CB8AC3E}">
        <p14:creationId xmlns:p14="http://schemas.microsoft.com/office/powerpoint/2010/main" val="417378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09QH3iDYSZce3zG7lU8ci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8039</TotalTime>
  <Words>548</Words>
  <Application>Microsoft Office PowerPoint</Application>
  <PresentationFormat>On-screen Show (4:3)</PresentationFormat>
  <Paragraphs>104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http://priorities.lacounty.gov/homeless</vt:lpstr>
    </vt:vector>
  </TitlesOfParts>
  <Company>Chief Executive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Oh, Ashlee</dc:creator>
  <cp:lastModifiedBy>Blacher, Lesley</cp:lastModifiedBy>
  <cp:revision>607</cp:revision>
  <cp:lastPrinted>2016-09-14T02:44:29Z</cp:lastPrinted>
  <dcterms:created xsi:type="dcterms:W3CDTF">2016-01-09T23:41:55Z</dcterms:created>
  <dcterms:modified xsi:type="dcterms:W3CDTF">2016-09-20T16:12:01Z</dcterms:modified>
</cp:coreProperties>
</file>