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trictFirstAndLastChars="0" saveSubsetFonts="1">
  <p:sldMasterIdLst>
    <p:sldMasterId id="2147483674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9" r:id="rId3"/>
    <p:sldId id="270" r:id="rId4"/>
    <p:sldId id="278" r:id="rId5"/>
    <p:sldId id="275" r:id="rId6"/>
    <p:sldId id="296" r:id="rId7"/>
    <p:sldId id="274" r:id="rId8"/>
    <p:sldId id="258" r:id="rId9"/>
    <p:sldId id="273" r:id="rId10"/>
    <p:sldId id="272" r:id="rId11"/>
    <p:sldId id="298" r:id="rId12"/>
    <p:sldId id="297" r:id="rId13"/>
    <p:sldId id="271" r:id="rId14"/>
    <p:sldId id="267" r:id="rId15"/>
  </p:sldIdLst>
  <p:sldSz cx="9144000" cy="6858000" type="screen4x3"/>
  <p:notesSz cx="69850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294C"/>
    <a:srgbClr val="FFFF99"/>
    <a:srgbClr val="3399FF"/>
    <a:srgbClr val="1F1F5F"/>
    <a:srgbClr val="252571"/>
    <a:srgbClr val="1D1D79"/>
    <a:srgbClr val="28287A"/>
    <a:srgbClr val="3333CC"/>
    <a:srgbClr val="9BCDFF"/>
    <a:srgbClr val="7BB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1" autoAdjust="0"/>
    <p:restoredTop sz="79204" autoAdjust="0"/>
  </p:normalViewPr>
  <p:slideViewPr>
    <p:cSldViewPr>
      <p:cViewPr>
        <p:scale>
          <a:sx n="100" d="100"/>
          <a:sy n="100" d="100"/>
        </p:scale>
        <p:origin x="-1884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5" d="100"/>
          <a:sy n="115" d="100"/>
        </p:scale>
        <p:origin x="-810" y="-108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26833" cy="515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43" tIns="46472" rIns="92943" bIns="4647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8168" y="2"/>
            <a:ext cx="3026833" cy="515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43" tIns="46472" rIns="92943" bIns="4647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7940"/>
            <a:ext cx="3026833" cy="515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43" tIns="46472" rIns="92943" bIns="4647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8168" y="8767940"/>
            <a:ext cx="3026833" cy="515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43" tIns="46472" rIns="92943" bIns="4647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B449234-6A78-45B4-B0C7-F9A26DD201F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584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26833" cy="464185"/>
          </a:xfrm>
          <a:prstGeom prst="rect">
            <a:avLst/>
          </a:prstGeom>
        </p:spPr>
        <p:txBody>
          <a:bodyPr vert="horz" lIns="92943" tIns="46472" rIns="92943" bIns="4647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955" y="1"/>
            <a:ext cx="3026833" cy="464185"/>
          </a:xfrm>
          <a:prstGeom prst="rect">
            <a:avLst/>
          </a:prstGeom>
        </p:spPr>
        <p:txBody>
          <a:bodyPr vert="horz" lIns="92943" tIns="46472" rIns="92943" bIns="46472" rtlCol="0"/>
          <a:lstStyle>
            <a:lvl1pPr algn="r">
              <a:defRPr sz="1200"/>
            </a:lvl1pPr>
          </a:lstStyle>
          <a:p>
            <a:fld id="{1B606A11-065F-4BE8-829E-698E9F39EFA1}" type="datetimeFigureOut">
              <a:rPr lang="en-US" smtClean="0"/>
              <a:t>11/20/2018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43" tIns="46472" rIns="92943" bIns="4647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43" tIns="46472" rIns="92943" bIns="4647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368"/>
            <a:ext cx="3026833" cy="464185"/>
          </a:xfrm>
          <a:prstGeom prst="rect">
            <a:avLst/>
          </a:prstGeom>
        </p:spPr>
        <p:txBody>
          <a:bodyPr vert="horz" lIns="92943" tIns="46472" rIns="92943" bIns="4647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955" y="8817368"/>
            <a:ext cx="3026833" cy="464185"/>
          </a:xfrm>
          <a:prstGeom prst="rect">
            <a:avLst/>
          </a:prstGeom>
        </p:spPr>
        <p:txBody>
          <a:bodyPr vert="horz" lIns="92943" tIns="46472" rIns="92943" bIns="46472" rtlCol="0" anchor="b"/>
          <a:lstStyle>
            <a:lvl1pPr algn="r">
              <a:defRPr sz="1200"/>
            </a:lvl1pPr>
          </a:lstStyle>
          <a:p>
            <a:fld id="{D065110D-F216-4299-AEC6-B2E5EC8717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027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0889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780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727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480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327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471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9818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1841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6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477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vchu\Desktop\Powerpoint Designs\Cover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6927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733800" y="5715000"/>
            <a:ext cx="4953000" cy="3048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>
              <a:buNone/>
              <a:defRPr lang="en-US" sz="1400" b="0" baseline="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title</a:t>
            </a:r>
          </a:p>
        </p:txBody>
      </p:sp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04799" y="1143000"/>
            <a:ext cx="8229601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0" algn="l">
              <a:lnSpc>
                <a:spcPct val="75000"/>
              </a:lnSpc>
              <a:spcBef>
                <a:spcPts val="0"/>
              </a:spcBef>
              <a:defRPr sz="6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21" name="Subtitle 2"/>
          <p:cNvSpPr txBox="1">
            <a:spLocks/>
          </p:cNvSpPr>
          <p:nvPr userDrawn="1"/>
        </p:nvSpPr>
        <p:spPr>
          <a:xfrm>
            <a:off x="3733800" y="6019800"/>
            <a:ext cx="3657600" cy="3048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000" b="1" kern="1200" baseline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400" b="1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Legislative Analyst’s Office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3733800" y="4648200"/>
            <a:ext cx="4953000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5" name="Subtitle 2"/>
          <p:cNvSpPr txBox="1">
            <a:spLocks/>
          </p:cNvSpPr>
          <p:nvPr userDrawn="1"/>
        </p:nvSpPr>
        <p:spPr>
          <a:xfrm>
            <a:off x="3733800" y="4419600"/>
            <a:ext cx="1676400" cy="3810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000" b="1" kern="1200" baseline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400" b="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Presented to:</a:t>
            </a:r>
          </a:p>
        </p:txBody>
      </p:sp>
      <p:pic>
        <p:nvPicPr>
          <p:cNvPr id="1026" name="Picture 2" descr="C:\Users\vchu\Desktop\Powerpoint Designs\California-Bear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96" y="4397193"/>
            <a:ext cx="3142754" cy="200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2789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inued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vchu\Desktop\Powerpoint Designs\PPT-Templat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681" y="0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457200" y="241243"/>
            <a:ext cx="8229600" cy="9017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ubtitle 2"/>
          <p:cNvSpPr txBox="1">
            <a:spLocks/>
          </p:cNvSpPr>
          <p:nvPr userDrawn="1"/>
        </p:nvSpPr>
        <p:spPr>
          <a:xfrm>
            <a:off x="7467600" y="1143000"/>
            <a:ext cx="1424940" cy="3048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000" b="1" kern="1200" baseline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600" b="0" i="1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(Continued)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457200" y="2362200"/>
            <a:ext cx="8305800" cy="3810000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 algn="l">
              <a:buNone/>
              <a:defRPr lang="en-US" sz="2000" b="0" i="0" baseline="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text</a:t>
            </a:r>
            <a:endParaRPr lang="en-US" dirty="0"/>
          </a:p>
        </p:txBody>
      </p:sp>
      <p:pic>
        <p:nvPicPr>
          <p:cNvPr id="16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612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inued Page with Sub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vchu\Desktop\Powerpoint Designs\PPT-Templat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681" y="0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457200" y="241243"/>
            <a:ext cx="8229600" cy="9017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ubtitle 2"/>
          <p:cNvSpPr txBox="1">
            <a:spLocks/>
          </p:cNvSpPr>
          <p:nvPr userDrawn="1"/>
        </p:nvSpPr>
        <p:spPr>
          <a:xfrm>
            <a:off x="7467600" y="1143000"/>
            <a:ext cx="1424940" cy="3048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000" b="1" kern="1200" baseline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600" b="0" i="1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(Continued)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457200" y="2362200"/>
            <a:ext cx="8305800" cy="3810000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 algn="l">
              <a:buNone/>
              <a:defRPr lang="en-US" sz="2000" b="0" i="0" baseline="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text</a:t>
            </a:r>
            <a:endParaRPr lang="en-US" dirty="0"/>
          </a:p>
        </p:txBody>
      </p:sp>
      <p:pic>
        <p:nvPicPr>
          <p:cNvPr id="16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1905000"/>
            <a:ext cx="8305800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 i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178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2848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5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606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vchu\Desktop\Powerpoint Designs\Divider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-69273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2" descr="C:\Users\vchu\Desktop\Powerpoint Designs\lao-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32" y="6248400"/>
            <a:ext cx="965668" cy="344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itle 2"/>
          <p:cNvSpPr txBox="1">
            <a:spLocks/>
          </p:cNvSpPr>
          <p:nvPr userDrawn="1"/>
        </p:nvSpPr>
        <p:spPr>
          <a:xfrm>
            <a:off x="1295400" y="2667000"/>
            <a:ext cx="7086600" cy="7620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000" b="1" kern="1200" baseline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</a:pP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lao.ca.gov</a:t>
            </a:r>
          </a:p>
        </p:txBody>
      </p:sp>
    </p:spTree>
    <p:extLst>
      <p:ext uri="{BB962C8B-B14F-4D97-AF65-F5344CB8AC3E}">
        <p14:creationId xmlns:p14="http://schemas.microsoft.com/office/powerpoint/2010/main" val="1771359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Nam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vchu\Desktop\Powerpoint Designs\Cover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6927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733800" y="5715000"/>
            <a:ext cx="4953000" cy="3048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>
              <a:buNone/>
              <a:defRPr lang="en-US" sz="1400" b="0" baseline="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title</a:t>
            </a:r>
          </a:p>
        </p:txBody>
      </p:sp>
      <p:sp>
        <p:nvSpPr>
          <p:cNvPr id="21" name="Subtitle 2"/>
          <p:cNvSpPr txBox="1">
            <a:spLocks/>
          </p:cNvSpPr>
          <p:nvPr userDrawn="1"/>
        </p:nvSpPr>
        <p:spPr>
          <a:xfrm>
            <a:off x="3733800" y="6019800"/>
            <a:ext cx="3657600" cy="3048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000" b="1" kern="1200" baseline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400" b="1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Legislative Analyst’s Office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3733800" y="4495800"/>
            <a:ext cx="4953000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pic>
        <p:nvPicPr>
          <p:cNvPr id="8" name="Picture 2" descr="C:\Users\vchu\Desktop\Powerpoint Designs\California-Bear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96" y="4397193"/>
            <a:ext cx="3142754" cy="200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04799" y="1143000"/>
            <a:ext cx="8229601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0" algn="l">
              <a:lnSpc>
                <a:spcPct val="75000"/>
              </a:lnSpc>
              <a:spcBef>
                <a:spcPts val="0"/>
              </a:spcBef>
              <a:defRPr sz="6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788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vchu\Desktop\Powerpoint Designs\PPT-Templat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681" y="0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Placeholder 2"/>
          <p:cNvSpPr>
            <a:spLocks noGrp="1"/>
          </p:cNvSpPr>
          <p:nvPr>
            <p:ph idx="1" hasCustomPrompt="1"/>
          </p:nvPr>
        </p:nvSpPr>
        <p:spPr>
          <a:xfrm>
            <a:off x="228600" y="23622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buFont typeface="Wingdings" panose="05000000000000000000" pitchFamily="2" charset="2"/>
              <a:buChar char="Ø"/>
              <a:defRPr b="1" cap="none" spc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b="0" cap="none" spc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 marL="1143000" indent="-457200">
              <a:buFont typeface="Times New Roman" panose="02020603050405020304" pitchFamily="18" charset="0"/>
              <a:buChar char="—"/>
              <a:defRPr sz="2200" b="0" cap="none" spc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b="0" cap="none" spc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457200" y="241243"/>
            <a:ext cx="8229600" cy="9017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228600" y="1824484"/>
            <a:ext cx="8915400" cy="461516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 algn="l">
              <a:buNone/>
              <a:defRPr lang="en-US" sz="2000" b="0" i="1" baseline="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43212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vchu\Desktop\Powerpoint Designs\Divider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-69273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524000" y="3048000"/>
            <a:ext cx="6434138" cy="609600"/>
          </a:xfrm>
          <a:prstGeom prst="rect">
            <a:avLst/>
          </a:prstGeom>
        </p:spPr>
        <p:txBody>
          <a:bodyPr lIns="182880" rIns="182880" anchor="b"/>
          <a:lstStyle>
            <a:lvl1pPr marL="0" indent="0" algn="ctr">
              <a:buFont typeface="Wingdings" pitchFamily="2" charset="2"/>
              <a:buNone/>
              <a:defRPr sz="4000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noProof="0" dirty="0" smtClean="0"/>
              <a:t>Section Header</a:t>
            </a:r>
          </a:p>
        </p:txBody>
      </p:sp>
      <p:pic>
        <p:nvPicPr>
          <p:cNvPr id="9" name="Picture 2" descr="C:\Users\vchu\Desktop\Powerpoint Designs\lao-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32" y="6248400"/>
            <a:ext cx="965668" cy="344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3840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vchu\Desktop\Powerpoint Designs\PPT-Templat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681" y="0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3400" y="2362200"/>
            <a:ext cx="4038600" cy="3886200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Ø"/>
              <a:defRPr sz="3000" b="1" cap="none" spc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600" b="0" cap="none" spc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 marL="1143000" indent="-457200">
              <a:buFont typeface="Times New Roman" panose="02020603050405020304" pitchFamily="18" charset="0"/>
              <a:buChar char="—"/>
              <a:defRPr sz="2200" b="0" cap="none" spc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800">
                <a:solidFill>
                  <a:schemeClr val="bg1"/>
                </a:solidFill>
                <a:effectLst>
                  <a:outerShdw dist="381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724400" y="2362200"/>
            <a:ext cx="4038600" cy="3886200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Ø"/>
              <a:defRPr lang="en-US" sz="3000" b="1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lang="en-US" sz="2600" b="0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 marL="1143000" indent="-457200">
              <a:buFont typeface="Times New Roman" panose="02020603050405020304" pitchFamily="18" charset="0"/>
              <a:buChar char="—"/>
              <a:defRPr lang="en-US" sz="2200" b="0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lang="en-US" sz="1800" dirty="0" smtClean="0">
                <a:solidFill>
                  <a:schemeClr val="bg1"/>
                </a:solidFill>
                <a:effectLst>
                  <a:outerShdw dist="381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457200" y="241243"/>
            <a:ext cx="8229600" cy="9017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Subtitle 2"/>
          <p:cNvSpPr>
            <a:spLocks noGrp="1"/>
          </p:cNvSpPr>
          <p:nvPr>
            <p:ph type="subTitle" idx="14" hasCustomPrompt="1"/>
          </p:nvPr>
        </p:nvSpPr>
        <p:spPr>
          <a:xfrm>
            <a:off x="228600" y="1824484"/>
            <a:ext cx="8915400" cy="461516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 algn="l">
              <a:buNone/>
              <a:defRPr lang="en-US" sz="2000" b="0" i="1" baseline="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254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vchu\Desktop\Powerpoint Designs\PPT-Templat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681" y="0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3400" y="2362200"/>
            <a:ext cx="4038600" cy="3886200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3000" b="1" cap="none" spc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Ø"/>
              <a:defRPr sz="2600" b="0" cap="none" spc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 sz="2200" b="0" cap="none" spc="0" baseline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 sz="1800" b="0" cap="none" spc="0" baseline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 sz="1600" b="0" cap="none" spc="0" baseline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Insert Comparison</a:t>
            </a:r>
          </a:p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  <a:p>
            <a:pPr lvl="1"/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648200" y="2362200"/>
            <a:ext cx="4038600" cy="3886200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lang="en-US" sz="3000" b="1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Ø"/>
              <a:defRPr lang="en-US" sz="2600" b="0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 lang="en-US" sz="2200" b="0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 lang="en-US" sz="1800" b="0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 lang="en-US" sz="1600" b="0" cap="none" spc="0" dirty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Insert Comparison</a:t>
            </a:r>
          </a:p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457200" y="241243"/>
            <a:ext cx="8229600" cy="9017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Subtitle 2"/>
          <p:cNvSpPr>
            <a:spLocks noGrp="1"/>
          </p:cNvSpPr>
          <p:nvPr>
            <p:ph type="subTitle" idx="14" hasCustomPrompt="1"/>
          </p:nvPr>
        </p:nvSpPr>
        <p:spPr>
          <a:xfrm>
            <a:off x="228600" y="1824484"/>
            <a:ext cx="8915400" cy="461516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 algn="l">
              <a:buNone/>
              <a:defRPr lang="en-US" sz="2000" b="0" i="1" baseline="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3120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chu\Desktop\Powerpoint Designs\PPT-Templat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681" y="0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457200" y="241243"/>
            <a:ext cx="8229600" cy="9017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50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chu\Desktop\Powerpoint Designs\PPT-Templat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681" y="0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Slide Number Placeholder 2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0925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vchu\Desktop\Powerpoint Designs\Divider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-69273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524000" y="3048000"/>
            <a:ext cx="6434138" cy="609600"/>
          </a:xfrm>
          <a:prstGeom prst="rect">
            <a:avLst/>
          </a:prstGeom>
        </p:spPr>
        <p:txBody>
          <a:bodyPr lIns="182880" rIns="182880" anchor="b"/>
          <a:lstStyle>
            <a:lvl1pPr marL="0" indent="0" algn="ctr">
              <a:buFont typeface="Wingdings" pitchFamily="2" charset="2"/>
              <a:buNone/>
              <a:defRPr sz="4000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noProof="0" dirty="0" smtClean="0"/>
              <a:t>Divider Page</a:t>
            </a:r>
          </a:p>
        </p:txBody>
      </p:sp>
      <p:pic>
        <p:nvPicPr>
          <p:cNvPr id="10" name="Picture 2" descr="C:\Users\vchu\Desktop\Powerpoint Designs\lao-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32" y="6248400"/>
            <a:ext cx="965668" cy="344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2501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2" descr="C:\Users\vchu\Desktop\Powerpoint Designs\lao-logo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0"/>
            <a:ext cx="965668" cy="344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4954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9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4" r:id="rId8"/>
    <p:sldLayoutId id="2147483660" r:id="rId9"/>
    <p:sldLayoutId id="2147483682" r:id="rId10"/>
    <p:sldLayoutId id="2147483685" r:id="rId11"/>
    <p:sldLayoutId id="2147483686" r:id="rId12"/>
    <p:sldLayoutId id="2147483687" r:id="rId13"/>
    <p:sldLayoutId id="2147483681" r:id="rId14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Helvetic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b="1" kern="1200">
          <a:solidFill>
            <a:schemeClr val="bg1"/>
          </a:solidFill>
          <a:latin typeface="Helvetic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bg1"/>
          </a:solidFill>
          <a:latin typeface="Helvetic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Helvetic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Helvetica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Helvetic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US" dirty="0" smtClean="0"/>
              <a:t>November 29, 2018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800" dirty="0" smtClean="0"/>
              <a:t>The 2019-20 Budget: California’s Fiscal Outlook</a:t>
            </a:r>
            <a:endParaRPr lang="en-US" sz="5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z="1900" dirty="0" smtClean="0"/>
              <a:t>California State Association of Counties 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08995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Fund Condition </a:t>
            </a:r>
            <a:br>
              <a:rPr lang="en-US" dirty="0" smtClean="0"/>
            </a:br>
            <a:r>
              <a:rPr lang="en-US" dirty="0" smtClean="0"/>
              <a:t>Under Recession Scenario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3"/>
          </p:nvPr>
        </p:nvSpPr>
        <p:spPr>
          <a:xfrm>
            <a:off x="228600" y="1905000"/>
            <a:ext cx="8915400" cy="461516"/>
          </a:xfrm>
        </p:spPr>
        <p:txBody>
          <a:bodyPr>
            <a:normAutofit fontScale="92500"/>
          </a:bodyPr>
          <a:lstStyle/>
          <a:p>
            <a:r>
              <a:rPr lang="en-US" dirty="0"/>
              <a:t>With More Commitments, Reserves Might Not Fully Cover the Budget </a:t>
            </a:r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7" name="Picture 2" descr="C:\Users\lmorales\Desktop\Outlook figures\Figure 8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29"/>
          <a:stretch/>
        </p:blipFill>
        <p:spPr bwMode="auto">
          <a:xfrm>
            <a:off x="1241128" y="2331100"/>
            <a:ext cx="7140872" cy="4183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997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State’s Budget Condition Can Change Quickly</a:t>
            </a:r>
          </a:p>
          <a:p>
            <a:r>
              <a:rPr lang="en-US" dirty="0" smtClean="0"/>
              <a:t>Legislatures Has Unique Opportunity to Prepare for Coming Challenges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LAO Comments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52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Demographic Changes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11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Growth by Age Cohort, 2017-2023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3"/>
          </p:nvPr>
        </p:nvSpPr>
        <p:spPr>
          <a:xfrm>
            <a:off x="228600" y="1976884"/>
            <a:ext cx="8915400" cy="46151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On Net, Demographic </a:t>
            </a:r>
            <a:r>
              <a:rPr lang="en-US" dirty="0"/>
              <a:t>T</a:t>
            </a:r>
            <a:r>
              <a:rPr lang="en-US" dirty="0" smtClean="0"/>
              <a:t>rends Likely Resulting In Lower General Fund Spending Growth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7" name="Picture 2" descr="C:\Users\lmorales\Desktop\Outlook figures\Figure 9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16"/>
          <a:stretch/>
        </p:blipFill>
        <p:spPr bwMode="auto">
          <a:xfrm>
            <a:off x="1747361" y="2344578"/>
            <a:ext cx="5877876" cy="4437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836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75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Near-Term Outlook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10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Projections of Key Economic Variables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7" name="Picture 2" descr="C:\Users\lmorales\Desktop\Outlook figures\Figure 1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64"/>
          <a:stretch/>
        </p:blipFill>
        <p:spPr bwMode="auto">
          <a:xfrm>
            <a:off x="1793745" y="2057400"/>
            <a:ext cx="5800412" cy="4688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824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LAO Revenue Outlook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Budget </a:t>
            </a:r>
            <a:r>
              <a:rPr lang="en-US" dirty="0"/>
              <a:t>Is </a:t>
            </a:r>
            <a:r>
              <a:rPr lang="en-US" dirty="0" smtClean="0"/>
              <a:t>in </a:t>
            </a:r>
            <a:r>
              <a:rPr lang="en-US" dirty="0"/>
              <a:t>Remarkably Good Shape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3074" name="Picture 2" descr="C:\Users\lmorales\Desktop\Outlook figures\Figure 2.PN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252889" y="2565197"/>
            <a:ext cx="4772134" cy="3835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981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LAO General Fund Condition	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US" dirty="0" smtClean="0"/>
              <a:t>The Budget </a:t>
            </a:r>
            <a:r>
              <a:rPr lang="en-US" dirty="0"/>
              <a:t>I</a:t>
            </a:r>
            <a:r>
              <a:rPr lang="en-US" dirty="0" smtClean="0"/>
              <a:t>s in Remarkably Good Shape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146" name="Picture 2" descr="C:\Users\lmorales\Desktop\Outlook figures\Figure 5.PN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439143" y="2417674"/>
            <a:ext cx="4494315" cy="3983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802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Longer-Term Outlook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11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Spending in </a:t>
            </a:r>
            <a:r>
              <a:rPr lang="en-US" dirty="0" smtClean="0"/>
              <a:t>Growth Scenario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3"/>
          </p:nvPr>
        </p:nvSpPr>
        <p:spPr>
          <a:xfrm>
            <a:off x="228600" y="1976884"/>
            <a:ext cx="8915400" cy="46151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Schools, Community Colleges, and Medi-Cal Drive $19 Billion in Projected Spending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Picture 2" descr="C:\Users\lmorales\Desktop\Outlook figures\Figure 6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67"/>
          <a:stretch/>
        </p:blipFill>
        <p:spPr bwMode="auto">
          <a:xfrm>
            <a:off x="1938391" y="2438400"/>
            <a:ext cx="5495816" cy="4243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870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Fund Surpluses and </a:t>
            </a:r>
            <a:br>
              <a:rPr lang="en-US" dirty="0" smtClean="0"/>
            </a:br>
            <a:r>
              <a:rPr lang="en-US" dirty="0" smtClean="0"/>
              <a:t>Deficits Under Different Scenarios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US" dirty="0" smtClean="0"/>
              <a:t>Long-Term Outlook Is Positive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7" name="Picture 3" descr="C:\Users\lmorales\Desktop\Outlook figures\Exec Summar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44"/>
          <a:stretch/>
        </p:blipFill>
        <p:spPr bwMode="auto">
          <a:xfrm>
            <a:off x="1097677" y="2402944"/>
            <a:ext cx="7177247" cy="384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37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Fund Surpluses </a:t>
            </a:r>
            <a:br>
              <a:rPr lang="en-US" dirty="0" smtClean="0"/>
            </a:br>
            <a:r>
              <a:rPr lang="en-US" dirty="0" smtClean="0"/>
              <a:t>Under Economic Growth Scenario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3"/>
          </p:nvPr>
        </p:nvSpPr>
        <p:spPr>
          <a:xfrm>
            <a:off x="228600" y="1953808"/>
            <a:ext cx="8915400" cy="507668"/>
          </a:xfrm>
        </p:spPr>
        <p:txBody>
          <a:bodyPr>
            <a:normAutofit/>
          </a:bodyPr>
          <a:lstStyle/>
          <a:p>
            <a:r>
              <a:rPr lang="en-US" dirty="0" smtClean="0"/>
              <a:t>General Fund Operating Surpluses Decline With New Commitments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7" name="Picture 2" descr="C:\Users\lmorales\Desktop\Outlook figures\Figure 7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11"/>
          <a:stretch/>
        </p:blipFill>
        <p:spPr bwMode="auto">
          <a:xfrm>
            <a:off x="1219200" y="2373376"/>
            <a:ext cx="7164095" cy="4179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93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O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>
        <a:normAutofit/>
      </a:bodyPr>
      <a:lstStyle>
        <a:defPPr fontAlgn="auto">
          <a:spcAft>
            <a:spcPts val="0"/>
          </a:spcAft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161</Words>
  <Application>Microsoft Office PowerPoint</Application>
  <PresentationFormat>On-screen Show (4:3)</PresentationFormat>
  <Paragraphs>47</Paragraphs>
  <Slides>14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LAO Slide Template</vt:lpstr>
      <vt:lpstr>The 2019-20 Budget: California’s Fiscal Outlook</vt:lpstr>
      <vt:lpstr>PowerPoint Presentation</vt:lpstr>
      <vt:lpstr>Projections of Key Economic Variables </vt:lpstr>
      <vt:lpstr>LAO Revenue Outlook</vt:lpstr>
      <vt:lpstr>LAO General Fund Condition </vt:lpstr>
      <vt:lpstr>PowerPoint Presentation</vt:lpstr>
      <vt:lpstr>Spending in Growth Scenario</vt:lpstr>
      <vt:lpstr>General Fund Surpluses and  Deficits Under Different Scenarios </vt:lpstr>
      <vt:lpstr>General Fund Surpluses  Under Economic Growth Scenario </vt:lpstr>
      <vt:lpstr>General Fund Condition  Under Recession Scenario </vt:lpstr>
      <vt:lpstr>LAO Comments </vt:lpstr>
      <vt:lpstr>PowerPoint Presentation</vt:lpstr>
      <vt:lpstr>Expected Growth by Age Cohort, 2017-2023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2018-11-20T17:35:02Z</dcterms:created>
  <dcterms:modified xsi:type="dcterms:W3CDTF">2018-11-20T22:56:31Z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-1281334135</vt:i4>
  </property>
  <property fmtid="{D5CDD505-2E9C-101B-9397-08002B2CF9AE}" pid="3" name="_NewReviewCycle">
    <vt:lpwstr/>
  </property>
  <property fmtid="{D5CDD505-2E9C-101B-9397-08002B2CF9AE}" pid="4" name="_PreviousAdHocReviewCycleID">
    <vt:i4>-1039284145</vt:i4>
  </property>
</Properties>
</file>