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81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297"/>
    <a:srgbClr val="66CC33"/>
    <a:srgbClr val="723684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5518-825A-79FE-88C9-842995232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AD21C-25E4-14FE-B9F3-9F1CEC35E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7EA5-6358-DB3E-EE40-280216BA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D236F-F723-CDF6-99D9-F7F6746E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5E2C1-F1D7-7549-3046-792B9408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9ADE-D29E-0B86-35B9-7AD0E925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62037-EA06-45CB-7D74-D0A69CE38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34F2-543E-EFA7-55B6-B4DB3971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96E91-CE5C-0530-8CEA-47356C62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D604-56C6-0F55-F4BB-BB50BE4E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844B1-EAC1-1C7F-BE3E-4D6046A6E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F20EB-556A-EABF-E4FF-315D99C9E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85710-046A-DE3E-5FCB-ED85F2ED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22059-F6A7-B039-FE2D-2F2961AD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25A1-B1A5-53E6-BDC2-15EEA0E9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7A92-86FA-EEC1-3747-649668FB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2629-174E-05E1-1DB0-EC8DFC564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18D7D-EBA1-8926-DCFE-62431CC3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D40DC-06CE-26D2-6579-8862CA26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D8B6-128C-C221-0F26-CD7622D5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BA10-469C-7929-23A2-DC4D526F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0AA4E-5A6A-75D1-48CA-1FE525E0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0BE19-59DF-0D07-922A-22712589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0DFF-3815-A7A5-8122-850B0DE2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C0BDC-2EE2-FE34-6C53-414ED582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0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F3EB-9337-DACA-2266-B7D3CD4E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CF34-BECE-AB65-86D6-2A733E9CA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CE18D-EA6E-C621-9399-4A15579C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6F56F-58F7-F8E4-49FE-D2C42DF3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D24FF-04B1-C423-BBE9-5DC4F8D3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76169-33CB-F753-36DB-4A3D8518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DC67-396E-5FEB-32C6-7B935798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FB16B-BE82-AF8E-F4D7-2ED5AABD0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66012-6455-DA1F-C436-D7D7B3A66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27C04-4A13-D054-CEBF-4AF947FFD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6B1DE-0881-19FA-FA6A-3C4161357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419B2-8242-B12E-D5A5-1C7E26E3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291CC-A406-8344-838F-F33436D5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67AC7-EB4D-9E95-AFB5-EF2563A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3204-3DB8-B92F-8D79-AFD246ED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A2D96-3C27-A3E5-37D8-8F7C6CD8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BA05C-DB7C-C139-B62A-5F05620F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C3776-47AD-03CB-A1AD-7E2883C3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9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BA5E0-751D-90F5-A38C-56C3E764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7BBCA-E34E-796D-4967-4F0D8E3F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354E0-94BD-0362-AA05-32554B45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3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3197-453B-8B0D-5C1E-DBBEA4FB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2E7C-9EB5-8EAC-8809-9F66D0F3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5BDF6-22B7-BF63-63F2-60AB1F3EB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007FC-B611-68CF-4C5A-C8E3037C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A4C89-F0A6-C6C3-C04C-1FE0A90E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9A1B0-81B5-55CB-2FAA-35F40F8F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093F-E4C6-827B-93DB-F8825DBD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453E4-7BB0-06A3-A2D4-9A25C86D2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A93BB-919D-711B-BE07-756E8048B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5B3BC-464E-FB9D-E5DC-EA4C0066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5AB61-E278-D9A3-E5DB-F4A5AAD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F0EE2-5F74-7BA2-482A-B60B81BE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BEF83-DBA7-518B-41F5-423DF46A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76BC0-F58E-199F-4628-9AA31142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1772B-79F1-3D14-8ED2-D6500608F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B3BF-9CB8-461F-BD3C-E7755530926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F8D1C-9675-FA70-5717-AFF8DD00D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3E46C-62C0-CCE8-4195-CAC0CF8C2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A483-8ABB-448B-AC46-3E9CA22E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9"/>
          <a:stretch/>
        </p:blipFill>
        <p:spPr>
          <a:xfrm>
            <a:off x="5500168" y="0"/>
            <a:ext cx="66918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CFA70-8342-FD91-BB04-F4A53D409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593" y="1057033"/>
            <a:ext cx="5420670" cy="1123783"/>
          </a:xfrm>
        </p:spPr>
        <p:txBody>
          <a:bodyPr>
            <a:noAutofit/>
          </a:bodyPr>
          <a:lstStyle/>
          <a:p>
            <a:pPr algn="l"/>
            <a:r>
              <a:rPr lang="en-US" sz="12000" b="1" spc="-150" dirty="0">
                <a:solidFill>
                  <a:srgbClr val="723684"/>
                </a:solidFill>
                <a:latin typeface="+mn-lt"/>
              </a:rPr>
              <a:t>Care Act</a:t>
            </a:r>
            <a:endParaRPr lang="en-US" sz="1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E577B-B59D-D1A8-F39A-44C218174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130" y="4156534"/>
            <a:ext cx="4090514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723684"/>
                </a:solidFill>
              </a:rPr>
              <a:t>Veronica Kelley, DSW, LCSW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Behavioral Health Director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Orange County , CA.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October 23, 2023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83849D7-25AE-D0CF-0CAF-E660C6AB3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2453"/>
            <a:ext cx="12192000" cy="1037345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0887A7E-8841-4433-A67F-ACF75E93DC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898" y="6104362"/>
            <a:ext cx="2657523" cy="562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49" y="3697191"/>
            <a:ext cx="3316077" cy="22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5F82152-01ED-8990-B3D4-0B612B38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" r="1636" b="-2"/>
          <a:stretch/>
        </p:blipFill>
        <p:spPr>
          <a:xfrm>
            <a:off x="6" y="11"/>
            <a:ext cx="12184649" cy="1949976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29BFE-F66E-EF64-46F8-4E33B36E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04564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What is CARE 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98C6-D9BE-5FAF-547A-3B5B531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186" y="2184456"/>
            <a:ext cx="7563458" cy="503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723684"/>
                </a:solidFill>
              </a:rPr>
              <a:t>CARE Act is a “new civil court process” Established to”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3187" y="3204512"/>
            <a:ext cx="7563458" cy="1061829"/>
          </a:xfrm>
          <a:prstGeom prst="rect">
            <a:avLst/>
          </a:prstGeom>
          <a:solidFill>
            <a:srgbClr val="409297"/>
          </a:solidFill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Focus counties and other local governments on serving persons with 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</a:rPr>
              <a:t>untreated schizophrenia spectrum or other psychotic disorders.</a:t>
            </a:r>
            <a:endParaRPr lang="en-US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3187" y="4437593"/>
            <a:ext cx="7563458" cy="738664"/>
          </a:xfrm>
          <a:prstGeom prst="rect">
            <a:avLst/>
          </a:prstGeom>
          <a:solidFill>
            <a:srgbClr val="409297"/>
          </a:solidFill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Provide 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</a:rPr>
              <a:t>behavioral health and other essential  resources 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and services.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3187" y="6199905"/>
            <a:ext cx="7563458" cy="415498"/>
          </a:xfrm>
          <a:prstGeom prst="rect">
            <a:avLst/>
          </a:prstGeom>
          <a:solidFill>
            <a:srgbClr val="409297"/>
          </a:solidFill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</a:rPr>
              <a:t>Intervene sooner 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in the lives of those in need to provide support.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13186" y="5318749"/>
            <a:ext cx="7563458" cy="738664"/>
          </a:xfrm>
          <a:prstGeom prst="rect">
            <a:avLst/>
          </a:prstGeom>
          <a:solidFill>
            <a:srgbClr val="409297"/>
          </a:solidFill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</a:rPr>
              <a:t>Protect self-determination and civil liberties </a:t>
            </a: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by providing legal counsel and promoting supported decision making.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58" y="374736"/>
            <a:ext cx="1295687" cy="1079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4B25FA-EAA0-91F6-B130-D2FA6DAF72E1}"/>
              </a:ext>
            </a:extLst>
          </p:cNvPr>
          <p:cNvSpPr txBox="1"/>
          <p:nvPr/>
        </p:nvSpPr>
        <p:spPr>
          <a:xfrm>
            <a:off x="299608" y="2098642"/>
            <a:ext cx="34692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solidFill>
                  <a:srgbClr val="409297"/>
                </a:solidFill>
              </a:rPr>
              <a:t>C</a:t>
            </a:r>
            <a:r>
              <a:rPr lang="en-US" sz="4000" dirty="0"/>
              <a:t>ommunity</a:t>
            </a:r>
          </a:p>
          <a:p>
            <a:r>
              <a:rPr lang="en-US" sz="7000" b="1" dirty="0">
                <a:solidFill>
                  <a:srgbClr val="723684"/>
                </a:solidFill>
              </a:rPr>
              <a:t>A</a:t>
            </a:r>
            <a:r>
              <a:rPr lang="en-US" sz="4000" dirty="0"/>
              <a:t>ssistance</a:t>
            </a:r>
          </a:p>
          <a:p>
            <a:r>
              <a:rPr lang="en-US" sz="7000" b="1" dirty="0">
                <a:solidFill>
                  <a:srgbClr val="66CC33"/>
                </a:solidFill>
              </a:rPr>
              <a:t>R</a:t>
            </a:r>
            <a:r>
              <a:rPr lang="en-US" sz="4000" dirty="0"/>
              <a:t>ecovery &amp;</a:t>
            </a:r>
          </a:p>
          <a:p>
            <a:r>
              <a:rPr lang="en-US" sz="7000" b="1" dirty="0">
                <a:solidFill>
                  <a:srgbClr val="409297"/>
                </a:solidFill>
              </a:rPr>
              <a:t>E</a:t>
            </a:r>
            <a:r>
              <a:rPr lang="en-US" sz="4000" dirty="0"/>
              <a:t>mpowerment</a:t>
            </a:r>
          </a:p>
        </p:txBody>
      </p:sp>
    </p:spTree>
    <p:extLst>
      <p:ext uri="{BB962C8B-B14F-4D97-AF65-F5344CB8AC3E}">
        <p14:creationId xmlns:p14="http://schemas.microsoft.com/office/powerpoint/2010/main" val="25351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5F82152-01ED-8990-B3D4-0B612B38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" r="1636" b="-2"/>
          <a:stretch/>
        </p:blipFill>
        <p:spPr>
          <a:xfrm>
            <a:off x="6" y="11"/>
            <a:ext cx="12184649" cy="1690677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BEF37-49E8-9264-5876-C5C82618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1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Progress to Date HCA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A8097-2824-5550-B91E-C0823CC0A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03" y="1869692"/>
            <a:ext cx="9939508" cy="4623183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700088" indent="-700088">
              <a:buClr>
                <a:srgbClr val="723684"/>
              </a:buClr>
              <a:buFont typeface="Wingdings" pitchFamily="2" charset="2"/>
              <a:buChar char="v"/>
            </a:pPr>
            <a:r>
              <a:rPr lang="en-US" sz="3000" dirty="0"/>
              <a:t>21 petitions received by the Court</a:t>
            </a:r>
          </a:p>
          <a:p>
            <a:pPr marL="700088" indent="-700088">
              <a:buClr>
                <a:srgbClr val="723684"/>
              </a:buClr>
              <a:buFont typeface="Wingdings" pitchFamily="2" charset="2"/>
              <a:buChar char="v"/>
            </a:pPr>
            <a:r>
              <a:rPr lang="en-US" sz="3000" dirty="0"/>
              <a:t>7 moved to Behavioral Health</a:t>
            </a:r>
          </a:p>
          <a:p>
            <a:pPr marL="1546225" lvl="1" indent="-846138">
              <a:buClr>
                <a:srgbClr val="723684"/>
              </a:buClr>
            </a:pPr>
            <a:r>
              <a:rPr lang="en-US" sz="3000" dirty="0"/>
              <a:t>3 Unhoused</a:t>
            </a:r>
          </a:p>
          <a:p>
            <a:pPr marL="700088" indent="-700088">
              <a:buClr>
                <a:srgbClr val="723684"/>
              </a:buClr>
              <a:buFont typeface="Wingdings" pitchFamily="2" charset="2"/>
              <a:buChar char="v"/>
            </a:pPr>
            <a:r>
              <a:rPr lang="en-US" sz="3000" dirty="0"/>
              <a:t>5 Family referrals</a:t>
            </a:r>
          </a:p>
          <a:p>
            <a:pPr marL="700088" indent="-700088">
              <a:buClr>
                <a:srgbClr val="723684"/>
              </a:buClr>
              <a:buFont typeface="Wingdings" pitchFamily="2" charset="2"/>
              <a:buChar char="v"/>
            </a:pPr>
            <a:r>
              <a:rPr lang="en-US" sz="3000" dirty="0"/>
              <a:t>1 Director of Hospital</a:t>
            </a:r>
          </a:p>
          <a:p>
            <a:pPr marL="700088" indent="-700088">
              <a:buClr>
                <a:srgbClr val="723684"/>
              </a:buClr>
              <a:buFont typeface="Wingdings" pitchFamily="2" charset="2"/>
              <a:buChar char="v"/>
            </a:pPr>
            <a:r>
              <a:rPr lang="en-US" sz="3000" dirty="0"/>
              <a:t>1 GAL</a:t>
            </a:r>
          </a:p>
          <a:p>
            <a:pPr marL="700088" indent="-700088">
              <a:buClr>
                <a:srgbClr val="723684"/>
              </a:buClr>
              <a:buFont typeface="Wingdings" pitchFamily="2" charset="2"/>
              <a:buChar char="v"/>
            </a:pPr>
            <a:r>
              <a:rPr lang="en-US" sz="3000" dirty="0"/>
              <a:t>4 Continued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78" y="305576"/>
            <a:ext cx="1295687" cy="10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5F82152-01ED-8990-B3D4-0B612B38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" r="1636" b="-2"/>
          <a:stretch/>
        </p:blipFill>
        <p:spPr>
          <a:xfrm>
            <a:off x="0" y="0"/>
            <a:ext cx="4329122" cy="6858000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7FBEF37-49E8-9264-5876-C5C82618CE03}"/>
              </a:ext>
            </a:extLst>
          </p:cNvPr>
          <p:cNvSpPr txBox="1">
            <a:spLocks/>
          </p:cNvSpPr>
          <p:nvPr/>
        </p:nvSpPr>
        <p:spPr>
          <a:xfrm>
            <a:off x="346365" y="722890"/>
            <a:ext cx="3643744" cy="54122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+mn-lt"/>
              </a:rPr>
              <a:t>What’s Going Well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5F82152-01ED-8990-B3D4-0B612B38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4" r="70564" b="-2"/>
          <a:stretch/>
        </p:blipFill>
        <p:spPr>
          <a:xfrm rot="16200000" flipH="1">
            <a:off x="7716984" y="-2147451"/>
            <a:ext cx="1205341" cy="6442362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5F82152-01ED-8990-B3D4-0B612B38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7" r="45803" b="-2"/>
          <a:stretch/>
        </p:blipFill>
        <p:spPr>
          <a:xfrm rot="16200000" flipH="1">
            <a:off x="7716984" y="-600360"/>
            <a:ext cx="1205341" cy="6442362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5F82152-01ED-8990-B3D4-0B612B38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96" r="24094" b="-2"/>
          <a:stretch/>
        </p:blipFill>
        <p:spPr>
          <a:xfrm rot="16200000" flipH="1">
            <a:off x="7716984" y="946731"/>
            <a:ext cx="1205341" cy="6442362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5F82152-01ED-8990-B3D4-0B612B38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40" r="350" b="-2"/>
          <a:stretch/>
        </p:blipFill>
        <p:spPr>
          <a:xfrm rot="16200000" flipH="1">
            <a:off x="7716984" y="2493823"/>
            <a:ext cx="1205341" cy="6442362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/>
        </p:nvSpPr>
        <p:spPr>
          <a:xfrm>
            <a:off x="5429921" y="605483"/>
            <a:ext cx="58367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</a:rPr>
              <a:t>Established workflows between Courts and  County Behavioral Health allows for + communication and timely response. Created templated forms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920" y="2359211"/>
            <a:ext cx="583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Methods of outreach &amp; engagement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9920" y="3690858"/>
            <a:ext cx="5836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Tracking to monitor timelines and pending petitions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9921" y="5230429"/>
            <a:ext cx="5836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Daily case consultation meeting with BH leadership for complex situations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2" y="5449695"/>
            <a:ext cx="2924702" cy="6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5F82152-01ED-8990-B3D4-0B612B38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" r="1636" b="-2"/>
          <a:stretch/>
        </p:blipFill>
        <p:spPr>
          <a:xfrm>
            <a:off x="6" y="11"/>
            <a:ext cx="12184649" cy="1690677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FBEF37-49E8-9264-5876-C5C82618CE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Challenges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38200" y="2369138"/>
            <a:ext cx="2743200" cy="3976246"/>
            <a:chOff x="409134" y="2369138"/>
            <a:chExt cx="2743200" cy="3976246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C5F82152-01ED-8990-B3D4-0B612B3897E9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7694" t="-819" r="75779" b="817"/>
            <a:stretch/>
          </p:blipFill>
          <p:spPr>
            <a:xfrm>
              <a:off x="409134" y="2369138"/>
              <a:ext cx="2743200" cy="3976246"/>
            </a:xfrm>
            <a:custGeom>
              <a:avLst/>
              <a:gdLst/>
              <a:ahLst/>
              <a:cxnLst/>
              <a:rect l="l" t="t" r="r" b="b"/>
              <a:pathLst>
                <a:path w="6005375" h="4196281">
                  <a:moveTo>
                    <a:pt x="0" y="0"/>
                  </a:moveTo>
                  <a:lnTo>
                    <a:pt x="6000672" y="0"/>
                  </a:lnTo>
                  <a:lnTo>
                    <a:pt x="5998730" y="19709"/>
                  </a:lnTo>
                  <a:cubicBezTo>
                    <a:pt x="6001245" y="280059"/>
                    <a:pt x="5986415" y="540409"/>
                    <a:pt x="5999656" y="800631"/>
                  </a:cubicBezTo>
                  <a:cubicBezTo>
                    <a:pt x="6009855" y="1001996"/>
                    <a:pt x="6003364" y="1203233"/>
                    <a:pt x="5999656" y="1404471"/>
                  </a:cubicBezTo>
                  <a:cubicBezTo>
                    <a:pt x="5992506" y="1790420"/>
                    <a:pt x="6003364" y="2175860"/>
                    <a:pt x="5998730" y="2561300"/>
                  </a:cubicBezTo>
                  <a:cubicBezTo>
                    <a:pt x="5996744" y="2732154"/>
                    <a:pt x="5998994" y="2902754"/>
                    <a:pt x="6003364" y="3073609"/>
                  </a:cubicBezTo>
                  <a:cubicBezTo>
                    <a:pt x="6009720" y="3317560"/>
                    <a:pt x="5999923" y="3561638"/>
                    <a:pt x="5989197" y="3805463"/>
                  </a:cubicBezTo>
                  <a:cubicBezTo>
                    <a:pt x="5985594" y="3872508"/>
                    <a:pt x="5984647" y="3939633"/>
                    <a:pt x="5986348" y="4006695"/>
                  </a:cubicBezTo>
                  <a:lnTo>
                    <a:pt x="5997254" y="4174633"/>
                  </a:lnTo>
                  <a:lnTo>
                    <a:pt x="5951601" y="4176620"/>
                  </a:lnTo>
                  <a:cubicBezTo>
                    <a:pt x="5886702" y="4176651"/>
                    <a:pt x="5821788" y="4174749"/>
                    <a:pt x="5756905" y="4173480"/>
                  </a:cubicBezTo>
                  <a:cubicBezTo>
                    <a:pt x="5518559" y="4169040"/>
                    <a:pt x="5280086" y="4173480"/>
                    <a:pt x="5042247" y="4150774"/>
                  </a:cubicBezTo>
                  <a:cubicBezTo>
                    <a:pt x="4977618" y="4144622"/>
                    <a:pt x="4912546" y="4140690"/>
                    <a:pt x="4847600" y="4141467"/>
                  </a:cubicBezTo>
                  <a:cubicBezTo>
                    <a:pt x="4782655" y="4142244"/>
                    <a:pt x="4717835" y="4147730"/>
                    <a:pt x="4653713" y="4160414"/>
                  </a:cubicBezTo>
                  <a:cubicBezTo>
                    <a:pt x="4446571" y="4200625"/>
                    <a:pt x="4238796" y="4203162"/>
                    <a:pt x="4029497" y="4186925"/>
                  </a:cubicBezTo>
                  <a:cubicBezTo>
                    <a:pt x="3943621" y="4180203"/>
                    <a:pt x="3857746" y="4169040"/>
                    <a:pt x="3771489" y="4171196"/>
                  </a:cubicBezTo>
                  <a:cubicBezTo>
                    <a:pt x="3623585" y="4175129"/>
                    <a:pt x="3475554" y="4167137"/>
                    <a:pt x="3327523" y="4169167"/>
                  </a:cubicBezTo>
                  <a:cubicBezTo>
                    <a:pt x="3323528" y="4169738"/>
                    <a:pt x="3319443" y="4169205"/>
                    <a:pt x="3315727" y="4167645"/>
                  </a:cubicBezTo>
                  <a:cubicBezTo>
                    <a:pt x="3278941" y="4142402"/>
                    <a:pt x="3238603" y="4152169"/>
                    <a:pt x="3200549" y="4158765"/>
                  </a:cubicBezTo>
                  <a:cubicBezTo>
                    <a:pt x="3074082" y="4180710"/>
                    <a:pt x="2947742" y="4191492"/>
                    <a:pt x="2819246" y="4174494"/>
                  </a:cubicBezTo>
                  <a:cubicBezTo>
                    <a:pt x="2696546" y="4156698"/>
                    <a:pt x="2572096" y="4154478"/>
                    <a:pt x="2448851" y="4167898"/>
                  </a:cubicBezTo>
                  <a:cubicBezTo>
                    <a:pt x="2279383" y="4187687"/>
                    <a:pt x="2110549" y="4183501"/>
                    <a:pt x="1941462" y="4167898"/>
                  </a:cubicBezTo>
                  <a:cubicBezTo>
                    <a:pt x="1872837" y="4161556"/>
                    <a:pt x="1803198" y="4150774"/>
                    <a:pt x="1735208" y="4166630"/>
                  </a:cubicBezTo>
                  <a:cubicBezTo>
                    <a:pt x="1651489" y="4186038"/>
                    <a:pt x="1568023" y="4179695"/>
                    <a:pt x="1484050" y="4175382"/>
                  </a:cubicBezTo>
                  <a:cubicBezTo>
                    <a:pt x="1377752" y="4169801"/>
                    <a:pt x="1271708" y="4153692"/>
                    <a:pt x="1165029" y="4166376"/>
                  </a:cubicBezTo>
                  <a:cubicBezTo>
                    <a:pt x="1115685" y="4172211"/>
                    <a:pt x="1066722" y="4181471"/>
                    <a:pt x="1016744" y="4179061"/>
                  </a:cubicBezTo>
                  <a:cubicBezTo>
                    <a:pt x="878481" y="4172719"/>
                    <a:pt x="740344" y="4165235"/>
                    <a:pt x="601826" y="4166376"/>
                  </a:cubicBezTo>
                  <a:cubicBezTo>
                    <a:pt x="543857" y="4166757"/>
                    <a:pt x="486268" y="4168659"/>
                    <a:pt x="428553" y="4172845"/>
                  </a:cubicBezTo>
                  <a:cubicBezTo>
                    <a:pt x="320859" y="4180710"/>
                    <a:pt x="213546" y="4170055"/>
                    <a:pt x="106234" y="4166249"/>
                  </a:cubicBezTo>
                  <a:lnTo>
                    <a:pt x="0" y="4171008"/>
                  </a:lnTo>
                  <a:close/>
                </a:path>
              </a:pathLst>
            </a:custGeom>
          </p:spPr>
        </p:pic>
        <p:sp>
          <p:nvSpPr>
            <p:cNvPr id="2" name="Oval 1"/>
            <p:cNvSpPr/>
            <p:nvPr/>
          </p:nvSpPr>
          <p:spPr>
            <a:xfrm>
              <a:off x="1077616" y="2729345"/>
              <a:ext cx="1406236" cy="1406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rgbClr val="723684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5780" y="4477523"/>
              <a:ext cx="23899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Coordinating all data reporting points for 3 separate systems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8467" y="2369137"/>
            <a:ext cx="2743200" cy="3976246"/>
            <a:chOff x="2736698" y="2369137"/>
            <a:chExt cx="2743200" cy="3976246"/>
          </a:xfrm>
        </p:grpSpPr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C5F82152-01ED-8990-B3D4-0B612B3897E9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26338" t="-819" r="57135" b="817"/>
            <a:stretch/>
          </p:blipFill>
          <p:spPr>
            <a:xfrm>
              <a:off x="2736698" y="2369137"/>
              <a:ext cx="2743200" cy="3976246"/>
            </a:xfrm>
            <a:custGeom>
              <a:avLst/>
              <a:gdLst/>
              <a:ahLst/>
              <a:cxnLst/>
              <a:rect l="l" t="t" r="r" b="b"/>
              <a:pathLst>
                <a:path w="6005375" h="4196281">
                  <a:moveTo>
                    <a:pt x="0" y="0"/>
                  </a:moveTo>
                  <a:lnTo>
                    <a:pt x="6000672" y="0"/>
                  </a:lnTo>
                  <a:lnTo>
                    <a:pt x="5998730" y="19709"/>
                  </a:lnTo>
                  <a:cubicBezTo>
                    <a:pt x="6001245" y="280059"/>
                    <a:pt x="5986415" y="540409"/>
                    <a:pt x="5999656" y="800631"/>
                  </a:cubicBezTo>
                  <a:cubicBezTo>
                    <a:pt x="6009855" y="1001996"/>
                    <a:pt x="6003364" y="1203233"/>
                    <a:pt x="5999656" y="1404471"/>
                  </a:cubicBezTo>
                  <a:cubicBezTo>
                    <a:pt x="5992506" y="1790420"/>
                    <a:pt x="6003364" y="2175860"/>
                    <a:pt x="5998730" y="2561300"/>
                  </a:cubicBezTo>
                  <a:cubicBezTo>
                    <a:pt x="5996744" y="2732154"/>
                    <a:pt x="5998994" y="2902754"/>
                    <a:pt x="6003364" y="3073609"/>
                  </a:cubicBezTo>
                  <a:cubicBezTo>
                    <a:pt x="6009720" y="3317560"/>
                    <a:pt x="5999923" y="3561638"/>
                    <a:pt x="5989197" y="3805463"/>
                  </a:cubicBezTo>
                  <a:cubicBezTo>
                    <a:pt x="5985594" y="3872508"/>
                    <a:pt x="5984647" y="3939633"/>
                    <a:pt x="5986348" y="4006695"/>
                  </a:cubicBezTo>
                  <a:lnTo>
                    <a:pt x="5997254" y="4174633"/>
                  </a:lnTo>
                  <a:lnTo>
                    <a:pt x="5951601" y="4176620"/>
                  </a:lnTo>
                  <a:cubicBezTo>
                    <a:pt x="5886702" y="4176651"/>
                    <a:pt x="5821788" y="4174749"/>
                    <a:pt x="5756905" y="4173480"/>
                  </a:cubicBezTo>
                  <a:cubicBezTo>
                    <a:pt x="5518559" y="4169040"/>
                    <a:pt x="5280086" y="4173480"/>
                    <a:pt x="5042247" y="4150774"/>
                  </a:cubicBezTo>
                  <a:cubicBezTo>
                    <a:pt x="4977618" y="4144622"/>
                    <a:pt x="4912546" y="4140690"/>
                    <a:pt x="4847600" y="4141467"/>
                  </a:cubicBezTo>
                  <a:cubicBezTo>
                    <a:pt x="4782655" y="4142244"/>
                    <a:pt x="4717835" y="4147730"/>
                    <a:pt x="4653713" y="4160414"/>
                  </a:cubicBezTo>
                  <a:cubicBezTo>
                    <a:pt x="4446571" y="4200625"/>
                    <a:pt x="4238796" y="4203162"/>
                    <a:pt x="4029497" y="4186925"/>
                  </a:cubicBezTo>
                  <a:cubicBezTo>
                    <a:pt x="3943621" y="4180203"/>
                    <a:pt x="3857746" y="4169040"/>
                    <a:pt x="3771489" y="4171196"/>
                  </a:cubicBezTo>
                  <a:cubicBezTo>
                    <a:pt x="3623585" y="4175129"/>
                    <a:pt x="3475554" y="4167137"/>
                    <a:pt x="3327523" y="4169167"/>
                  </a:cubicBezTo>
                  <a:cubicBezTo>
                    <a:pt x="3323528" y="4169738"/>
                    <a:pt x="3319443" y="4169205"/>
                    <a:pt x="3315727" y="4167645"/>
                  </a:cubicBezTo>
                  <a:cubicBezTo>
                    <a:pt x="3278941" y="4142402"/>
                    <a:pt x="3238603" y="4152169"/>
                    <a:pt x="3200549" y="4158765"/>
                  </a:cubicBezTo>
                  <a:cubicBezTo>
                    <a:pt x="3074082" y="4180710"/>
                    <a:pt x="2947742" y="4191492"/>
                    <a:pt x="2819246" y="4174494"/>
                  </a:cubicBezTo>
                  <a:cubicBezTo>
                    <a:pt x="2696546" y="4156698"/>
                    <a:pt x="2572096" y="4154478"/>
                    <a:pt x="2448851" y="4167898"/>
                  </a:cubicBezTo>
                  <a:cubicBezTo>
                    <a:pt x="2279383" y="4187687"/>
                    <a:pt x="2110549" y="4183501"/>
                    <a:pt x="1941462" y="4167898"/>
                  </a:cubicBezTo>
                  <a:cubicBezTo>
                    <a:pt x="1872837" y="4161556"/>
                    <a:pt x="1803198" y="4150774"/>
                    <a:pt x="1735208" y="4166630"/>
                  </a:cubicBezTo>
                  <a:cubicBezTo>
                    <a:pt x="1651489" y="4186038"/>
                    <a:pt x="1568023" y="4179695"/>
                    <a:pt x="1484050" y="4175382"/>
                  </a:cubicBezTo>
                  <a:cubicBezTo>
                    <a:pt x="1377752" y="4169801"/>
                    <a:pt x="1271708" y="4153692"/>
                    <a:pt x="1165029" y="4166376"/>
                  </a:cubicBezTo>
                  <a:cubicBezTo>
                    <a:pt x="1115685" y="4172211"/>
                    <a:pt x="1066722" y="4181471"/>
                    <a:pt x="1016744" y="4179061"/>
                  </a:cubicBezTo>
                  <a:cubicBezTo>
                    <a:pt x="878481" y="4172719"/>
                    <a:pt x="740344" y="4165235"/>
                    <a:pt x="601826" y="4166376"/>
                  </a:cubicBezTo>
                  <a:cubicBezTo>
                    <a:pt x="543857" y="4166757"/>
                    <a:pt x="486268" y="4168659"/>
                    <a:pt x="428553" y="4172845"/>
                  </a:cubicBezTo>
                  <a:cubicBezTo>
                    <a:pt x="320859" y="4180710"/>
                    <a:pt x="213546" y="4170055"/>
                    <a:pt x="106234" y="4166249"/>
                  </a:cubicBezTo>
                  <a:lnTo>
                    <a:pt x="0" y="4171008"/>
                  </a:lnTo>
                  <a:close/>
                </a:path>
              </a:pathLst>
            </a:custGeom>
          </p:spPr>
        </p:pic>
        <p:sp>
          <p:nvSpPr>
            <p:cNvPr id="16" name="Oval 15"/>
            <p:cNvSpPr/>
            <p:nvPr/>
          </p:nvSpPr>
          <p:spPr>
            <a:xfrm>
              <a:off x="3405180" y="2736271"/>
              <a:ext cx="1406236" cy="1406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rgbClr val="723684"/>
                  </a:solidFill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7988" y="4828881"/>
              <a:ext cx="2580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2"/>
                  </a:solidFill>
                </a:rPr>
                <a:t>Anasognosia</a:t>
              </a:r>
              <a:endParaRPr lang="en-US" sz="3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18734" y="2369136"/>
            <a:ext cx="2743200" cy="3976246"/>
            <a:chOff x="5064261" y="2369136"/>
            <a:chExt cx="2743200" cy="3976246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C5F82152-01ED-8990-B3D4-0B612B3897E9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43139" t="-819" r="40334" b="817"/>
            <a:stretch/>
          </p:blipFill>
          <p:spPr>
            <a:xfrm>
              <a:off x="5064261" y="2369136"/>
              <a:ext cx="2743200" cy="3976246"/>
            </a:xfrm>
            <a:custGeom>
              <a:avLst/>
              <a:gdLst/>
              <a:ahLst/>
              <a:cxnLst/>
              <a:rect l="l" t="t" r="r" b="b"/>
              <a:pathLst>
                <a:path w="6005375" h="4196281">
                  <a:moveTo>
                    <a:pt x="0" y="0"/>
                  </a:moveTo>
                  <a:lnTo>
                    <a:pt x="6000672" y="0"/>
                  </a:lnTo>
                  <a:lnTo>
                    <a:pt x="5998730" y="19709"/>
                  </a:lnTo>
                  <a:cubicBezTo>
                    <a:pt x="6001245" y="280059"/>
                    <a:pt x="5986415" y="540409"/>
                    <a:pt x="5999656" y="800631"/>
                  </a:cubicBezTo>
                  <a:cubicBezTo>
                    <a:pt x="6009855" y="1001996"/>
                    <a:pt x="6003364" y="1203233"/>
                    <a:pt x="5999656" y="1404471"/>
                  </a:cubicBezTo>
                  <a:cubicBezTo>
                    <a:pt x="5992506" y="1790420"/>
                    <a:pt x="6003364" y="2175860"/>
                    <a:pt x="5998730" y="2561300"/>
                  </a:cubicBezTo>
                  <a:cubicBezTo>
                    <a:pt x="5996744" y="2732154"/>
                    <a:pt x="5998994" y="2902754"/>
                    <a:pt x="6003364" y="3073609"/>
                  </a:cubicBezTo>
                  <a:cubicBezTo>
                    <a:pt x="6009720" y="3317560"/>
                    <a:pt x="5999923" y="3561638"/>
                    <a:pt x="5989197" y="3805463"/>
                  </a:cubicBezTo>
                  <a:cubicBezTo>
                    <a:pt x="5985594" y="3872508"/>
                    <a:pt x="5984647" y="3939633"/>
                    <a:pt x="5986348" y="4006695"/>
                  </a:cubicBezTo>
                  <a:lnTo>
                    <a:pt x="5997254" y="4174633"/>
                  </a:lnTo>
                  <a:lnTo>
                    <a:pt x="5951601" y="4176620"/>
                  </a:lnTo>
                  <a:cubicBezTo>
                    <a:pt x="5886702" y="4176651"/>
                    <a:pt x="5821788" y="4174749"/>
                    <a:pt x="5756905" y="4173480"/>
                  </a:cubicBezTo>
                  <a:cubicBezTo>
                    <a:pt x="5518559" y="4169040"/>
                    <a:pt x="5280086" y="4173480"/>
                    <a:pt x="5042247" y="4150774"/>
                  </a:cubicBezTo>
                  <a:cubicBezTo>
                    <a:pt x="4977618" y="4144622"/>
                    <a:pt x="4912546" y="4140690"/>
                    <a:pt x="4847600" y="4141467"/>
                  </a:cubicBezTo>
                  <a:cubicBezTo>
                    <a:pt x="4782655" y="4142244"/>
                    <a:pt x="4717835" y="4147730"/>
                    <a:pt x="4653713" y="4160414"/>
                  </a:cubicBezTo>
                  <a:cubicBezTo>
                    <a:pt x="4446571" y="4200625"/>
                    <a:pt x="4238796" y="4203162"/>
                    <a:pt x="4029497" y="4186925"/>
                  </a:cubicBezTo>
                  <a:cubicBezTo>
                    <a:pt x="3943621" y="4180203"/>
                    <a:pt x="3857746" y="4169040"/>
                    <a:pt x="3771489" y="4171196"/>
                  </a:cubicBezTo>
                  <a:cubicBezTo>
                    <a:pt x="3623585" y="4175129"/>
                    <a:pt x="3475554" y="4167137"/>
                    <a:pt x="3327523" y="4169167"/>
                  </a:cubicBezTo>
                  <a:cubicBezTo>
                    <a:pt x="3323528" y="4169738"/>
                    <a:pt x="3319443" y="4169205"/>
                    <a:pt x="3315727" y="4167645"/>
                  </a:cubicBezTo>
                  <a:cubicBezTo>
                    <a:pt x="3278941" y="4142402"/>
                    <a:pt x="3238603" y="4152169"/>
                    <a:pt x="3200549" y="4158765"/>
                  </a:cubicBezTo>
                  <a:cubicBezTo>
                    <a:pt x="3074082" y="4180710"/>
                    <a:pt x="2947742" y="4191492"/>
                    <a:pt x="2819246" y="4174494"/>
                  </a:cubicBezTo>
                  <a:cubicBezTo>
                    <a:pt x="2696546" y="4156698"/>
                    <a:pt x="2572096" y="4154478"/>
                    <a:pt x="2448851" y="4167898"/>
                  </a:cubicBezTo>
                  <a:cubicBezTo>
                    <a:pt x="2279383" y="4187687"/>
                    <a:pt x="2110549" y="4183501"/>
                    <a:pt x="1941462" y="4167898"/>
                  </a:cubicBezTo>
                  <a:cubicBezTo>
                    <a:pt x="1872837" y="4161556"/>
                    <a:pt x="1803198" y="4150774"/>
                    <a:pt x="1735208" y="4166630"/>
                  </a:cubicBezTo>
                  <a:cubicBezTo>
                    <a:pt x="1651489" y="4186038"/>
                    <a:pt x="1568023" y="4179695"/>
                    <a:pt x="1484050" y="4175382"/>
                  </a:cubicBezTo>
                  <a:cubicBezTo>
                    <a:pt x="1377752" y="4169801"/>
                    <a:pt x="1271708" y="4153692"/>
                    <a:pt x="1165029" y="4166376"/>
                  </a:cubicBezTo>
                  <a:cubicBezTo>
                    <a:pt x="1115685" y="4172211"/>
                    <a:pt x="1066722" y="4181471"/>
                    <a:pt x="1016744" y="4179061"/>
                  </a:cubicBezTo>
                  <a:cubicBezTo>
                    <a:pt x="878481" y="4172719"/>
                    <a:pt x="740344" y="4165235"/>
                    <a:pt x="601826" y="4166376"/>
                  </a:cubicBezTo>
                  <a:cubicBezTo>
                    <a:pt x="543857" y="4166757"/>
                    <a:pt x="486268" y="4168659"/>
                    <a:pt x="428553" y="4172845"/>
                  </a:cubicBezTo>
                  <a:cubicBezTo>
                    <a:pt x="320859" y="4180710"/>
                    <a:pt x="213546" y="4170055"/>
                    <a:pt x="106234" y="4166249"/>
                  </a:cubicBezTo>
                  <a:lnTo>
                    <a:pt x="0" y="4171008"/>
                  </a:lnTo>
                  <a:close/>
                </a:path>
              </a:pathLst>
            </a:custGeom>
          </p:spPr>
        </p:pic>
        <p:sp>
          <p:nvSpPr>
            <p:cNvPr id="15" name="Oval 14"/>
            <p:cNvSpPr/>
            <p:nvPr/>
          </p:nvSpPr>
          <p:spPr>
            <a:xfrm>
              <a:off x="5732743" y="2736271"/>
              <a:ext cx="1406236" cy="1406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rgbClr val="723684"/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3903" y="4366781"/>
              <a:ext cx="24639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</a:rPr>
                <a:t>Locating unhoused people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517" y="305576"/>
            <a:ext cx="1295687" cy="10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5F82152-01ED-8990-B3D4-0B612B38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" r="1636" b="-2"/>
          <a:stretch/>
        </p:blipFill>
        <p:spPr>
          <a:xfrm>
            <a:off x="6" y="11"/>
            <a:ext cx="12184649" cy="2553129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BEF37-49E8-9264-5876-C5C82618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12" y="414112"/>
            <a:ext cx="9304074" cy="180657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Why Aren’t Petitions Moved Forward to Court Proceedings from County BH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A8097-2824-5550-B91E-C0823CC0A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03" y="2553140"/>
            <a:ext cx="9939508" cy="3939735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marL="471488" indent="-471488">
              <a:buClr>
                <a:srgbClr val="723684"/>
              </a:buClr>
            </a:pPr>
            <a:r>
              <a:rPr lang="en-US" sz="3200" dirty="0"/>
              <a:t>Schizophrenia Spectrum Disorder is not the primary diagnosis</a:t>
            </a:r>
          </a:p>
          <a:p>
            <a:pPr marL="471488" indent="-471488">
              <a:buClr>
                <a:srgbClr val="723684"/>
              </a:buClr>
            </a:pPr>
            <a:r>
              <a:rPr lang="en-US" sz="3200" dirty="0"/>
              <a:t>Qualifying Diagnosis</a:t>
            </a:r>
          </a:p>
          <a:p>
            <a:pPr marL="471488" indent="-471488">
              <a:buClr>
                <a:srgbClr val="723684"/>
              </a:buClr>
            </a:pPr>
            <a:r>
              <a:rPr lang="en-US" sz="3200" dirty="0"/>
              <a:t>Person currently stable in voluntary services</a:t>
            </a:r>
          </a:p>
          <a:p>
            <a:pPr marL="471488" indent="-471488">
              <a:buClr>
                <a:srgbClr val="723684"/>
              </a:buClr>
            </a:pPr>
            <a:r>
              <a:rPr lang="en-US" sz="3200" dirty="0"/>
              <a:t>Person requires a higher level pf care </a:t>
            </a:r>
          </a:p>
          <a:p>
            <a:pPr marL="471488" indent="-471488">
              <a:buClr>
                <a:srgbClr val="723684"/>
              </a:buClr>
            </a:pPr>
            <a:r>
              <a:rPr lang="en-US" sz="3200" dirty="0"/>
              <a:t>Person referred simultaneously to multiple programs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1" y="603232"/>
            <a:ext cx="1295687" cy="10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461DAF-4735-86C6-043F-3AB43433C2D7}"/>
              </a:ext>
            </a:extLst>
          </p:cNvPr>
          <p:cNvSpPr/>
          <p:nvPr/>
        </p:nvSpPr>
        <p:spPr>
          <a:xfrm>
            <a:off x="7351" y="0"/>
            <a:ext cx="6188765" cy="6858000"/>
          </a:xfrm>
          <a:prstGeom prst="rect">
            <a:avLst/>
          </a:prstGeom>
          <a:solidFill>
            <a:srgbClr val="1B3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5F82152-01ED-8990-B3D4-0B612B389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" r="1636" b="-2"/>
          <a:stretch/>
        </p:blipFill>
        <p:spPr>
          <a:xfrm>
            <a:off x="7351" y="0"/>
            <a:ext cx="12184649" cy="1825625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742" y="373040"/>
            <a:ext cx="1295687" cy="1079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218E5-0E11-28E0-3DE9-ED8FC4DA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Thank you!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D87A8E4B-A727-3A3D-1416-49E39A6D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97" y="3280299"/>
            <a:ext cx="3045473" cy="301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1091E8-2564-F3A1-A356-EEBA9A2BE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86" y="2390296"/>
            <a:ext cx="4888895" cy="8884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EC05BB-D090-9FB5-E3EC-D69E8FE17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9" y="2663043"/>
            <a:ext cx="5552606" cy="27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231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Care Act</vt:lpstr>
      <vt:lpstr>What is CARE Act?</vt:lpstr>
      <vt:lpstr>Progress to Date HCA</vt:lpstr>
      <vt:lpstr>PowerPoint Presentation</vt:lpstr>
      <vt:lpstr>PowerPoint Presentation</vt:lpstr>
      <vt:lpstr>Why Aren’t Petitions Moved Forward to Court Proceedings from County BH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Mental Health: One State’s Approach</dc:title>
  <dc:creator>Kelley, Veronica</dc:creator>
  <cp:lastModifiedBy>Danielle Bradley</cp:lastModifiedBy>
  <cp:revision>32</cp:revision>
  <dcterms:created xsi:type="dcterms:W3CDTF">2023-10-10T22:00:08Z</dcterms:created>
  <dcterms:modified xsi:type="dcterms:W3CDTF">2023-11-28T22:28:15Z</dcterms:modified>
</cp:coreProperties>
</file>