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7" r:id="rId1"/>
  </p:sldMasterIdLst>
  <p:sldIdLst>
    <p:sldId id="256" r:id="rId2"/>
    <p:sldId id="263" r:id="rId3"/>
    <p:sldId id="266" r:id="rId4"/>
    <p:sldId id="262" r:id="rId5"/>
    <p:sldId id="277" r:id="rId6"/>
    <p:sldId id="274" r:id="rId7"/>
    <p:sldId id="282" r:id="rId8"/>
    <p:sldId id="271" r:id="rId9"/>
    <p:sldId id="279" r:id="rId10"/>
    <p:sldId id="337" r:id="rId11"/>
    <p:sldId id="257" r:id="rId12"/>
    <p:sldId id="258" r:id="rId13"/>
    <p:sldId id="259" r:id="rId14"/>
    <p:sldId id="260"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4975"/>
    <a:srgbClr val="DBDBDB"/>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2" d="100"/>
          <a:sy n="102" d="100"/>
        </p:scale>
        <p:origin x="39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8C1E1FAD-7351-4908-963A-08EA8E4AB7A0}" type="datetimeFigureOut">
              <a:rPr lang="en-US" smtClean="0"/>
              <a:t>4/5/2023</a:t>
            </a:fld>
            <a:endParaRPr lang="en-US"/>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004566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C1E1FAD-7351-4908-963A-08EA8E4AB7A0}" type="datetimeFigureOut">
              <a:rPr lang="en-US" smtClean="0"/>
              <a:t>4/5/2023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536532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C1E1FAD-7351-4908-963A-08EA8E4AB7A0}" type="datetimeFigureOut">
              <a:rPr lang="en-US" smtClean="0"/>
              <a:t>4/5/2023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9649816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C1E1FAD-7351-4908-963A-08EA8E4AB7A0}" type="datetimeFigureOut">
              <a:rPr lang="en-US" smtClean="0"/>
              <a:t>4/5/2023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F2D47E-0AF1-4C27-801F-64E3E5BF7F72}" type="slidenum">
              <a:rPr lang="en-US" smtClean="0"/>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2966499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C1E1FAD-7351-4908-963A-08EA8E4AB7A0}" type="datetimeFigureOut">
              <a:rPr lang="en-US" smtClean="0"/>
              <a:t>4/5/2023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0942049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C1E1FAD-7351-4908-963A-08EA8E4AB7A0}" type="datetimeFigureOut">
              <a:rPr lang="en-US" smtClean="0"/>
              <a:t>4/5/2023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7363531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C1E1FAD-7351-4908-963A-08EA8E4AB7A0}" type="datetimeFigureOut">
              <a:rPr lang="en-US" smtClean="0"/>
              <a:t>4/5/2023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0467103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1E1FAD-7351-4908-963A-08EA8E4AB7A0}" type="datetimeFigureOut">
              <a:rPr lang="en-US" smtClean="0"/>
              <a:t>4/5/2023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8407201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1E1FAD-7351-4908-963A-08EA8E4AB7A0}" type="datetimeFigureOut">
              <a:rPr lang="en-US" smtClean="0"/>
              <a:t>4/5/2023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4170360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1E1FAD-7351-4908-963A-08EA8E4AB7A0}" type="datetimeFigureOut">
              <a:rPr lang="en-US" smtClean="0"/>
              <a:t>4/5/2023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534239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1E1FAD-7351-4908-963A-08EA8E4AB7A0}" type="datetimeFigureOut">
              <a:rPr lang="en-US" smtClean="0"/>
              <a:t>4/5/2023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886168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C1E1FAD-7351-4908-963A-08EA8E4AB7A0}" type="datetimeFigureOut">
              <a:rPr lang="en-US" smtClean="0"/>
              <a:t>4/5/2023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483843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C1E1FAD-7351-4908-963A-08EA8E4AB7A0}" type="datetimeFigureOut">
              <a:rPr lang="en-US" smtClean="0"/>
              <a:t>4/5/2023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4098251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C1E1FAD-7351-4908-963A-08EA8E4AB7A0}" type="datetimeFigureOut">
              <a:rPr lang="en-US" smtClean="0"/>
              <a:t>4/5/2023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034887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1E1FAD-7351-4908-963A-08EA8E4AB7A0}" type="datetimeFigureOut">
              <a:rPr lang="en-US" smtClean="0"/>
              <a:t>4/5/2023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4237152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C1E1FAD-7351-4908-963A-08EA8E4AB7A0}" type="datetimeFigureOut">
              <a:rPr lang="en-US" smtClean="0"/>
              <a:t>4/5/2023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450939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C1E1FAD-7351-4908-963A-08EA8E4AB7A0}" type="datetimeFigureOut">
              <a:rPr lang="en-US" smtClean="0"/>
              <a:t>4/5/2023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995746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8C1E1FAD-7351-4908-963A-08EA8E4AB7A0}" type="datetimeFigureOut">
              <a:rPr lang="en-US" smtClean="0"/>
              <a:t>4/5/2023</a:t>
            </a:fld>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1CF2D47E-0AF1-4C27-801F-64E3E5BF7F72}" type="slidenum">
              <a:rPr lang="en-US" smtClean="0"/>
              <a:t>‹#›</a:t>
            </a:fld>
            <a:endParaRPr lang="en-US"/>
          </a:p>
        </p:txBody>
      </p:sp>
    </p:spTree>
    <p:extLst>
      <p:ext uri="{BB962C8B-B14F-4D97-AF65-F5344CB8AC3E}">
        <p14:creationId xmlns:p14="http://schemas.microsoft.com/office/powerpoint/2010/main" val="863030085"/>
      </p:ext>
    </p:extLst>
  </p:cSld>
  <p:clrMap bg1="dk1" tx1="lt1" bg2="dk2" tx2="lt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www.wallpaperflare.com/illustration-of-transferring-money-with-a-mobile-device-banking-wallpaper-aarbm" TargetMode="External"/><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F7718-F36B-5DE8-79A7-2F3E44AD9B35}"/>
              </a:ext>
            </a:extLst>
          </p:cNvPr>
          <p:cNvSpPr>
            <a:spLocks noGrp="1"/>
          </p:cNvSpPr>
          <p:nvPr>
            <p:ph type="ctrTitle"/>
          </p:nvPr>
        </p:nvSpPr>
        <p:spPr>
          <a:xfrm>
            <a:off x="1977081" y="627885"/>
            <a:ext cx="10203634" cy="4149311"/>
          </a:xfrm>
        </p:spPr>
        <p:txBody>
          <a:bodyPr anchor="b">
            <a:normAutofit/>
          </a:bodyPr>
          <a:lstStyle/>
          <a:p>
            <a:pPr algn="ctr"/>
            <a:r>
              <a:rPr lang="en-US" sz="6600" dirty="0"/>
              <a:t>Putting the Pieces Together</a:t>
            </a:r>
            <a:br>
              <a:rPr lang="en-US" sz="6600" dirty="0"/>
            </a:br>
            <a:br>
              <a:rPr lang="en-US" sz="6600" dirty="0"/>
            </a:br>
            <a:r>
              <a:rPr lang="en-US" sz="4000" dirty="0"/>
              <a:t>the Value of Housing Choice Project Based Vouchers</a:t>
            </a:r>
          </a:p>
        </p:txBody>
      </p:sp>
      <p:sp>
        <p:nvSpPr>
          <p:cNvPr id="6" name="TextBox 5">
            <a:extLst>
              <a:ext uri="{FF2B5EF4-FFF2-40B4-BE49-F238E27FC236}">
                <a16:creationId xmlns:a16="http://schemas.microsoft.com/office/drawing/2014/main" id="{ED4DED3E-05F5-F935-4F16-0797AFBF7C52}"/>
              </a:ext>
            </a:extLst>
          </p:cNvPr>
          <p:cNvSpPr txBox="1"/>
          <p:nvPr/>
        </p:nvSpPr>
        <p:spPr>
          <a:xfrm>
            <a:off x="2451835" y="5303436"/>
            <a:ext cx="3560345" cy="1200329"/>
          </a:xfrm>
          <a:prstGeom prst="rect">
            <a:avLst/>
          </a:prstGeom>
          <a:solidFill>
            <a:schemeClr val="tx1"/>
          </a:solidFill>
        </p:spPr>
        <p:txBody>
          <a:bodyPr wrap="square" rtlCol="0">
            <a:spAutoFit/>
          </a:bodyPr>
          <a:lstStyle/>
          <a:p>
            <a:endParaRPr lang="en-US"/>
          </a:p>
          <a:p>
            <a:endParaRPr lang="en-US"/>
          </a:p>
          <a:p>
            <a:endParaRPr lang="en-US"/>
          </a:p>
          <a:p>
            <a:endParaRPr lang="en-US" dirty="0"/>
          </a:p>
        </p:txBody>
      </p:sp>
      <p:pic>
        <p:nvPicPr>
          <p:cNvPr id="5" name="Picture 4">
            <a:extLst>
              <a:ext uri="{FF2B5EF4-FFF2-40B4-BE49-F238E27FC236}">
                <a16:creationId xmlns:a16="http://schemas.microsoft.com/office/drawing/2014/main" id="{B0883A23-6089-45C1-4798-FC7D36FF4D7E}"/>
              </a:ext>
            </a:extLst>
          </p:cNvPr>
          <p:cNvPicPr>
            <a:picLocks noChangeAspect="1"/>
          </p:cNvPicPr>
          <p:nvPr/>
        </p:nvPicPr>
        <p:blipFill>
          <a:blip r:embed="rId2"/>
          <a:stretch>
            <a:fillRect/>
          </a:stretch>
        </p:blipFill>
        <p:spPr>
          <a:xfrm>
            <a:off x="2546036" y="5337552"/>
            <a:ext cx="3371942" cy="1132096"/>
          </a:xfrm>
          <a:prstGeom prst="rect">
            <a:avLst/>
          </a:prstGeom>
        </p:spPr>
      </p:pic>
    </p:spTree>
    <p:extLst>
      <p:ext uri="{BB962C8B-B14F-4D97-AF65-F5344CB8AC3E}">
        <p14:creationId xmlns:p14="http://schemas.microsoft.com/office/powerpoint/2010/main" val="6971645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DEAD896-A1E4-05C7-70B0-60A17A39BD11}"/>
              </a:ext>
            </a:extLst>
          </p:cNvPr>
          <p:cNvSpPr/>
          <p:nvPr/>
        </p:nvSpPr>
        <p:spPr>
          <a:xfrm>
            <a:off x="0" y="1540613"/>
            <a:ext cx="8074272" cy="4982214"/>
          </a:xfrm>
          <a:prstGeom prst="rect">
            <a:avLst/>
          </a:prstGeom>
          <a:noFill/>
          <a:ln w="28575">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12" name="Picture 11">
            <a:extLst>
              <a:ext uri="{FF2B5EF4-FFF2-40B4-BE49-F238E27FC236}">
                <a16:creationId xmlns:a16="http://schemas.microsoft.com/office/drawing/2014/main" id="{C53A3F60-A27C-DB4D-9B4B-777216DC5220}"/>
              </a:ext>
            </a:extLst>
          </p:cNvPr>
          <p:cNvPicPr>
            <a:picLocks noChangeAspect="1"/>
          </p:cNvPicPr>
          <p:nvPr/>
        </p:nvPicPr>
        <p:blipFill>
          <a:blip r:embed="rId2">
            <a:extLst>
              <a:ext uri="{28A0092B-C50C-407E-A947-70E740481C1C}">
                <a14:useLocalDpi xmlns:a14="http://schemas.microsoft.com/office/drawing/2010/main" val="0"/>
              </a:ext>
            </a:extLst>
          </a:blip>
          <a:srcRect l="23223" r="23223"/>
          <a:stretch/>
        </p:blipFill>
        <p:spPr>
          <a:xfrm>
            <a:off x="6210300" y="0"/>
            <a:ext cx="5981701" cy="6858002"/>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8" name="TextBox 7">
            <a:extLst>
              <a:ext uri="{FF2B5EF4-FFF2-40B4-BE49-F238E27FC236}">
                <a16:creationId xmlns:a16="http://schemas.microsoft.com/office/drawing/2014/main" id="{2CB344B9-A80C-05AE-DD5B-B807A324DEF7}"/>
              </a:ext>
            </a:extLst>
          </p:cNvPr>
          <p:cNvSpPr txBox="1"/>
          <p:nvPr/>
        </p:nvSpPr>
        <p:spPr>
          <a:xfrm>
            <a:off x="126753" y="1672206"/>
            <a:ext cx="6836019" cy="5347618"/>
          </a:xfrm>
          <a:prstGeom prst="rect">
            <a:avLst/>
          </a:prstGeom>
          <a:noFill/>
        </p:spPr>
        <p:txBody>
          <a:bodyPr wrap="square" rtlCol="0">
            <a:spAutoFit/>
          </a:bodyPr>
          <a:lstStyle/>
          <a:p>
            <a:pPr indent="-228600">
              <a:lnSpc>
                <a:spcPct val="90000"/>
              </a:lnSpc>
              <a:spcAft>
                <a:spcPts val="600"/>
              </a:spcAft>
              <a:buFont typeface="Arial" panose="020B0604020202020204" pitchFamily="34" charset="0"/>
              <a:buChar char="•"/>
            </a:pPr>
            <a:r>
              <a:rPr lang="en-US" sz="1600" dirty="0"/>
              <a:t>24 Code of Federal Regulations (CFR) 983 covers the Project Based Voucher Program. </a:t>
            </a:r>
          </a:p>
          <a:p>
            <a:pPr indent="-228600">
              <a:lnSpc>
                <a:spcPct val="90000"/>
              </a:lnSpc>
              <a:spcAft>
                <a:spcPts val="600"/>
              </a:spcAft>
              <a:buFont typeface="Arial" panose="020B0604020202020204" pitchFamily="34" charset="0"/>
              <a:buChar char="•"/>
            </a:pPr>
            <a:r>
              <a:rPr lang="en-US" sz="1600" dirty="0"/>
              <a:t>PBV program allows affordable housing for even the lowest income families.</a:t>
            </a:r>
          </a:p>
          <a:p>
            <a:pPr indent="-228600">
              <a:lnSpc>
                <a:spcPct val="90000"/>
              </a:lnSpc>
              <a:spcAft>
                <a:spcPts val="600"/>
              </a:spcAft>
              <a:buFont typeface="Arial" panose="020B0604020202020204" pitchFamily="34" charset="0"/>
              <a:buChar char="•"/>
            </a:pPr>
            <a:r>
              <a:rPr lang="en-US" sz="1600" dirty="0"/>
              <a:t>Vouchers are committed affordable properties through the PBV program ensures those units will be available exclusively to PBV voucher households.</a:t>
            </a:r>
          </a:p>
          <a:p>
            <a:pPr indent="-228600">
              <a:lnSpc>
                <a:spcPct val="90000"/>
              </a:lnSpc>
              <a:spcAft>
                <a:spcPts val="600"/>
              </a:spcAft>
              <a:buFont typeface="Arial" panose="020B0604020202020204" pitchFamily="34" charset="0"/>
              <a:buChar char="•"/>
            </a:pPr>
            <a:r>
              <a:rPr lang="en-US" sz="1600" dirty="0"/>
              <a:t>PBVs helps facilitate production of housing for vulnerable populations including veterans, persons with disabilities, seniors, and persons experiencing homelessness who often are the most challenged when attempting to access housing in the open market. Analysis may be conducted by local agency to address most vulnerable population within their community.</a:t>
            </a:r>
          </a:p>
          <a:p>
            <a:pPr indent="-228600">
              <a:lnSpc>
                <a:spcPct val="90000"/>
              </a:lnSpc>
              <a:spcAft>
                <a:spcPts val="600"/>
              </a:spcAft>
              <a:buFont typeface="Arial" panose="020B0604020202020204" pitchFamily="34" charset="0"/>
              <a:buChar char="•"/>
            </a:pPr>
            <a:r>
              <a:rPr lang="en-US" sz="1600" dirty="0"/>
              <a:t>For unit(s) to be considered PBV, owners must undergo a competitive selection process for available PBV and meet all PBV program requirements. </a:t>
            </a:r>
          </a:p>
          <a:p>
            <a:pPr indent="-228600">
              <a:lnSpc>
                <a:spcPct val="90000"/>
              </a:lnSpc>
              <a:spcAft>
                <a:spcPts val="600"/>
              </a:spcAft>
              <a:buFont typeface="Arial" panose="020B0604020202020204" pitchFamily="34" charset="0"/>
              <a:buChar char="•"/>
            </a:pPr>
            <a:r>
              <a:rPr lang="en-US" sz="1600" dirty="0"/>
              <a:t>Local Housing Authority’s Administrative Plan outline the process for PBV proposals and selection process. A Housing Authority is limited and is subject to a cap on the number of units a Housing Authority may utilize for PBV.</a:t>
            </a:r>
          </a:p>
          <a:p>
            <a:pPr indent="-228600">
              <a:lnSpc>
                <a:spcPct val="90000"/>
              </a:lnSpc>
              <a:spcAft>
                <a:spcPts val="600"/>
              </a:spcAft>
              <a:buFont typeface="Arial" panose="020B0604020202020204" pitchFamily="34" charset="0"/>
              <a:buChar char="•"/>
            </a:pPr>
            <a:r>
              <a:rPr lang="en-US" sz="1600" dirty="0"/>
              <a:t>Initial term of the HAP contract for any PBV unit may not be less than one (1) year, nor more than twenty (20) years. Extensions may be applicable if the HAP contact is less than twenty (20) years. </a:t>
            </a:r>
          </a:p>
          <a:p>
            <a:pPr indent="-228600">
              <a:lnSpc>
                <a:spcPct val="90000"/>
              </a:lnSpc>
              <a:spcAft>
                <a:spcPts val="600"/>
              </a:spcAft>
              <a:buFont typeface="Arial" panose="020B0604020202020204" pitchFamily="34" charset="0"/>
              <a:buChar char="•"/>
            </a:pPr>
            <a:r>
              <a:rPr lang="en-US" sz="1600" dirty="0"/>
              <a:t>Contact local Housing Authority for PBV opportunities.</a:t>
            </a:r>
          </a:p>
          <a:p>
            <a:endParaRPr lang="en-US" dirty="0"/>
          </a:p>
        </p:txBody>
      </p:sp>
      <p:sp>
        <p:nvSpPr>
          <p:cNvPr id="3" name="Title 1">
            <a:extLst>
              <a:ext uri="{FF2B5EF4-FFF2-40B4-BE49-F238E27FC236}">
                <a16:creationId xmlns:a16="http://schemas.microsoft.com/office/drawing/2014/main" id="{88DA5056-4958-BF11-79AA-2528A307A011}"/>
              </a:ext>
            </a:extLst>
          </p:cNvPr>
          <p:cNvSpPr txBox="1">
            <a:spLocks/>
          </p:cNvSpPr>
          <p:nvPr/>
        </p:nvSpPr>
        <p:spPr>
          <a:xfrm>
            <a:off x="-145212" y="125521"/>
            <a:ext cx="7101389" cy="1415092"/>
          </a:xfrm>
          <a:prstGeom prst="rect">
            <a:avLst/>
          </a:prstGeom>
        </p:spPr>
        <p:txBody>
          <a:bodyPr anchor="b">
            <a:no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r>
              <a:rPr lang="en-US" sz="4400" dirty="0"/>
              <a:t>project Based Voucher (PBV) Program</a:t>
            </a:r>
          </a:p>
        </p:txBody>
      </p:sp>
    </p:spTree>
    <p:extLst>
      <p:ext uri="{BB962C8B-B14F-4D97-AF65-F5344CB8AC3E}">
        <p14:creationId xmlns:p14="http://schemas.microsoft.com/office/powerpoint/2010/main" val="8576679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D7A9C-8A9F-A274-42F5-561EE8300D73}"/>
              </a:ext>
            </a:extLst>
          </p:cNvPr>
          <p:cNvSpPr>
            <a:spLocks noGrp="1"/>
          </p:cNvSpPr>
          <p:nvPr>
            <p:ph type="title"/>
          </p:nvPr>
        </p:nvSpPr>
        <p:spPr>
          <a:xfrm>
            <a:off x="766354" y="146522"/>
            <a:ext cx="6975566" cy="553033"/>
          </a:xfrm>
        </p:spPr>
        <p:txBody>
          <a:bodyPr anchor="b">
            <a:noAutofit/>
          </a:bodyPr>
          <a:lstStyle/>
          <a:p>
            <a:pPr algn="ctr"/>
            <a:r>
              <a:rPr lang="en-US" sz="3200" dirty="0"/>
              <a:t>Cottage Village Senior Apartments</a:t>
            </a:r>
          </a:p>
        </p:txBody>
      </p:sp>
      <p:sp>
        <p:nvSpPr>
          <p:cNvPr id="56" name="Content Placeholder 55">
            <a:extLst>
              <a:ext uri="{FF2B5EF4-FFF2-40B4-BE49-F238E27FC236}">
                <a16:creationId xmlns:a16="http://schemas.microsoft.com/office/drawing/2014/main" id="{12BA6B94-FBEC-97C5-8198-69BAAFDB40A4}"/>
              </a:ext>
            </a:extLst>
          </p:cNvPr>
          <p:cNvSpPr>
            <a:spLocks noGrp="1"/>
          </p:cNvSpPr>
          <p:nvPr>
            <p:ph idx="1"/>
          </p:nvPr>
        </p:nvSpPr>
        <p:spPr>
          <a:xfrm>
            <a:off x="1156784" y="1312306"/>
            <a:ext cx="5894388" cy="1938993"/>
          </a:xfrm>
        </p:spPr>
        <p:txBody>
          <a:bodyPr>
            <a:normAutofit fontScale="92500" lnSpcReduction="20000"/>
          </a:bodyPr>
          <a:lstStyle/>
          <a:p>
            <a:pPr marL="0" indent="0">
              <a:lnSpc>
                <a:spcPct val="100000"/>
              </a:lnSpc>
              <a:spcBef>
                <a:spcPts val="0"/>
              </a:spcBef>
              <a:buNone/>
            </a:pPr>
            <a:r>
              <a:rPr lang="en-US" sz="1800" dirty="0"/>
              <a:t>48 Units of Affordable Housing for Seniors</a:t>
            </a:r>
          </a:p>
          <a:p>
            <a:pPr marL="692150">
              <a:lnSpc>
                <a:spcPct val="100000"/>
              </a:lnSpc>
              <a:spcBef>
                <a:spcPts val="0"/>
              </a:spcBef>
            </a:pPr>
            <a:r>
              <a:rPr lang="en-US" sz="1800" dirty="0"/>
              <a:t>40 One-Bedroom Units</a:t>
            </a:r>
          </a:p>
          <a:p>
            <a:pPr marL="692150">
              <a:lnSpc>
                <a:spcPct val="100000"/>
              </a:lnSpc>
              <a:spcBef>
                <a:spcPts val="0"/>
              </a:spcBef>
            </a:pPr>
            <a:r>
              <a:rPr lang="en-US" sz="1800" dirty="0"/>
              <a:t>8 Two-Bedroom Units</a:t>
            </a:r>
          </a:p>
          <a:p>
            <a:pPr marL="0" indent="0">
              <a:lnSpc>
                <a:spcPct val="100000"/>
              </a:lnSpc>
              <a:spcBef>
                <a:spcPts val="0"/>
              </a:spcBef>
              <a:buNone/>
            </a:pPr>
            <a:r>
              <a:rPr lang="en-US" sz="1800" dirty="0"/>
              <a:t>Funding included:</a:t>
            </a:r>
          </a:p>
          <a:p>
            <a:pPr marL="692150">
              <a:lnSpc>
                <a:spcPct val="100000"/>
              </a:lnSpc>
              <a:spcBef>
                <a:spcPts val="0"/>
              </a:spcBef>
            </a:pPr>
            <a:r>
              <a:rPr lang="en-US" sz="1800" dirty="0"/>
              <a:t>City of Manteca</a:t>
            </a:r>
          </a:p>
          <a:p>
            <a:pPr marL="692150">
              <a:lnSpc>
                <a:spcPct val="100000"/>
              </a:lnSpc>
              <a:spcBef>
                <a:spcPts val="0"/>
              </a:spcBef>
            </a:pPr>
            <a:r>
              <a:rPr lang="en-US" sz="1800" dirty="0"/>
              <a:t>San Joaquin County</a:t>
            </a:r>
          </a:p>
          <a:p>
            <a:pPr marL="692150">
              <a:lnSpc>
                <a:spcPct val="100000"/>
              </a:lnSpc>
              <a:spcBef>
                <a:spcPts val="0"/>
              </a:spcBef>
            </a:pPr>
            <a:r>
              <a:rPr lang="en-US" sz="1800" dirty="0"/>
              <a:t>4% Low Income Housing Tax Credits</a:t>
            </a:r>
          </a:p>
          <a:p>
            <a:pPr marL="692150">
              <a:lnSpc>
                <a:spcPct val="100000"/>
              </a:lnSpc>
              <a:spcBef>
                <a:spcPts val="0"/>
              </a:spcBef>
            </a:pPr>
            <a:r>
              <a:rPr lang="en-US" sz="1800" dirty="0"/>
              <a:t>Permanent Financing</a:t>
            </a:r>
          </a:p>
          <a:p>
            <a:pPr marL="6350" indent="0">
              <a:lnSpc>
                <a:spcPct val="100000"/>
              </a:lnSpc>
              <a:spcBef>
                <a:spcPts val="0"/>
              </a:spcBef>
              <a:buNone/>
            </a:pPr>
            <a:endParaRPr lang="en-US" dirty="0"/>
          </a:p>
        </p:txBody>
      </p:sp>
      <p:pic>
        <p:nvPicPr>
          <p:cNvPr id="5" name="Content Placeholder 4" descr="A row of houses&#10;&#10;Description automatically generated with medium confidence">
            <a:extLst>
              <a:ext uri="{FF2B5EF4-FFF2-40B4-BE49-F238E27FC236}">
                <a16:creationId xmlns:a16="http://schemas.microsoft.com/office/drawing/2014/main" id="{754BA774-21DA-A8A9-5FEE-A771CCB77435}"/>
              </a:ext>
            </a:extLst>
          </p:cNvPr>
          <p:cNvPicPr>
            <a:picLocks noChangeAspect="1"/>
          </p:cNvPicPr>
          <p:nvPr/>
        </p:nvPicPr>
        <p:blipFill rotWithShape="1">
          <a:blip r:embed="rId3">
            <a:extLst>
              <a:ext uri="{28A0092B-C50C-407E-A947-70E740481C1C}">
                <a14:useLocalDpi xmlns:a14="http://schemas.microsoft.com/office/drawing/2010/main" val="0"/>
              </a:ext>
            </a:extLst>
          </a:blip>
          <a:srcRect l="30223" r="37402"/>
          <a:stretch/>
        </p:blipFill>
        <p:spPr>
          <a:xfrm>
            <a:off x="7810882" y="145341"/>
            <a:ext cx="4212611" cy="5953066"/>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9" name="TextBox 8">
            <a:extLst>
              <a:ext uri="{FF2B5EF4-FFF2-40B4-BE49-F238E27FC236}">
                <a16:creationId xmlns:a16="http://schemas.microsoft.com/office/drawing/2014/main" id="{21607074-EE74-F386-5D06-46CBC28ECF7E}"/>
              </a:ext>
            </a:extLst>
          </p:cNvPr>
          <p:cNvSpPr txBox="1"/>
          <p:nvPr/>
        </p:nvSpPr>
        <p:spPr>
          <a:xfrm>
            <a:off x="1041153" y="3251299"/>
            <a:ext cx="6778653" cy="1369606"/>
          </a:xfrm>
          <a:prstGeom prst="rect">
            <a:avLst/>
          </a:prstGeom>
          <a:noFill/>
        </p:spPr>
        <p:txBody>
          <a:bodyPr wrap="square">
            <a:spAutoFit/>
          </a:bodyPr>
          <a:lstStyle/>
          <a:p>
            <a:r>
              <a:rPr lang="en-US" sz="1700" dirty="0"/>
              <a:t>Annual LIHTC Base Rent Revenue	 			$393,270 </a:t>
            </a:r>
          </a:p>
          <a:p>
            <a:r>
              <a:rPr lang="en-US" sz="1700" dirty="0"/>
              <a:t>Annual PBV Rental Subsidy (Over LIHTC Rents)		</a:t>
            </a:r>
            <a:r>
              <a:rPr lang="en-US" sz="1700" u="sng" dirty="0"/>
              <a:t>$639,195 </a:t>
            </a:r>
          </a:p>
          <a:p>
            <a:r>
              <a:rPr lang="en-US" sz="1700" dirty="0"/>
              <a:t>Additional Revenue Available for Debt Service	    	$245,925 </a:t>
            </a:r>
          </a:p>
          <a:p>
            <a:r>
              <a:rPr lang="en-US" sz="1600" dirty="0"/>
              <a:t>	</a:t>
            </a:r>
          </a:p>
          <a:p>
            <a:endParaRPr lang="en-US" sz="1600" dirty="0"/>
          </a:p>
        </p:txBody>
      </p:sp>
      <p:graphicFrame>
        <p:nvGraphicFramePr>
          <p:cNvPr id="57" name="Table 56">
            <a:extLst>
              <a:ext uri="{FF2B5EF4-FFF2-40B4-BE49-F238E27FC236}">
                <a16:creationId xmlns:a16="http://schemas.microsoft.com/office/drawing/2014/main" id="{E98BEE55-02AF-30EC-14D4-7906F8F937E4}"/>
              </a:ext>
            </a:extLst>
          </p:cNvPr>
          <p:cNvGraphicFramePr>
            <a:graphicFrameLocks noGrp="1"/>
          </p:cNvGraphicFramePr>
          <p:nvPr>
            <p:extLst>
              <p:ext uri="{D42A27DB-BD31-4B8C-83A1-F6EECF244321}">
                <p14:modId xmlns:p14="http://schemas.microsoft.com/office/powerpoint/2010/main" val="1669224484"/>
              </p:ext>
            </p:extLst>
          </p:nvPr>
        </p:nvGraphicFramePr>
        <p:xfrm>
          <a:off x="857822" y="4385812"/>
          <a:ext cx="6778652" cy="1712595"/>
        </p:xfrm>
        <a:graphic>
          <a:graphicData uri="http://schemas.openxmlformats.org/drawingml/2006/table">
            <a:tbl>
              <a:tblPr/>
              <a:tblGrid>
                <a:gridCol w="2371540">
                  <a:extLst>
                    <a:ext uri="{9D8B030D-6E8A-4147-A177-3AD203B41FA5}">
                      <a16:colId xmlns:a16="http://schemas.microsoft.com/office/drawing/2014/main" val="1888484993"/>
                    </a:ext>
                  </a:extLst>
                </a:gridCol>
                <a:gridCol w="1541501">
                  <a:extLst>
                    <a:ext uri="{9D8B030D-6E8A-4147-A177-3AD203B41FA5}">
                      <a16:colId xmlns:a16="http://schemas.microsoft.com/office/drawing/2014/main" val="141178746"/>
                    </a:ext>
                  </a:extLst>
                </a:gridCol>
                <a:gridCol w="1640315">
                  <a:extLst>
                    <a:ext uri="{9D8B030D-6E8A-4147-A177-3AD203B41FA5}">
                      <a16:colId xmlns:a16="http://schemas.microsoft.com/office/drawing/2014/main" val="1729373923"/>
                    </a:ext>
                  </a:extLst>
                </a:gridCol>
                <a:gridCol w="1225296">
                  <a:extLst>
                    <a:ext uri="{9D8B030D-6E8A-4147-A177-3AD203B41FA5}">
                      <a16:colId xmlns:a16="http://schemas.microsoft.com/office/drawing/2014/main" val="129540563"/>
                    </a:ext>
                  </a:extLst>
                </a:gridCol>
              </a:tblGrid>
              <a:tr h="952500">
                <a:tc>
                  <a:txBody>
                    <a:bodyPr/>
                    <a:lstStyle/>
                    <a:p>
                      <a:pPr algn="ctr" fontAlgn="ctr"/>
                      <a:r>
                        <a:rPr lang="en-US" sz="1600" b="1" i="0" u="none" strike="noStrike" dirty="0">
                          <a:solidFill>
                            <a:srgbClr val="FFFFFF"/>
                          </a:solidFill>
                          <a:effectLst/>
                          <a:latin typeface="+mj-lt"/>
                        </a:rPr>
                        <a:t>15 Year Loan at 7.45% Interest</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F4E78"/>
                    </a:solidFill>
                  </a:tcPr>
                </a:tc>
                <a:tc>
                  <a:txBody>
                    <a:bodyPr/>
                    <a:lstStyle/>
                    <a:p>
                      <a:pPr algn="ctr" fontAlgn="ctr"/>
                      <a:r>
                        <a:rPr lang="en-US" sz="1600" b="1" i="0" u="none" strike="noStrike" dirty="0">
                          <a:solidFill>
                            <a:srgbClr val="FFFFFF"/>
                          </a:solidFill>
                          <a:effectLst/>
                          <a:latin typeface="+mj-lt"/>
                        </a:rPr>
                        <a:t>PBV Rents Debt Service</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F4E78"/>
                    </a:solidFill>
                  </a:tcPr>
                </a:tc>
                <a:tc>
                  <a:txBody>
                    <a:bodyPr/>
                    <a:lstStyle/>
                    <a:p>
                      <a:pPr algn="ctr" fontAlgn="ctr"/>
                      <a:r>
                        <a:rPr lang="en-US" sz="1600" b="1" i="0" u="none" strike="noStrike" dirty="0">
                          <a:solidFill>
                            <a:srgbClr val="FFFFFF"/>
                          </a:solidFill>
                          <a:effectLst/>
                          <a:latin typeface="+mj-lt"/>
                        </a:rPr>
                        <a:t>LIHTC Rents Only Debt Service</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F4E78"/>
                    </a:solidFill>
                  </a:tcPr>
                </a:tc>
                <a:tc>
                  <a:txBody>
                    <a:bodyPr/>
                    <a:lstStyle/>
                    <a:p>
                      <a:pPr algn="ctr" fontAlgn="ctr"/>
                      <a:r>
                        <a:rPr lang="en-US" sz="1600" b="1" i="0" u="none" strike="noStrike">
                          <a:solidFill>
                            <a:srgbClr val="FFFFFF"/>
                          </a:solidFill>
                          <a:effectLst/>
                          <a:latin typeface="+mj-lt"/>
                        </a:rPr>
                        <a:t>Increased Leverage with PBV Rents</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F4E78"/>
                    </a:solidFill>
                  </a:tcPr>
                </a:tc>
                <a:extLst>
                  <a:ext uri="{0D108BD9-81ED-4DB2-BD59-A6C34878D82A}">
                    <a16:rowId xmlns:a16="http://schemas.microsoft.com/office/drawing/2014/main" val="294284710"/>
                  </a:ext>
                </a:extLst>
              </a:tr>
              <a:tr h="238125">
                <a:tc>
                  <a:txBody>
                    <a:bodyPr/>
                    <a:lstStyle/>
                    <a:p>
                      <a:pPr algn="l" fontAlgn="b"/>
                      <a:r>
                        <a:rPr lang="en-US" sz="1600" b="0" i="0" u="none" strike="noStrike">
                          <a:solidFill>
                            <a:srgbClr val="FFFFFF"/>
                          </a:solidFill>
                          <a:effectLst/>
                          <a:latin typeface="+mj-lt"/>
                        </a:rPr>
                        <a:t>Principal</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2F75B5"/>
                    </a:solidFill>
                  </a:tcPr>
                </a:tc>
                <a:tc>
                  <a:txBody>
                    <a:bodyPr/>
                    <a:lstStyle/>
                    <a:p>
                      <a:pPr algn="l" fontAlgn="b"/>
                      <a:r>
                        <a:rPr lang="en-US" sz="1600" b="0" i="0" u="none" strike="noStrike" dirty="0">
                          <a:solidFill>
                            <a:srgbClr val="FFFFFF"/>
                          </a:solidFill>
                          <a:effectLst/>
                          <a:latin typeface="+mj-lt"/>
                        </a:rPr>
                        <a:t> $        4,803,054 </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2F75B5"/>
                    </a:solidFill>
                  </a:tcPr>
                </a:tc>
                <a:tc>
                  <a:txBody>
                    <a:bodyPr/>
                    <a:lstStyle/>
                    <a:p>
                      <a:pPr algn="l" fontAlgn="b"/>
                      <a:r>
                        <a:rPr lang="en-US" sz="1600" b="0" i="0" u="none" strike="noStrike" dirty="0">
                          <a:solidFill>
                            <a:srgbClr val="FFFFFF"/>
                          </a:solidFill>
                          <a:effectLst/>
                          <a:latin typeface="+mj-lt"/>
                        </a:rPr>
                        <a:t> $          2,955,199 </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2F75B5"/>
                    </a:solidFill>
                  </a:tcPr>
                </a:tc>
                <a:tc>
                  <a:txBody>
                    <a:bodyPr/>
                    <a:lstStyle/>
                    <a:p>
                      <a:pPr algn="l" fontAlgn="b"/>
                      <a:r>
                        <a:rPr lang="en-US" sz="1600" b="0" i="0" u="none" strike="noStrike">
                          <a:solidFill>
                            <a:srgbClr val="FFFFFF"/>
                          </a:solidFill>
                          <a:effectLst/>
                          <a:latin typeface="+mj-lt"/>
                        </a:rPr>
                        <a:t> $  1,847,855 </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2F75B5"/>
                    </a:solidFill>
                  </a:tcPr>
                </a:tc>
                <a:extLst>
                  <a:ext uri="{0D108BD9-81ED-4DB2-BD59-A6C34878D82A}">
                    <a16:rowId xmlns:a16="http://schemas.microsoft.com/office/drawing/2014/main" val="2738834508"/>
                  </a:ext>
                </a:extLst>
              </a:tr>
              <a:tr h="0">
                <a:tc>
                  <a:txBody>
                    <a:bodyPr/>
                    <a:lstStyle/>
                    <a:p>
                      <a:pPr algn="l" fontAlgn="b"/>
                      <a:r>
                        <a:rPr lang="en-US" sz="1600" b="0" i="0" u="none" strike="noStrike" dirty="0">
                          <a:solidFill>
                            <a:srgbClr val="FFFFFF"/>
                          </a:solidFill>
                          <a:effectLst/>
                          <a:latin typeface="+mj-lt"/>
                        </a:rPr>
                        <a:t>Interest</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B9BD5"/>
                    </a:solidFill>
                  </a:tcPr>
                </a:tc>
                <a:tc>
                  <a:txBody>
                    <a:bodyPr/>
                    <a:lstStyle/>
                    <a:p>
                      <a:pPr algn="l" fontAlgn="b"/>
                      <a:r>
                        <a:rPr lang="en-US" sz="1600" b="0" i="0" u="none" strike="noStrike" dirty="0">
                          <a:solidFill>
                            <a:srgbClr val="FFFFFF"/>
                          </a:solidFill>
                          <a:effectLst/>
                          <a:latin typeface="+mj-lt"/>
                        </a:rPr>
                        <a:t> $        3,186,884 </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B9BD5"/>
                    </a:solidFill>
                  </a:tcPr>
                </a:tc>
                <a:tc>
                  <a:txBody>
                    <a:bodyPr/>
                    <a:lstStyle/>
                    <a:p>
                      <a:pPr algn="l" fontAlgn="b"/>
                      <a:r>
                        <a:rPr lang="en-US" sz="1600" b="0" i="0" u="none" strike="noStrike" dirty="0">
                          <a:solidFill>
                            <a:srgbClr val="FFFFFF"/>
                          </a:solidFill>
                          <a:effectLst/>
                          <a:latin typeface="+mj-lt"/>
                        </a:rPr>
                        <a:t> $          1,960,921 </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B9BD5"/>
                    </a:solidFill>
                  </a:tcPr>
                </a:tc>
                <a:tc>
                  <a:txBody>
                    <a:bodyPr/>
                    <a:lstStyle/>
                    <a:p>
                      <a:pPr algn="l" fontAlgn="b"/>
                      <a:r>
                        <a:rPr lang="en-US" sz="1600" b="0" i="0" u="none" strike="noStrike" dirty="0">
                          <a:solidFill>
                            <a:srgbClr val="FFFFFF"/>
                          </a:solidFill>
                          <a:effectLst/>
                          <a:latin typeface="+mj-lt"/>
                        </a:rPr>
                        <a:t> $  1,225,963 </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1804284109"/>
                  </a:ext>
                </a:extLst>
              </a:tr>
              <a:tr h="238125">
                <a:tc>
                  <a:txBody>
                    <a:bodyPr/>
                    <a:lstStyle/>
                    <a:p>
                      <a:pPr algn="l" fontAlgn="b"/>
                      <a:r>
                        <a:rPr lang="en-US" sz="1600" b="1" i="0" u="none" strike="noStrike">
                          <a:solidFill>
                            <a:srgbClr val="FFFFFF"/>
                          </a:solidFill>
                          <a:effectLst/>
                          <a:latin typeface="+mj-lt"/>
                        </a:rPr>
                        <a:t>Total Principal &amp; Interest</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2F75B5"/>
                    </a:solidFill>
                  </a:tcPr>
                </a:tc>
                <a:tc>
                  <a:txBody>
                    <a:bodyPr/>
                    <a:lstStyle/>
                    <a:p>
                      <a:pPr algn="l" fontAlgn="b"/>
                      <a:r>
                        <a:rPr lang="en-US" sz="1600" b="1" i="0" u="none" strike="noStrike">
                          <a:solidFill>
                            <a:srgbClr val="FFFFFF"/>
                          </a:solidFill>
                          <a:effectLst/>
                          <a:latin typeface="+mj-lt"/>
                        </a:rPr>
                        <a:t> $         7,989,938 </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2F75B5"/>
                    </a:solidFill>
                  </a:tcPr>
                </a:tc>
                <a:tc>
                  <a:txBody>
                    <a:bodyPr/>
                    <a:lstStyle/>
                    <a:p>
                      <a:pPr algn="l" fontAlgn="b"/>
                      <a:r>
                        <a:rPr lang="en-US" sz="1600" b="1" i="0" u="none" strike="noStrike">
                          <a:solidFill>
                            <a:srgbClr val="FFFFFF"/>
                          </a:solidFill>
                          <a:effectLst/>
                          <a:latin typeface="+mj-lt"/>
                        </a:rPr>
                        <a:t> $           4,916,120 </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2F75B5"/>
                    </a:solidFill>
                  </a:tcPr>
                </a:tc>
                <a:tc>
                  <a:txBody>
                    <a:bodyPr/>
                    <a:lstStyle/>
                    <a:p>
                      <a:pPr algn="l" fontAlgn="b"/>
                      <a:r>
                        <a:rPr lang="en-US" sz="1600" b="1" i="0" u="none" strike="noStrike" dirty="0">
                          <a:solidFill>
                            <a:srgbClr val="FFFFFF"/>
                          </a:solidFill>
                          <a:effectLst/>
                          <a:latin typeface="+mj-lt"/>
                        </a:rPr>
                        <a:t> $  3,073,818 </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2F75B5"/>
                    </a:solidFill>
                  </a:tcPr>
                </a:tc>
                <a:extLst>
                  <a:ext uri="{0D108BD9-81ED-4DB2-BD59-A6C34878D82A}">
                    <a16:rowId xmlns:a16="http://schemas.microsoft.com/office/drawing/2014/main" val="3953281570"/>
                  </a:ext>
                </a:extLst>
              </a:tr>
            </a:tbl>
          </a:graphicData>
        </a:graphic>
      </p:graphicFrame>
      <p:sp>
        <p:nvSpPr>
          <p:cNvPr id="4" name="Content Placeholder 55">
            <a:extLst>
              <a:ext uri="{FF2B5EF4-FFF2-40B4-BE49-F238E27FC236}">
                <a16:creationId xmlns:a16="http://schemas.microsoft.com/office/drawing/2014/main" id="{0E3900E3-5A9C-724B-4CE7-3843C675538A}"/>
              </a:ext>
            </a:extLst>
          </p:cNvPr>
          <p:cNvSpPr txBox="1">
            <a:spLocks/>
          </p:cNvSpPr>
          <p:nvPr/>
        </p:nvSpPr>
        <p:spPr>
          <a:xfrm>
            <a:off x="5256459" y="1703992"/>
            <a:ext cx="5894388" cy="1938993"/>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6350" indent="0">
              <a:lnSpc>
                <a:spcPct val="100000"/>
              </a:lnSpc>
              <a:spcBef>
                <a:spcPts val="0"/>
              </a:spcBef>
              <a:buFont typeface="Arial" panose="020B0604020202020204" pitchFamily="34" charset="0"/>
              <a:buNone/>
            </a:pPr>
            <a:endParaRPr lang="en-US" dirty="0"/>
          </a:p>
        </p:txBody>
      </p:sp>
      <p:sp>
        <p:nvSpPr>
          <p:cNvPr id="7" name="TextBox 6">
            <a:extLst>
              <a:ext uri="{FF2B5EF4-FFF2-40B4-BE49-F238E27FC236}">
                <a16:creationId xmlns:a16="http://schemas.microsoft.com/office/drawing/2014/main" id="{0E27A039-EA11-69D2-0FEB-F54F071D50E6}"/>
              </a:ext>
            </a:extLst>
          </p:cNvPr>
          <p:cNvSpPr txBox="1"/>
          <p:nvPr/>
        </p:nvSpPr>
        <p:spPr>
          <a:xfrm>
            <a:off x="1156784" y="699555"/>
            <a:ext cx="6448669" cy="523220"/>
          </a:xfrm>
          <a:prstGeom prst="rect">
            <a:avLst/>
          </a:prstGeom>
          <a:noFill/>
        </p:spPr>
        <p:txBody>
          <a:bodyPr wrap="square" rtlCol="0">
            <a:spAutoFit/>
          </a:bodyPr>
          <a:lstStyle/>
          <a:p>
            <a:r>
              <a:rPr lang="en-US" sz="1400" dirty="0"/>
              <a:t>Developed by the Housing Authority County of San Joaquin (HACSJ) through its nonprofit subsidiary and development arm Delta Community Developers Corp. (DCDC)</a:t>
            </a:r>
          </a:p>
        </p:txBody>
      </p:sp>
    </p:spTree>
    <p:extLst>
      <p:ext uri="{BB962C8B-B14F-4D97-AF65-F5344CB8AC3E}">
        <p14:creationId xmlns:p14="http://schemas.microsoft.com/office/powerpoint/2010/main" val="1879447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DB471-C3B5-724D-6D12-C95EBD0FF27D}"/>
              </a:ext>
            </a:extLst>
          </p:cNvPr>
          <p:cNvSpPr>
            <a:spLocks noGrp="1"/>
          </p:cNvSpPr>
          <p:nvPr>
            <p:ph type="title"/>
          </p:nvPr>
        </p:nvSpPr>
        <p:spPr>
          <a:xfrm>
            <a:off x="1141413" y="51584"/>
            <a:ext cx="3103041" cy="1478570"/>
          </a:xfrm>
        </p:spPr>
        <p:txBody>
          <a:bodyPr>
            <a:normAutofit/>
          </a:bodyPr>
          <a:lstStyle/>
          <a:p>
            <a:pPr algn="ctr"/>
            <a:r>
              <a:rPr lang="en-US" sz="4400" dirty="0"/>
              <a:t>Victory Gardens</a:t>
            </a:r>
          </a:p>
        </p:txBody>
      </p:sp>
      <p:pic>
        <p:nvPicPr>
          <p:cNvPr id="7" name="Picture 6" descr="A sign in front of a building&#10;&#10;Description automatically generated with medium confidence">
            <a:extLst>
              <a:ext uri="{FF2B5EF4-FFF2-40B4-BE49-F238E27FC236}">
                <a16:creationId xmlns:a16="http://schemas.microsoft.com/office/drawing/2014/main" id="{1139478B-CB5A-3283-7816-F1BED63575C2}"/>
              </a:ext>
            </a:extLst>
          </p:cNvPr>
          <p:cNvPicPr>
            <a:picLocks noChangeAspect="1"/>
          </p:cNvPicPr>
          <p:nvPr/>
        </p:nvPicPr>
        <p:blipFill rotWithShape="1">
          <a:blip r:embed="rId3">
            <a:extLst>
              <a:ext uri="{28A0092B-C50C-407E-A947-70E740481C1C}">
                <a14:useLocalDpi xmlns:a14="http://schemas.microsoft.com/office/drawing/2010/main" val="0"/>
              </a:ext>
            </a:extLst>
          </a:blip>
          <a:srcRect t="22304"/>
          <a:stretch/>
        </p:blipFill>
        <p:spPr>
          <a:xfrm>
            <a:off x="1141412" y="1723924"/>
            <a:ext cx="3103041" cy="2296420"/>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pic>
        <p:nvPicPr>
          <p:cNvPr id="5" name="Content Placeholder 4" descr="A building with a fence around it&#10;&#10;Description automatically generated with low confidence">
            <a:extLst>
              <a:ext uri="{FF2B5EF4-FFF2-40B4-BE49-F238E27FC236}">
                <a16:creationId xmlns:a16="http://schemas.microsoft.com/office/drawing/2014/main" id="{068BC8F8-389D-9240-170C-4696FBB36235}"/>
              </a:ext>
            </a:extLst>
          </p:cNvPr>
          <p:cNvPicPr>
            <a:picLocks noChangeAspect="1"/>
          </p:cNvPicPr>
          <p:nvPr/>
        </p:nvPicPr>
        <p:blipFill rotWithShape="1">
          <a:blip r:embed="rId4">
            <a:extLst>
              <a:ext uri="{28A0092B-C50C-407E-A947-70E740481C1C}">
                <a14:useLocalDpi xmlns:a14="http://schemas.microsoft.com/office/drawing/2010/main" val="0"/>
              </a:ext>
            </a:extLst>
          </a:blip>
          <a:srcRect b="1418"/>
          <a:stretch/>
        </p:blipFill>
        <p:spPr>
          <a:xfrm>
            <a:off x="1141412" y="4214114"/>
            <a:ext cx="3105938" cy="2296420"/>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11" name="Content Placeholder 10">
            <a:extLst>
              <a:ext uri="{FF2B5EF4-FFF2-40B4-BE49-F238E27FC236}">
                <a16:creationId xmlns:a16="http://schemas.microsoft.com/office/drawing/2014/main" id="{C098F248-85B1-EAF2-3104-15829521088A}"/>
              </a:ext>
            </a:extLst>
          </p:cNvPr>
          <p:cNvSpPr>
            <a:spLocks noGrp="1"/>
          </p:cNvSpPr>
          <p:nvPr>
            <p:ph idx="1"/>
          </p:nvPr>
        </p:nvSpPr>
        <p:spPr>
          <a:xfrm>
            <a:off x="4570664" y="1074972"/>
            <a:ext cx="6753768" cy="2741043"/>
          </a:xfrm>
        </p:spPr>
        <p:txBody>
          <a:bodyPr>
            <a:normAutofit/>
          </a:bodyPr>
          <a:lstStyle/>
          <a:p>
            <a:pPr marL="0" indent="0">
              <a:lnSpc>
                <a:spcPct val="100000"/>
              </a:lnSpc>
              <a:spcBef>
                <a:spcPts val="0"/>
              </a:spcBef>
              <a:buNone/>
            </a:pPr>
            <a:r>
              <a:rPr lang="en-US" sz="1800" dirty="0"/>
              <a:t>48 Units of Permanent Supportive Housing for Homeless Veterans</a:t>
            </a:r>
          </a:p>
          <a:p>
            <a:pPr marL="692150">
              <a:lnSpc>
                <a:spcPct val="100000"/>
              </a:lnSpc>
              <a:spcBef>
                <a:spcPts val="0"/>
              </a:spcBef>
            </a:pPr>
            <a:r>
              <a:rPr lang="en-US" sz="1800" dirty="0"/>
              <a:t>41 One-Bedroom Units</a:t>
            </a:r>
          </a:p>
          <a:p>
            <a:pPr marL="692150">
              <a:lnSpc>
                <a:spcPct val="100000"/>
              </a:lnSpc>
              <a:spcBef>
                <a:spcPts val="0"/>
              </a:spcBef>
            </a:pPr>
            <a:r>
              <a:rPr lang="en-US" sz="1800" dirty="0"/>
              <a:t>7 Two-Bedroom Units</a:t>
            </a:r>
          </a:p>
          <a:p>
            <a:pPr marL="0" indent="0">
              <a:lnSpc>
                <a:spcPct val="100000"/>
              </a:lnSpc>
              <a:spcBef>
                <a:spcPts val="0"/>
              </a:spcBef>
              <a:buNone/>
            </a:pPr>
            <a:r>
              <a:rPr lang="en-US" sz="1800" dirty="0"/>
              <a:t>Funding included:</a:t>
            </a:r>
          </a:p>
          <a:p>
            <a:pPr marL="692150">
              <a:lnSpc>
                <a:spcPct val="100000"/>
              </a:lnSpc>
              <a:spcBef>
                <a:spcPts val="0"/>
              </a:spcBef>
            </a:pPr>
            <a:r>
              <a:rPr lang="en-US" sz="1800" dirty="0"/>
              <a:t>San Joaquin County Ground Lease and HOME funds</a:t>
            </a:r>
          </a:p>
          <a:p>
            <a:pPr marL="692150">
              <a:lnSpc>
                <a:spcPct val="100000"/>
              </a:lnSpc>
              <a:spcBef>
                <a:spcPts val="0"/>
              </a:spcBef>
            </a:pPr>
            <a:r>
              <a:rPr lang="en-US" sz="1800" dirty="0"/>
              <a:t>9% Low Income Housing Tax Credits</a:t>
            </a:r>
          </a:p>
          <a:p>
            <a:pPr marL="692150">
              <a:lnSpc>
                <a:spcPct val="100000"/>
              </a:lnSpc>
              <a:spcBef>
                <a:spcPts val="0"/>
              </a:spcBef>
            </a:pPr>
            <a:r>
              <a:rPr lang="en-US" sz="1800" dirty="0"/>
              <a:t>Veteran Housing and Homeless Prevention (VHHP) funds</a:t>
            </a:r>
          </a:p>
          <a:p>
            <a:pPr marL="692150">
              <a:lnSpc>
                <a:spcPct val="100000"/>
              </a:lnSpc>
              <a:spcBef>
                <a:spcPts val="0"/>
              </a:spcBef>
            </a:pPr>
            <a:r>
              <a:rPr lang="en-US" sz="1800" dirty="0"/>
              <a:t>California Emergency Solutions and Housing (CESH) funds</a:t>
            </a:r>
          </a:p>
          <a:p>
            <a:pPr marL="463550" indent="0">
              <a:lnSpc>
                <a:spcPct val="100000"/>
              </a:lnSpc>
              <a:spcBef>
                <a:spcPts val="0"/>
              </a:spcBef>
              <a:buNone/>
            </a:pPr>
            <a:endParaRPr lang="en-US" sz="2000" dirty="0"/>
          </a:p>
          <a:p>
            <a:pPr marL="463550" indent="0">
              <a:lnSpc>
                <a:spcPct val="100000"/>
              </a:lnSpc>
              <a:spcBef>
                <a:spcPts val="0"/>
              </a:spcBef>
              <a:buNone/>
            </a:pPr>
            <a:endParaRPr lang="en-US" sz="2000" dirty="0"/>
          </a:p>
          <a:p>
            <a:pPr marL="0" indent="0">
              <a:buNone/>
            </a:pPr>
            <a:endParaRPr lang="en-US" dirty="0"/>
          </a:p>
        </p:txBody>
      </p:sp>
      <p:sp>
        <p:nvSpPr>
          <p:cNvPr id="8" name="TextBox 7">
            <a:extLst>
              <a:ext uri="{FF2B5EF4-FFF2-40B4-BE49-F238E27FC236}">
                <a16:creationId xmlns:a16="http://schemas.microsoft.com/office/drawing/2014/main" id="{89219305-E737-F11D-4DC2-356E65FD17EF}"/>
              </a:ext>
            </a:extLst>
          </p:cNvPr>
          <p:cNvSpPr txBox="1"/>
          <p:nvPr/>
        </p:nvSpPr>
        <p:spPr>
          <a:xfrm>
            <a:off x="4764287" y="3444240"/>
            <a:ext cx="6778653" cy="3139321"/>
          </a:xfrm>
          <a:prstGeom prst="rect">
            <a:avLst/>
          </a:prstGeom>
          <a:noFill/>
        </p:spPr>
        <p:txBody>
          <a:bodyPr wrap="square">
            <a:spAutoFit/>
          </a:bodyPr>
          <a:lstStyle/>
          <a:p>
            <a:r>
              <a:rPr lang="en-US" dirty="0"/>
              <a:t>Annual LIHTC Base Rent Revenue	 			    $254,076 </a:t>
            </a:r>
          </a:p>
          <a:p>
            <a:r>
              <a:rPr lang="en-US" dirty="0"/>
              <a:t>Annual PBV Rental Subsidy (Over LIHTC Rents)	    </a:t>
            </a:r>
            <a:r>
              <a:rPr lang="en-US" u="sng" dirty="0"/>
              <a:t>$519,528 </a:t>
            </a:r>
          </a:p>
          <a:p>
            <a:r>
              <a:rPr lang="en-US" dirty="0"/>
              <a:t>Additional Revenue Available for Debt Service	    $265,452 </a:t>
            </a:r>
          </a:p>
          <a:p>
            <a:r>
              <a:rPr lang="en-US" dirty="0"/>
              <a:t>	</a:t>
            </a:r>
          </a:p>
          <a:p>
            <a:r>
              <a:rPr lang="en-US" dirty="0"/>
              <a:t>As a permanent supportive housing project, Victory Gardens does not have permanent debt.  The extensive services require capitalized operating reserves to cover the cost of the services not supported by cash flow.</a:t>
            </a:r>
          </a:p>
          <a:p>
            <a:endParaRPr lang="en-US" dirty="0"/>
          </a:p>
          <a:p>
            <a:r>
              <a:rPr lang="en-US" dirty="0"/>
              <a:t>Without Project-Based Vouchers, Victory Gardens would need an additional $5,309,040 in reserves</a:t>
            </a:r>
          </a:p>
        </p:txBody>
      </p:sp>
      <p:sp>
        <p:nvSpPr>
          <p:cNvPr id="3" name="TextBox 2">
            <a:extLst>
              <a:ext uri="{FF2B5EF4-FFF2-40B4-BE49-F238E27FC236}">
                <a16:creationId xmlns:a16="http://schemas.microsoft.com/office/drawing/2014/main" id="{59566B3E-6728-AC43-A288-5AF98CBCD104}"/>
              </a:ext>
            </a:extLst>
          </p:cNvPr>
          <p:cNvSpPr txBox="1"/>
          <p:nvPr/>
        </p:nvSpPr>
        <p:spPr>
          <a:xfrm>
            <a:off x="4570664" y="151642"/>
            <a:ext cx="6887224" cy="923330"/>
          </a:xfrm>
          <a:prstGeom prst="rect">
            <a:avLst/>
          </a:prstGeom>
          <a:noFill/>
        </p:spPr>
        <p:txBody>
          <a:bodyPr wrap="square" rtlCol="0">
            <a:spAutoFit/>
          </a:bodyPr>
          <a:lstStyle/>
          <a:p>
            <a:r>
              <a:rPr lang="en-US" dirty="0"/>
              <a:t>Developed by the Housing Authority County of San Joaquin (HACSJ) through its nonprofit subsidiary and development arm Delta Community Developers Corp. (DCDC)</a:t>
            </a:r>
          </a:p>
        </p:txBody>
      </p:sp>
    </p:spTree>
    <p:extLst>
      <p:ext uri="{BB962C8B-B14F-4D97-AF65-F5344CB8AC3E}">
        <p14:creationId xmlns:p14="http://schemas.microsoft.com/office/powerpoint/2010/main" val="2673757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56F8A-D1DA-1502-12C8-6917068B6446}"/>
              </a:ext>
            </a:extLst>
          </p:cNvPr>
          <p:cNvSpPr>
            <a:spLocks noGrp="1"/>
          </p:cNvSpPr>
          <p:nvPr>
            <p:ph type="title"/>
          </p:nvPr>
        </p:nvSpPr>
        <p:spPr>
          <a:xfrm>
            <a:off x="1289694" y="8455"/>
            <a:ext cx="9460684" cy="1375502"/>
          </a:xfrm>
        </p:spPr>
        <p:txBody>
          <a:bodyPr>
            <a:normAutofit/>
          </a:bodyPr>
          <a:lstStyle/>
          <a:p>
            <a:pPr algn="ctr"/>
            <a:r>
              <a:rPr lang="en-US" sz="4200" dirty="0"/>
              <a:t>Sierra Vista I</a:t>
            </a:r>
          </a:p>
        </p:txBody>
      </p:sp>
      <p:sp>
        <p:nvSpPr>
          <p:cNvPr id="15" name="Round Single Corner Rectangle 9">
            <a:extLst>
              <a:ext uri="{FF2B5EF4-FFF2-40B4-BE49-F238E27FC236}">
                <a16:creationId xmlns:a16="http://schemas.microsoft.com/office/drawing/2014/main" id="{465B4A18-7994-49CC-9F08-580C9D6B3B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40743" y="4576107"/>
            <a:ext cx="2235577" cy="1706538"/>
          </a:xfrm>
          <a:prstGeom prst="round1Rect">
            <a:avLst>
              <a:gd name="adj" fmla="val 14792"/>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 Diagonal Corner Rectangle 17">
            <a:extLst>
              <a:ext uri="{FF2B5EF4-FFF2-40B4-BE49-F238E27FC236}">
                <a16:creationId xmlns:a16="http://schemas.microsoft.com/office/drawing/2014/main" id="{3B6500DB-0AB9-408F-9184-A54D7302B9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42038" y="4576107"/>
            <a:ext cx="2225875" cy="1710603"/>
          </a:xfrm>
          <a:prstGeom prst="round2DiagRect">
            <a:avLst>
              <a:gd name="adj1" fmla="val 0"/>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text&#10;&#10;Description automatically generated">
            <a:extLst>
              <a:ext uri="{FF2B5EF4-FFF2-40B4-BE49-F238E27FC236}">
                <a16:creationId xmlns:a16="http://schemas.microsoft.com/office/drawing/2014/main" id="{FBB66D2F-9EFB-8A36-DA0D-AB3E78BD85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2036" y="4786195"/>
            <a:ext cx="2234361" cy="1339650"/>
          </a:xfrm>
          <a:prstGeom prst="rect">
            <a:avLst/>
          </a:prstGeom>
        </p:spPr>
      </p:pic>
      <p:pic>
        <p:nvPicPr>
          <p:cNvPr id="7" name="Picture 6" descr="A picture containing building, outdoor, house, grass&#10;&#10;Description automatically generated">
            <a:extLst>
              <a:ext uri="{FF2B5EF4-FFF2-40B4-BE49-F238E27FC236}">
                <a16:creationId xmlns:a16="http://schemas.microsoft.com/office/drawing/2014/main" id="{0DCAE780-63FF-A89D-0650-111B4FA74B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2825" y="4796689"/>
            <a:ext cx="1911412" cy="1275867"/>
          </a:xfrm>
          <a:prstGeom prst="rect">
            <a:avLst/>
          </a:prstGeom>
        </p:spPr>
      </p:pic>
      <p:sp>
        <p:nvSpPr>
          <p:cNvPr id="19" name="Round Single Corner Rectangle 11">
            <a:extLst>
              <a:ext uri="{FF2B5EF4-FFF2-40B4-BE49-F238E27FC236}">
                <a16:creationId xmlns:a16="http://schemas.microsoft.com/office/drawing/2014/main" id="{025B89E8-60F5-47CF-9E02-E7026E8E9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9333630" y="4576107"/>
            <a:ext cx="2241597" cy="1706538"/>
          </a:xfrm>
          <a:prstGeom prst="round1Rect">
            <a:avLst>
              <a:gd name="adj" fmla="val 14792"/>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outdoor, building, grass, ground&#10;&#10;Description automatically generated">
            <a:extLst>
              <a:ext uri="{FF2B5EF4-FFF2-40B4-BE49-F238E27FC236}">
                <a16:creationId xmlns:a16="http://schemas.microsoft.com/office/drawing/2014/main" id="{061B4ED3-9133-264C-7CEA-F29EA99DAD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0862" y="4786195"/>
            <a:ext cx="1927133" cy="1286361"/>
          </a:xfrm>
          <a:prstGeom prst="rect">
            <a:avLst/>
          </a:prstGeom>
        </p:spPr>
      </p:pic>
      <p:sp>
        <p:nvSpPr>
          <p:cNvPr id="12" name="TextBox 11">
            <a:extLst>
              <a:ext uri="{FF2B5EF4-FFF2-40B4-BE49-F238E27FC236}">
                <a16:creationId xmlns:a16="http://schemas.microsoft.com/office/drawing/2014/main" id="{E27070A7-9445-2F97-D04C-605BE6F47564}"/>
              </a:ext>
            </a:extLst>
          </p:cNvPr>
          <p:cNvSpPr txBox="1"/>
          <p:nvPr/>
        </p:nvSpPr>
        <p:spPr>
          <a:xfrm>
            <a:off x="902041" y="2804770"/>
            <a:ext cx="3373395" cy="3477875"/>
          </a:xfrm>
          <a:prstGeom prst="rect">
            <a:avLst/>
          </a:prstGeom>
          <a:noFill/>
        </p:spPr>
        <p:txBody>
          <a:bodyPr wrap="square" rtlCol="0">
            <a:spAutoFit/>
          </a:bodyPr>
          <a:lstStyle/>
          <a:p>
            <a:pPr marL="0" indent="0">
              <a:lnSpc>
                <a:spcPct val="100000"/>
              </a:lnSpc>
              <a:spcBef>
                <a:spcPts val="0"/>
              </a:spcBef>
              <a:buNone/>
            </a:pPr>
            <a:r>
              <a:rPr lang="en-US" sz="2000" dirty="0"/>
              <a:t>115 Units Affordable Housing</a:t>
            </a:r>
          </a:p>
          <a:p>
            <a:pPr marL="287338">
              <a:lnSpc>
                <a:spcPct val="100000"/>
              </a:lnSpc>
              <a:spcBef>
                <a:spcPts val="0"/>
              </a:spcBef>
            </a:pPr>
            <a:r>
              <a:rPr lang="en-US" sz="2000" dirty="0"/>
              <a:t>25 One-Bedroom Units</a:t>
            </a:r>
          </a:p>
          <a:p>
            <a:pPr marL="287338">
              <a:lnSpc>
                <a:spcPct val="100000"/>
              </a:lnSpc>
              <a:spcBef>
                <a:spcPts val="0"/>
              </a:spcBef>
            </a:pPr>
            <a:r>
              <a:rPr lang="en-US" sz="2000" dirty="0"/>
              <a:t>36 Two-Bedroom Units</a:t>
            </a:r>
          </a:p>
          <a:p>
            <a:pPr marL="287338">
              <a:lnSpc>
                <a:spcPct val="100000"/>
              </a:lnSpc>
              <a:spcBef>
                <a:spcPts val="0"/>
              </a:spcBef>
            </a:pPr>
            <a:r>
              <a:rPr lang="en-US" sz="2000" dirty="0"/>
              <a:t>39 Three-Bedroom Units</a:t>
            </a:r>
          </a:p>
          <a:p>
            <a:pPr marL="287338">
              <a:lnSpc>
                <a:spcPct val="100000"/>
              </a:lnSpc>
              <a:spcBef>
                <a:spcPts val="0"/>
              </a:spcBef>
            </a:pPr>
            <a:r>
              <a:rPr lang="en-US" sz="2000" dirty="0"/>
              <a:t>15 Four-Bedroom Units</a:t>
            </a:r>
          </a:p>
          <a:p>
            <a:pPr marL="0" indent="0">
              <a:lnSpc>
                <a:spcPct val="100000"/>
              </a:lnSpc>
              <a:spcBef>
                <a:spcPts val="0"/>
              </a:spcBef>
              <a:buNone/>
            </a:pPr>
            <a:r>
              <a:rPr lang="en-US" sz="2000" dirty="0"/>
              <a:t>Funding included:</a:t>
            </a:r>
          </a:p>
          <a:p>
            <a:pPr marL="284163">
              <a:lnSpc>
                <a:spcPct val="100000"/>
              </a:lnSpc>
              <a:spcBef>
                <a:spcPts val="0"/>
              </a:spcBef>
            </a:pPr>
            <a:r>
              <a:rPr lang="en-US" sz="2000" dirty="0"/>
              <a:t>9% Low Income Housing Tax Credits</a:t>
            </a:r>
          </a:p>
          <a:p>
            <a:pPr marL="284163">
              <a:lnSpc>
                <a:spcPct val="100000"/>
              </a:lnSpc>
              <a:spcBef>
                <a:spcPts val="0"/>
              </a:spcBef>
            </a:pPr>
            <a:r>
              <a:rPr lang="en-US" sz="2000" dirty="0"/>
              <a:t>HACSJ Capital Contribution</a:t>
            </a:r>
          </a:p>
          <a:p>
            <a:pPr marL="284163">
              <a:lnSpc>
                <a:spcPct val="100000"/>
              </a:lnSpc>
              <a:spcBef>
                <a:spcPts val="0"/>
              </a:spcBef>
            </a:pPr>
            <a:r>
              <a:rPr lang="en-US" sz="2000" dirty="0"/>
              <a:t>HACSJ Ground Lease</a:t>
            </a:r>
          </a:p>
          <a:p>
            <a:pPr marL="284163">
              <a:lnSpc>
                <a:spcPct val="100000"/>
              </a:lnSpc>
              <a:spcBef>
                <a:spcPts val="0"/>
              </a:spcBef>
            </a:pPr>
            <a:r>
              <a:rPr lang="en-US" sz="2000" dirty="0"/>
              <a:t>Permanent Financing</a:t>
            </a:r>
          </a:p>
        </p:txBody>
      </p:sp>
      <p:sp>
        <p:nvSpPr>
          <p:cNvPr id="21" name="Content Placeholder 20">
            <a:extLst>
              <a:ext uri="{FF2B5EF4-FFF2-40B4-BE49-F238E27FC236}">
                <a16:creationId xmlns:a16="http://schemas.microsoft.com/office/drawing/2014/main" id="{FF84A558-85F0-929B-E81C-B31E8BDDA8EE}"/>
              </a:ext>
            </a:extLst>
          </p:cNvPr>
          <p:cNvSpPr txBox="1">
            <a:spLocks noGrp="1"/>
          </p:cNvSpPr>
          <p:nvPr>
            <p:ph idx="1"/>
          </p:nvPr>
        </p:nvSpPr>
        <p:spPr>
          <a:xfrm>
            <a:off x="4537868" y="1203735"/>
            <a:ext cx="7034213" cy="1015663"/>
          </a:xfrm>
          <a:prstGeom prst="rect">
            <a:avLst/>
          </a:prstGeom>
          <a:noFill/>
        </p:spPr>
        <p:txBody>
          <a:bodyPr wrap="square">
            <a:spAutoFit/>
          </a:bodyPr>
          <a:lstStyle/>
          <a:p>
            <a:pPr>
              <a:lnSpc>
                <a:spcPct val="100000"/>
              </a:lnSpc>
              <a:spcBef>
                <a:spcPts val="0"/>
              </a:spcBef>
            </a:pPr>
            <a:r>
              <a:rPr lang="en-US" sz="2000" dirty="0"/>
              <a:t>Annual LIHTC Base Rent Revenue	 		    $709,114 </a:t>
            </a:r>
          </a:p>
          <a:p>
            <a:pPr>
              <a:lnSpc>
                <a:spcPct val="100000"/>
              </a:lnSpc>
              <a:spcBef>
                <a:spcPts val="0"/>
              </a:spcBef>
            </a:pPr>
            <a:r>
              <a:rPr lang="en-US" sz="2000" dirty="0"/>
              <a:t>Annual PBV Rental Subsidy (Over LIHTC Rents)          </a:t>
            </a:r>
            <a:r>
              <a:rPr lang="en-US" sz="2000" u="sng" dirty="0"/>
              <a:t>$1,255,949 </a:t>
            </a:r>
          </a:p>
          <a:p>
            <a:pPr>
              <a:lnSpc>
                <a:spcPct val="100000"/>
              </a:lnSpc>
              <a:spcBef>
                <a:spcPts val="0"/>
              </a:spcBef>
            </a:pPr>
            <a:r>
              <a:rPr lang="en-US" sz="2000" dirty="0"/>
              <a:t>Additional Revenue Available for Debt Service	    $546,835 </a:t>
            </a:r>
          </a:p>
        </p:txBody>
      </p:sp>
      <p:graphicFrame>
        <p:nvGraphicFramePr>
          <p:cNvPr id="24" name="Table 23">
            <a:extLst>
              <a:ext uri="{FF2B5EF4-FFF2-40B4-BE49-F238E27FC236}">
                <a16:creationId xmlns:a16="http://schemas.microsoft.com/office/drawing/2014/main" id="{41F28631-D85C-4CBA-BACB-82E2CB36187A}"/>
              </a:ext>
            </a:extLst>
          </p:cNvPr>
          <p:cNvGraphicFramePr>
            <a:graphicFrameLocks noGrp="1"/>
          </p:cNvGraphicFramePr>
          <p:nvPr>
            <p:extLst>
              <p:ext uri="{D42A27DB-BD31-4B8C-83A1-F6EECF244321}">
                <p14:modId xmlns:p14="http://schemas.microsoft.com/office/powerpoint/2010/main" val="3538380239"/>
              </p:ext>
            </p:extLst>
          </p:nvPr>
        </p:nvGraphicFramePr>
        <p:xfrm>
          <a:off x="4675452" y="2240931"/>
          <a:ext cx="6896629" cy="2195603"/>
        </p:xfrm>
        <a:graphic>
          <a:graphicData uri="http://schemas.openxmlformats.org/drawingml/2006/table">
            <a:tbl>
              <a:tblPr/>
              <a:tblGrid>
                <a:gridCol w="2285588">
                  <a:extLst>
                    <a:ext uri="{9D8B030D-6E8A-4147-A177-3AD203B41FA5}">
                      <a16:colId xmlns:a16="http://schemas.microsoft.com/office/drawing/2014/main" val="4281362579"/>
                    </a:ext>
                  </a:extLst>
                </a:gridCol>
                <a:gridCol w="1634461">
                  <a:extLst>
                    <a:ext uri="{9D8B030D-6E8A-4147-A177-3AD203B41FA5}">
                      <a16:colId xmlns:a16="http://schemas.microsoft.com/office/drawing/2014/main" val="3315706496"/>
                    </a:ext>
                  </a:extLst>
                </a:gridCol>
                <a:gridCol w="1488290">
                  <a:extLst>
                    <a:ext uri="{9D8B030D-6E8A-4147-A177-3AD203B41FA5}">
                      <a16:colId xmlns:a16="http://schemas.microsoft.com/office/drawing/2014/main" val="84302539"/>
                    </a:ext>
                  </a:extLst>
                </a:gridCol>
                <a:gridCol w="1488290">
                  <a:extLst>
                    <a:ext uri="{9D8B030D-6E8A-4147-A177-3AD203B41FA5}">
                      <a16:colId xmlns:a16="http://schemas.microsoft.com/office/drawing/2014/main" val="1788560993"/>
                    </a:ext>
                  </a:extLst>
                </a:gridCol>
              </a:tblGrid>
              <a:tr h="1069748">
                <a:tc>
                  <a:txBody>
                    <a:bodyPr/>
                    <a:lstStyle/>
                    <a:p>
                      <a:pPr algn="ctr" fontAlgn="ctr"/>
                      <a:r>
                        <a:rPr lang="en-US" sz="1800" b="1" i="0" u="none" strike="noStrike">
                          <a:solidFill>
                            <a:srgbClr val="FFFFFF"/>
                          </a:solidFill>
                          <a:effectLst/>
                          <a:latin typeface="Tw Cen MT" panose="020B0602020104020603" pitchFamily="34" charset="0"/>
                        </a:rPr>
                        <a:t>15 Year Loan at 7.45% Interest</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F4E78"/>
                    </a:solidFill>
                  </a:tcPr>
                </a:tc>
                <a:tc>
                  <a:txBody>
                    <a:bodyPr/>
                    <a:lstStyle/>
                    <a:p>
                      <a:pPr algn="ctr" fontAlgn="ctr"/>
                      <a:r>
                        <a:rPr lang="en-US" sz="1800" b="1" i="0" u="none" strike="noStrike">
                          <a:solidFill>
                            <a:srgbClr val="FFFFFF"/>
                          </a:solidFill>
                          <a:effectLst/>
                          <a:latin typeface="Tw Cen MT" panose="020B0602020104020603" pitchFamily="34" charset="0"/>
                        </a:rPr>
                        <a:t>PBV Rents Debt Service</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F4E78"/>
                    </a:solidFill>
                  </a:tcPr>
                </a:tc>
                <a:tc>
                  <a:txBody>
                    <a:bodyPr/>
                    <a:lstStyle/>
                    <a:p>
                      <a:pPr algn="ctr" fontAlgn="ctr"/>
                      <a:r>
                        <a:rPr lang="en-US" sz="1800" b="1" i="0" u="none" strike="noStrike">
                          <a:solidFill>
                            <a:srgbClr val="FFFFFF"/>
                          </a:solidFill>
                          <a:effectLst/>
                          <a:latin typeface="Tw Cen MT" panose="020B0602020104020603" pitchFamily="34" charset="0"/>
                        </a:rPr>
                        <a:t>LIHTC Rents Only Debt Service</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F4E78"/>
                    </a:solidFill>
                  </a:tcPr>
                </a:tc>
                <a:tc>
                  <a:txBody>
                    <a:bodyPr/>
                    <a:lstStyle/>
                    <a:p>
                      <a:pPr algn="ctr" fontAlgn="ctr"/>
                      <a:r>
                        <a:rPr lang="en-US" sz="1800" b="1" i="0" u="none" strike="noStrike">
                          <a:solidFill>
                            <a:srgbClr val="FFFFFF"/>
                          </a:solidFill>
                          <a:effectLst/>
                          <a:latin typeface="Tw Cen MT" panose="020B0602020104020603" pitchFamily="34" charset="0"/>
                        </a:rPr>
                        <a:t>Increased Leverage with PBV Rents</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F4E78"/>
                    </a:solidFill>
                  </a:tcPr>
                </a:tc>
                <a:extLst>
                  <a:ext uri="{0D108BD9-81ED-4DB2-BD59-A6C34878D82A}">
                    <a16:rowId xmlns:a16="http://schemas.microsoft.com/office/drawing/2014/main" val="3777058887"/>
                  </a:ext>
                </a:extLst>
              </a:tr>
              <a:tr h="277731">
                <a:tc>
                  <a:txBody>
                    <a:bodyPr/>
                    <a:lstStyle/>
                    <a:p>
                      <a:pPr algn="l" fontAlgn="b"/>
                      <a:r>
                        <a:rPr lang="en-US" sz="1800" b="0" i="0" u="none" strike="noStrike">
                          <a:solidFill>
                            <a:srgbClr val="FFFFFF"/>
                          </a:solidFill>
                          <a:effectLst/>
                          <a:latin typeface="Tw Cen MT" panose="020B0602020104020603" pitchFamily="34" charset="0"/>
                        </a:rPr>
                        <a:t>Principal</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2F75B5"/>
                    </a:solidFill>
                  </a:tcPr>
                </a:tc>
                <a:tc>
                  <a:txBody>
                    <a:bodyPr/>
                    <a:lstStyle/>
                    <a:p>
                      <a:pPr algn="l" fontAlgn="b"/>
                      <a:r>
                        <a:rPr lang="en-US" sz="1800" b="0" i="0" u="none" strike="noStrike">
                          <a:solidFill>
                            <a:srgbClr val="FFFFFF"/>
                          </a:solidFill>
                          <a:effectLst/>
                          <a:latin typeface="Tw Cen MT" panose="020B0602020104020603" pitchFamily="34" charset="0"/>
                        </a:rPr>
                        <a:t> $   9,437,407 </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2F75B5"/>
                    </a:solidFill>
                  </a:tcPr>
                </a:tc>
                <a:tc>
                  <a:txBody>
                    <a:bodyPr/>
                    <a:lstStyle/>
                    <a:p>
                      <a:pPr algn="l" fontAlgn="b"/>
                      <a:r>
                        <a:rPr lang="en-US" sz="1800" b="0" i="0" u="none" strike="noStrike">
                          <a:solidFill>
                            <a:srgbClr val="FFFFFF"/>
                          </a:solidFill>
                          <a:effectLst/>
                          <a:latin typeface="Tw Cen MT" panose="020B0602020104020603" pitchFamily="34" charset="0"/>
                        </a:rPr>
                        <a:t> $ 5,328,438 </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2F75B5"/>
                    </a:solidFill>
                  </a:tcPr>
                </a:tc>
                <a:tc>
                  <a:txBody>
                    <a:bodyPr/>
                    <a:lstStyle/>
                    <a:p>
                      <a:pPr algn="l" fontAlgn="b"/>
                      <a:r>
                        <a:rPr lang="en-US" sz="1800" b="0" i="0" u="none" strike="noStrike">
                          <a:solidFill>
                            <a:srgbClr val="FFFFFF"/>
                          </a:solidFill>
                          <a:effectLst/>
                          <a:latin typeface="Tw Cen MT" panose="020B0602020104020603" pitchFamily="34" charset="0"/>
                        </a:rPr>
                        <a:t> $ 4,108,969 </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2F75B5"/>
                    </a:solidFill>
                  </a:tcPr>
                </a:tc>
                <a:extLst>
                  <a:ext uri="{0D108BD9-81ED-4DB2-BD59-A6C34878D82A}">
                    <a16:rowId xmlns:a16="http://schemas.microsoft.com/office/drawing/2014/main" val="153744881"/>
                  </a:ext>
                </a:extLst>
              </a:tr>
              <a:tr h="277731">
                <a:tc>
                  <a:txBody>
                    <a:bodyPr/>
                    <a:lstStyle/>
                    <a:p>
                      <a:pPr algn="l" fontAlgn="b"/>
                      <a:r>
                        <a:rPr lang="en-US" sz="1800" b="0" i="0" u="none" strike="noStrike">
                          <a:solidFill>
                            <a:srgbClr val="FFFFFF"/>
                          </a:solidFill>
                          <a:effectLst/>
                          <a:latin typeface="Tw Cen MT" panose="020B0602020104020603" pitchFamily="34" charset="0"/>
                        </a:rPr>
                        <a:t>Interest</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B9BD5"/>
                    </a:solidFill>
                  </a:tcPr>
                </a:tc>
                <a:tc>
                  <a:txBody>
                    <a:bodyPr/>
                    <a:lstStyle/>
                    <a:p>
                      <a:pPr algn="l" fontAlgn="b"/>
                      <a:r>
                        <a:rPr lang="en-US" sz="1800" b="0" i="0" u="none" strike="noStrike">
                          <a:solidFill>
                            <a:srgbClr val="FFFFFF"/>
                          </a:solidFill>
                          <a:effectLst/>
                          <a:latin typeface="Tw Cen MT" panose="020B0602020104020603" pitchFamily="34" charset="0"/>
                        </a:rPr>
                        <a:t> $   6,261,832 </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B9BD5"/>
                    </a:solidFill>
                  </a:tcPr>
                </a:tc>
                <a:tc>
                  <a:txBody>
                    <a:bodyPr/>
                    <a:lstStyle/>
                    <a:p>
                      <a:pPr algn="l" fontAlgn="b"/>
                      <a:r>
                        <a:rPr lang="en-US" sz="1800" b="0" i="0" u="none" strike="noStrike">
                          <a:solidFill>
                            <a:srgbClr val="FFFFFF"/>
                          </a:solidFill>
                          <a:effectLst/>
                          <a:latin typeface="Tw Cen MT" panose="020B0602020104020603" pitchFamily="34" charset="0"/>
                        </a:rPr>
                        <a:t> $ 3,535,483 </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B9BD5"/>
                    </a:solidFill>
                  </a:tcPr>
                </a:tc>
                <a:tc>
                  <a:txBody>
                    <a:bodyPr/>
                    <a:lstStyle/>
                    <a:p>
                      <a:pPr algn="l" fontAlgn="b"/>
                      <a:r>
                        <a:rPr lang="en-US" sz="1800" b="0" i="0" u="none" strike="noStrike">
                          <a:solidFill>
                            <a:srgbClr val="FFFFFF"/>
                          </a:solidFill>
                          <a:effectLst/>
                          <a:latin typeface="Tw Cen MT" panose="020B0602020104020603" pitchFamily="34" charset="0"/>
                        </a:rPr>
                        <a:t> $ 2,726,349 </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1363438924"/>
                  </a:ext>
                </a:extLst>
              </a:tr>
              <a:tr h="277731">
                <a:tc>
                  <a:txBody>
                    <a:bodyPr/>
                    <a:lstStyle/>
                    <a:p>
                      <a:pPr algn="l" fontAlgn="b"/>
                      <a:r>
                        <a:rPr lang="en-US" sz="1800" b="1" i="0" u="none" strike="noStrike">
                          <a:solidFill>
                            <a:srgbClr val="FFFFFF"/>
                          </a:solidFill>
                          <a:effectLst/>
                          <a:latin typeface="Tw Cen MT" panose="020B0602020104020603" pitchFamily="34" charset="0"/>
                        </a:rPr>
                        <a:t>Total Principal &amp; Interest</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2F75B5"/>
                    </a:solidFill>
                  </a:tcPr>
                </a:tc>
                <a:tc>
                  <a:txBody>
                    <a:bodyPr/>
                    <a:lstStyle/>
                    <a:p>
                      <a:pPr algn="l" fontAlgn="b"/>
                      <a:r>
                        <a:rPr lang="en-US" sz="1800" b="1" i="0" u="none" strike="noStrike">
                          <a:solidFill>
                            <a:srgbClr val="FFFFFF"/>
                          </a:solidFill>
                          <a:effectLst/>
                          <a:latin typeface="Tw Cen MT" panose="020B0602020104020603" pitchFamily="34" charset="0"/>
                        </a:rPr>
                        <a:t> $ 15,699,239 </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2F75B5"/>
                    </a:solidFill>
                  </a:tcPr>
                </a:tc>
                <a:tc>
                  <a:txBody>
                    <a:bodyPr/>
                    <a:lstStyle/>
                    <a:p>
                      <a:pPr algn="l" fontAlgn="b"/>
                      <a:r>
                        <a:rPr lang="en-US" sz="1800" b="1" i="0" u="none" strike="noStrike">
                          <a:solidFill>
                            <a:srgbClr val="FFFFFF"/>
                          </a:solidFill>
                          <a:effectLst/>
                          <a:latin typeface="Tw Cen MT" panose="020B0602020104020603" pitchFamily="34" charset="0"/>
                        </a:rPr>
                        <a:t> $ 8,863,921 </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2F75B5"/>
                    </a:solidFill>
                  </a:tcPr>
                </a:tc>
                <a:tc>
                  <a:txBody>
                    <a:bodyPr/>
                    <a:lstStyle/>
                    <a:p>
                      <a:pPr algn="l" fontAlgn="b"/>
                      <a:r>
                        <a:rPr lang="en-US" sz="1800" b="1" i="0" u="none" strike="noStrike" dirty="0">
                          <a:solidFill>
                            <a:srgbClr val="FFFFFF"/>
                          </a:solidFill>
                          <a:effectLst/>
                          <a:latin typeface="Tw Cen MT" panose="020B0602020104020603" pitchFamily="34" charset="0"/>
                        </a:rPr>
                        <a:t> $ 6,835,318 </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2F75B5"/>
                    </a:solidFill>
                  </a:tcPr>
                </a:tc>
                <a:extLst>
                  <a:ext uri="{0D108BD9-81ED-4DB2-BD59-A6C34878D82A}">
                    <a16:rowId xmlns:a16="http://schemas.microsoft.com/office/drawing/2014/main" val="1994162620"/>
                  </a:ext>
                </a:extLst>
              </a:tr>
            </a:tbl>
          </a:graphicData>
        </a:graphic>
      </p:graphicFrame>
      <p:sp>
        <p:nvSpPr>
          <p:cNvPr id="3" name="TextBox 2">
            <a:extLst>
              <a:ext uri="{FF2B5EF4-FFF2-40B4-BE49-F238E27FC236}">
                <a16:creationId xmlns:a16="http://schemas.microsoft.com/office/drawing/2014/main" id="{38298713-03B5-EC81-3605-C4E73E922FF2}"/>
              </a:ext>
            </a:extLst>
          </p:cNvPr>
          <p:cNvSpPr txBox="1"/>
          <p:nvPr/>
        </p:nvSpPr>
        <p:spPr>
          <a:xfrm>
            <a:off x="1124971" y="432978"/>
            <a:ext cx="2927536" cy="2246769"/>
          </a:xfrm>
          <a:prstGeom prst="rect">
            <a:avLst/>
          </a:prstGeom>
          <a:noFill/>
        </p:spPr>
        <p:txBody>
          <a:bodyPr wrap="square" rtlCol="0">
            <a:spAutoFit/>
          </a:bodyPr>
          <a:lstStyle/>
          <a:p>
            <a:r>
              <a:rPr lang="en-US" sz="2000" dirty="0"/>
              <a:t>Developed by the Housing Authority County of San Joaquin (HACSJ) through its nonprofit subsidiary and development arm Delta Community Developers Corp. (DCDC)</a:t>
            </a:r>
          </a:p>
        </p:txBody>
      </p:sp>
    </p:spTree>
    <p:extLst>
      <p:ext uri="{BB962C8B-B14F-4D97-AF65-F5344CB8AC3E}">
        <p14:creationId xmlns:p14="http://schemas.microsoft.com/office/powerpoint/2010/main" val="32566926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0FA04-C844-A35E-7778-E0BE4640D2DF}"/>
              </a:ext>
            </a:extLst>
          </p:cNvPr>
          <p:cNvSpPr>
            <a:spLocks noGrp="1"/>
          </p:cNvSpPr>
          <p:nvPr>
            <p:ph type="title"/>
          </p:nvPr>
        </p:nvSpPr>
        <p:spPr>
          <a:xfrm>
            <a:off x="1141412" y="218364"/>
            <a:ext cx="10671647" cy="1478570"/>
          </a:xfrm>
        </p:spPr>
        <p:txBody>
          <a:bodyPr>
            <a:normAutofit/>
          </a:bodyPr>
          <a:lstStyle/>
          <a:p>
            <a:r>
              <a:rPr lang="en-US" sz="4200" dirty="0"/>
              <a:t>HACSJ’s voucher allocation, funding &amp; Project-Based Vouchers</a:t>
            </a:r>
          </a:p>
        </p:txBody>
      </p:sp>
      <p:sp>
        <p:nvSpPr>
          <p:cNvPr id="3" name="Content Placeholder 2">
            <a:extLst>
              <a:ext uri="{FF2B5EF4-FFF2-40B4-BE49-F238E27FC236}">
                <a16:creationId xmlns:a16="http://schemas.microsoft.com/office/drawing/2014/main" id="{6BA12783-DC8F-F9F6-51D1-46B2EC649C3F}"/>
              </a:ext>
            </a:extLst>
          </p:cNvPr>
          <p:cNvSpPr>
            <a:spLocks noGrp="1"/>
          </p:cNvSpPr>
          <p:nvPr>
            <p:ph idx="1"/>
          </p:nvPr>
        </p:nvSpPr>
        <p:spPr>
          <a:xfrm>
            <a:off x="1143000" y="1791979"/>
            <a:ext cx="9905999" cy="4494521"/>
          </a:xfrm>
        </p:spPr>
        <p:txBody>
          <a:bodyPr>
            <a:noAutofit/>
          </a:bodyPr>
          <a:lstStyle/>
          <a:p>
            <a:r>
              <a:rPr lang="en-US" sz="3000" dirty="0"/>
              <a:t>Project-Based Vouchers (PBV) are a component of a Housing Authority’s Housing Choice Voucher program.</a:t>
            </a:r>
          </a:p>
          <a:p>
            <a:r>
              <a:rPr lang="en-US" sz="3000" dirty="0"/>
              <a:t>Housing Authorities are not allocated additional funding for PBV units.  Housing Authorities can use up to 20 percent of its voucher allocation to project-base units. An additional 10 percent can be used for special circumstances (i.e. homeless or permanent supportive housing for seniors or disabled)</a:t>
            </a:r>
          </a:p>
        </p:txBody>
      </p:sp>
    </p:spTree>
    <p:extLst>
      <p:ext uri="{BB962C8B-B14F-4D97-AF65-F5344CB8AC3E}">
        <p14:creationId xmlns:p14="http://schemas.microsoft.com/office/powerpoint/2010/main" val="30612692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8000"/>
                <a:hueMod val="94000"/>
                <a:satMod val="148000"/>
                <a:lumMod val="150000"/>
              </a:schemeClr>
            </a:gs>
            <a:gs pos="100000">
              <a:schemeClr val="bg2">
                <a:shade val="92000"/>
                <a:hueMod val="104000"/>
                <a:satMod val="140000"/>
                <a:lumMod val="68000"/>
              </a:schemeClr>
            </a:gs>
          </a:gsLst>
          <a:lin ang="5040000" scaled="0"/>
        </a:gradFill>
        <a:effectLst/>
      </p:bgPr>
    </p:bg>
    <p:spTree>
      <p:nvGrpSpPr>
        <p:cNvPr id="1" name=""/>
        <p:cNvGrpSpPr/>
        <p:nvPr/>
      </p:nvGrpSpPr>
      <p:grpSpPr>
        <a:xfrm>
          <a:off x="0" y="0"/>
          <a:ext cx="0" cy="0"/>
          <a:chOff x="0" y="0"/>
          <a:chExt cx="0" cy="0"/>
        </a:xfrm>
      </p:grpSpPr>
      <p:sp useBgFill="1">
        <p:nvSpPr>
          <p:cNvPr id="60" name="Rectangle 12">
            <a:extLst>
              <a:ext uri="{FF2B5EF4-FFF2-40B4-BE49-F238E27FC236}">
                <a16:creationId xmlns:a16="http://schemas.microsoft.com/office/drawing/2014/main" id="{2EEF4763-EB4A-4A35-89EB-AD2763B48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EEDA70EF-0C77-73FA-ECF5-2D14C68EF976}"/>
              </a:ext>
            </a:extLst>
          </p:cNvPr>
          <p:cNvSpPr>
            <a:spLocks noGrp="1"/>
          </p:cNvSpPr>
          <p:nvPr>
            <p:ph type="title"/>
          </p:nvPr>
        </p:nvSpPr>
        <p:spPr>
          <a:xfrm>
            <a:off x="5545789" y="450356"/>
            <a:ext cx="6134022" cy="1187355"/>
          </a:xfrm>
        </p:spPr>
        <p:txBody>
          <a:bodyPr anchor="b">
            <a:noAutofit/>
          </a:bodyPr>
          <a:lstStyle/>
          <a:p>
            <a:pPr algn="ctr"/>
            <a:r>
              <a:rPr lang="en-US" sz="4400" dirty="0"/>
              <a:t>California Housing Authorities Impact</a:t>
            </a:r>
          </a:p>
        </p:txBody>
      </p:sp>
      <p:pic>
        <p:nvPicPr>
          <p:cNvPr id="6" name="Picture 5">
            <a:extLst>
              <a:ext uri="{FF2B5EF4-FFF2-40B4-BE49-F238E27FC236}">
                <a16:creationId xmlns:a16="http://schemas.microsoft.com/office/drawing/2014/main" id="{1BA1C0A2-9487-6F4B-8F8E-14E092B0D274}"/>
              </a:ext>
            </a:extLst>
          </p:cNvPr>
          <p:cNvPicPr>
            <a:picLocks noChangeAspect="1"/>
          </p:cNvPicPr>
          <p:nvPr/>
        </p:nvPicPr>
        <p:blipFill>
          <a:blip r:embed="rId2">
            <a:alphaModFix amt="5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3883" r="23883"/>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7" name="Rectangle 6">
            <a:extLst>
              <a:ext uri="{FF2B5EF4-FFF2-40B4-BE49-F238E27FC236}">
                <a16:creationId xmlns:a16="http://schemas.microsoft.com/office/drawing/2014/main" id="{C3F627FD-2B81-BFE6-7F19-97F95B0D7AE6}"/>
              </a:ext>
            </a:extLst>
          </p:cNvPr>
          <p:cNvSpPr/>
          <p:nvPr/>
        </p:nvSpPr>
        <p:spPr>
          <a:xfrm>
            <a:off x="5394960" y="2484854"/>
            <a:ext cx="3320716" cy="1094874"/>
          </a:xfrm>
          <a:prstGeom prst="rect">
            <a:avLst/>
          </a:prstGeom>
          <a:solidFill>
            <a:srgbClr val="084975"/>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schemeClr val="tx1"/>
              </a:solidFill>
              <a:latin typeface="Verdana" panose="020B0604030504040204" pitchFamily="34" charset="0"/>
              <a:ea typeface="Verdana" panose="020B0604030504040204" pitchFamily="34" charset="0"/>
            </a:endParaRPr>
          </a:p>
          <a:p>
            <a:pPr algn="ctr"/>
            <a:r>
              <a:rPr lang="en-US" dirty="0">
                <a:solidFill>
                  <a:schemeClr val="tx1"/>
                </a:solidFill>
                <a:ea typeface="Tahoma" panose="020B0604030504040204" pitchFamily="34" charset="0"/>
                <a:cs typeface="Tahoma" panose="020B0604030504040204" pitchFamily="34" charset="0"/>
              </a:rPr>
              <a:t>30% of the U.S. homeless population lives in California.</a:t>
            </a:r>
          </a:p>
          <a:p>
            <a:pPr algn="ctr"/>
            <a:endParaRPr lang="en-US" dirty="0"/>
          </a:p>
        </p:txBody>
      </p:sp>
      <p:sp>
        <p:nvSpPr>
          <p:cNvPr id="11" name="Rectangle 10">
            <a:extLst>
              <a:ext uri="{FF2B5EF4-FFF2-40B4-BE49-F238E27FC236}">
                <a16:creationId xmlns:a16="http://schemas.microsoft.com/office/drawing/2014/main" id="{35FA5ACB-CEB7-FE4F-7B00-9D591D0348E4}"/>
              </a:ext>
            </a:extLst>
          </p:cNvPr>
          <p:cNvSpPr/>
          <p:nvPr/>
        </p:nvSpPr>
        <p:spPr>
          <a:xfrm>
            <a:off x="8859251" y="1937417"/>
            <a:ext cx="3320716" cy="1094874"/>
          </a:xfrm>
          <a:prstGeom prst="rect">
            <a:avLst/>
          </a:prstGeom>
          <a:solidFill>
            <a:srgbClr val="084975"/>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lnSpc>
                <a:spcPct val="90000"/>
              </a:lnSpc>
            </a:pPr>
            <a:r>
              <a:rPr lang="en-US" dirty="0">
                <a:solidFill>
                  <a:schemeClr val="tx1"/>
                </a:solidFill>
                <a:ea typeface="Tahoma" panose="020B0604030504040204" pitchFamily="34" charset="0"/>
                <a:cs typeface="Tahoma" panose="020B0604030504040204" pitchFamily="34" charset="0"/>
              </a:rPr>
              <a:t>Housing Authorities administer 348,523 Housing Choice Vouchers to low-income families.</a:t>
            </a:r>
          </a:p>
        </p:txBody>
      </p:sp>
      <p:sp>
        <p:nvSpPr>
          <p:cNvPr id="12" name="Rectangle 11">
            <a:extLst>
              <a:ext uri="{FF2B5EF4-FFF2-40B4-BE49-F238E27FC236}">
                <a16:creationId xmlns:a16="http://schemas.microsoft.com/office/drawing/2014/main" id="{D331B5AA-284F-068E-4936-417DDEE2DBC6}"/>
              </a:ext>
            </a:extLst>
          </p:cNvPr>
          <p:cNvSpPr/>
          <p:nvPr/>
        </p:nvSpPr>
        <p:spPr>
          <a:xfrm>
            <a:off x="5411589" y="3747050"/>
            <a:ext cx="3320716" cy="1090504"/>
          </a:xfrm>
          <a:prstGeom prst="rect">
            <a:avLst/>
          </a:prstGeom>
          <a:solidFill>
            <a:srgbClr val="084975"/>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3" name="TextBox 12">
            <a:extLst>
              <a:ext uri="{FF2B5EF4-FFF2-40B4-BE49-F238E27FC236}">
                <a16:creationId xmlns:a16="http://schemas.microsoft.com/office/drawing/2014/main" id="{44CE05BA-7A03-FD24-9E0C-4E246D8030F4}"/>
              </a:ext>
            </a:extLst>
          </p:cNvPr>
          <p:cNvSpPr txBox="1"/>
          <p:nvPr/>
        </p:nvSpPr>
        <p:spPr>
          <a:xfrm>
            <a:off x="5339126" y="4011649"/>
            <a:ext cx="3409808" cy="615553"/>
          </a:xfrm>
          <a:prstGeom prst="rect">
            <a:avLst/>
          </a:prstGeom>
          <a:noFill/>
        </p:spPr>
        <p:txBody>
          <a:bodyPr wrap="square" rtlCol="0">
            <a:spAutoFit/>
          </a:bodyPr>
          <a:lstStyle/>
          <a:p>
            <a:pPr algn="ctr"/>
            <a:r>
              <a:rPr lang="en-US" sz="1700" dirty="0">
                <a:ea typeface="Tahoma" panose="020B0604030504040204" pitchFamily="34" charset="0"/>
                <a:cs typeface="Tahoma" panose="020B0604030504040204" pitchFamily="34" charset="0"/>
              </a:rPr>
              <a:t>Over 75% of California renters are at extremely low-income.</a:t>
            </a:r>
          </a:p>
        </p:txBody>
      </p:sp>
      <p:sp>
        <p:nvSpPr>
          <p:cNvPr id="17" name="Rectangle 16">
            <a:extLst>
              <a:ext uri="{FF2B5EF4-FFF2-40B4-BE49-F238E27FC236}">
                <a16:creationId xmlns:a16="http://schemas.microsoft.com/office/drawing/2014/main" id="{C2FCD212-7BD2-BB22-3A53-637B4C8B433F}"/>
              </a:ext>
            </a:extLst>
          </p:cNvPr>
          <p:cNvSpPr/>
          <p:nvPr/>
        </p:nvSpPr>
        <p:spPr>
          <a:xfrm>
            <a:off x="8859251" y="3202765"/>
            <a:ext cx="3320716" cy="1089537"/>
          </a:xfrm>
          <a:prstGeom prst="rect">
            <a:avLst/>
          </a:prstGeom>
          <a:solidFill>
            <a:srgbClr val="084975"/>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lnSpc>
                <a:spcPct val="90000"/>
              </a:lnSpc>
            </a:pPr>
            <a:r>
              <a:rPr lang="en-US" dirty="0">
                <a:solidFill>
                  <a:schemeClr val="tx1"/>
                </a:solidFill>
                <a:ea typeface="Tahoma" panose="020B0604030504040204" pitchFamily="34" charset="0"/>
                <a:cs typeface="Tahoma" panose="020B0604030504040204" pitchFamily="34" charset="0"/>
              </a:rPr>
              <a:t>67% of assisted households include persons who are disabled and/or seniors or with children.</a:t>
            </a:r>
          </a:p>
        </p:txBody>
      </p:sp>
      <p:sp>
        <p:nvSpPr>
          <p:cNvPr id="18" name="Rectangle 17">
            <a:extLst>
              <a:ext uri="{FF2B5EF4-FFF2-40B4-BE49-F238E27FC236}">
                <a16:creationId xmlns:a16="http://schemas.microsoft.com/office/drawing/2014/main" id="{E3E1889C-1A64-C339-1012-E7E7629FFC8C}"/>
              </a:ext>
            </a:extLst>
          </p:cNvPr>
          <p:cNvSpPr/>
          <p:nvPr/>
        </p:nvSpPr>
        <p:spPr>
          <a:xfrm>
            <a:off x="8871284" y="4462776"/>
            <a:ext cx="3320716" cy="1094873"/>
          </a:xfrm>
          <a:prstGeom prst="rect">
            <a:avLst/>
          </a:prstGeom>
          <a:solidFill>
            <a:srgbClr val="084975"/>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lnSpc>
                <a:spcPct val="90000"/>
              </a:lnSpc>
            </a:pPr>
            <a:r>
              <a:rPr lang="en-US" dirty="0">
                <a:solidFill>
                  <a:schemeClr val="tx1"/>
                </a:solidFill>
                <a:ea typeface="Tahoma" panose="020B0604030504040204" pitchFamily="34" charset="0"/>
                <a:cs typeface="Tahoma" panose="020B0604030504040204" pitchFamily="34" charset="0"/>
              </a:rPr>
              <a:t>$2.97 billion in rental subsidy payments to private owners.</a:t>
            </a:r>
          </a:p>
        </p:txBody>
      </p:sp>
    </p:spTree>
    <p:extLst>
      <p:ext uri="{BB962C8B-B14F-4D97-AF65-F5344CB8AC3E}">
        <p14:creationId xmlns:p14="http://schemas.microsoft.com/office/powerpoint/2010/main" val="34323634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8000"/>
                <a:hueMod val="94000"/>
                <a:satMod val="148000"/>
                <a:lumMod val="150000"/>
              </a:schemeClr>
            </a:gs>
            <a:gs pos="100000">
              <a:schemeClr val="bg2">
                <a:shade val="92000"/>
                <a:hueMod val="104000"/>
                <a:satMod val="140000"/>
                <a:lumMod val="68000"/>
              </a:schemeClr>
            </a:gs>
          </a:gsLst>
          <a:lin ang="5040000" scaled="0"/>
        </a:gradFill>
        <a:effectLst/>
      </p:bgPr>
    </p:bg>
    <p:spTree>
      <p:nvGrpSpPr>
        <p:cNvPr id="1" name=""/>
        <p:cNvGrpSpPr/>
        <p:nvPr/>
      </p:nvGrpSpPr>
      <p:grpSpPr>
        <a:xfrm>
          <a:off x="0" y="0"/>
          <a:ext cx="0" cy="0"/>
          <a:chOff x="0" y="0"/>
          <a:chExt cx="0" cy="0"/>
        </a:xfrm>
      </p:grpSpPr>
      <p:sp useBgFill="1">
        <p:nvSpPr>
          <p:cNvPr id="60" name="Rectangle 12">
            <a:extLst>
              <a:ext uri="{FF2B5EF4-FFF2-40B4-BE49-F238E27FC236}">
                <a16:creationId xmlns:a16="http://schemas.microsoft.com/office/drawing/2014/main" id="{2EEF4763-EB4A-4A35-89EB-AD2763B48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B7A22331-8BBB-2750-7FC6-0856A9F6BD84}"/>
              </a:ext>
            </a:extLst>
          </p:cNvPr>
          <p:cNvSpPr txBox="1">
            <a:spLocks/>
          </p:cNvSpPr>
          <p:nvPr/>
        </p:nvSpPr>
        <p:spPr>
          <a:xfrm>
            <a:off x="794836" y="103695"/>
            <a:ext cx="10602327" cy="1415092"/>
          </a:xfrm>
          <a:prstGeom prst="rect">
            <a:avLst/>
          </a:prstGeom>
        </p:spPr>
        <p:txBody>
          <a:bodyPr anchor="b">
            <a:no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r>
              <a:rPr lang="en-US" sz="4400" dirty="0"/>
              <a:t>What is the Housing Choice Voucher</a:t>
            </a:r>
          </a:p>
          <a:p>
            <a:pPr algn="ctr"/>
            <a:r>
              <a:rPr lang="en-US" sz="4400" dirty="0"/>
              <a:t>( HCV) Program </a:t>
            </a:r>
          </a:p>
        </p:txBody>
      </p:sp>
      <p:sp>
        <p:nvSpPr>
          <p:cNvPr id="5" name="Rectangle 4">
            <a:extLst>
              <a:ext uri="{FF2B5EF4-FFF2-40B4-BE49-F238E27FC236}">
                <a16:creationId xmlns:a16="http://schemas.microsoft.com/office/drawing/2014/main" id="{E3EB88F4-0D22-924D-3283-4C721D4C3C38}"/>
              </a:ext>
            </a:extLst>
          </p:cNvPr>
          <p:cNvSpPr/>
          <p:nvPr/>
        </p:nvSpPr>
        <p:spPr>
          <a:xfrm>
            <a:off x="91306" y="1687792"/>
            <a:ext cx="6334125" cy="1185794"/>
          </a:xfrm>
          <a:prstGeom prst="rect">
            <a:avLst/>
          </a:prstGeom>
          <a:solidFill>
            <a:srgbClr val="084975"/>
          </a:solidFill>
          <a:ln>
            <a:solidFill>
              <a:srgbClr val="084975"/>
            </a:solidFill>
          </a:ln>
        </p:spPr>
        <p:style>
          <a:lnRef idx="1">
            <a:schemeClr val="accent1"/>
          </a:lnRef>
          <a:fillRef idx="2">
            <a:schemeClr val="accent1"/>
          </a:fillRef>
          <a:effectRef idx="1">
            <a:schemeClr val="accent1"/>
          </a:effectRef>
          <a:fontRef idx="minor">
            <a:schemeClr val="dk1"/>
          </a:fontRef>
        </p:style>
        <p:txBody>
          <a:bodyPr rtlCol="0" anchor="ctr"/>
          <a:lstStyle/>
          <a:p>
            <a:r>
              <a:rPr lang="en-US" dirty="0">
                <a:solidFill>
                  <a:schemeClr val="tx1"/>
                </a:solidFill>
                <a:ea typeface="Tahoma" panose="020B0604030504040204" pitchFamily="34" charset="0"/>
                <a:cs typeface="Tahoma" panose="020B0604030504040204" pitchFamily="34" charset="0"/>
              </a:rPr>
              <a:t>The Housing Choice Voucher (HCV) Program, formerly known as “Section 8”, provides rental assistance to individuals and families through a Housing Assistance Payment (HAP) to private owners.</a:t>
            </a:r>
          </a:p>
        </p:txBody>
      </p:sp>
      <p:sp>
        <p:nvSpPr>
          <p:cNvPr id="6" name="Rectangle 5">
            <a:extLst>
              <a:ext uri="{FF2B5EF4-FFF2-40B4-BE49-F238E27FC236}">
                <a16:creationId xmlns:a16="http://schemas.microsoft.com/office/drawing/2014/main" id="{23E6EF5E-6DE4-D729-6F2D-1A3FE2D8DD60}"/>
              </a:ext>
            </a:extLst>
          </p:cNvPr>
          <p:cNvSpPr/>
          <p:nvPr/>
        </p:nvSpPr>
        <p:spPr>
          <a:xfrm>
            <a:off x="91305" y="2971763"/>
            <a:ext cx="6334125" cy="1185794"/>
          </a:xfrm>
          <a:prstGeom prst="rect">
            <a:avLst/>
          </a:prstGeom>
          <a:solidFill>
            <a:srgbClr val="084975"/>
          </a:solidFill>
          <a:ln>
            <a:solidFill>
              <a:srgbClr val="084975"/>
            </a:solidFill>
          </a:ln>
        </p:spPr>
        <p:style>
          <a:lnRef idx="1">
            <a:schemeClr val="accent1"/>
          </a:lnRef>
          <a:fillRef idx="2">
            <a:schemeClr val="accent1"/>
          </a:fillRef>
          <a:effectRef idx="1">
            <a:schemeClr val="accent1"/>
          </a:effectRef>
          <a:fontRef idx="minor">
            <a:schemeClr val="dk1"/>
          </a:fontRef>
        </p:style>
        <p:txBody>
          <a:bodyPr rtlCol="0" anchor="ctr"/>
          <a:lstStyle/>
          <a:p>
            <a:pPr>
              <a:lnSpc>
                <a:spcPct val="90000"/>
              </a:lnSpc>
            </a:pPr>
            <a:r>
              <a:rPr lang="en-US" dirty="0">
                <a:solidFill>
                  <a:schemeClr val="tx1"/>
                </a:solidFill>
                <a:ea typeface="Tahoma" panose="020B0604030504040204" pitchFamily="34" charset="0"/>
                <a:cs typeface="Tahoma" panose="020B0604030504040204" pitchFamily="34" charset="0"/>
              </a:rPr>
              <a:t>The voucher participant is responsible for finding a suitable housing unit of the family's choice where the owner agrees to rent under the program and is not limited to units located in subsidized housing areas.</a:t>
            </a:r>
          </a:p>
        </p:txBody>
      </p:sp>
      <p:pic>
        <p:nvPicPr>
          <p:cNvPr id="10" name="Picture 9" descr="Company name&#10;&#10;Description automatically generated with low confidence">
            <a:extLst>
              <a:ext uri="{FF2B5EF4-FFF2-40B4-BE49-F238E27FC236}">
                <a16:creationId xmlns:a16="http://schemas.microsoft.com/office/drawing/2014/main" id="{CEA7FCDC-BD79-C150-2E47-12BEF20B57C9}"/>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b="5916"/>
          <a:stretch/>
        </p:blipFill>
        <p:spPr>
          <a:xfrm>
            <a:off x="6516735" y="1686113"/>
            <a:ext cx="5675266" cy="5171887"/>
          </a:xfrm>
          <a:prstGeom prst="rect">
            <a:avLst/>
          </a:prstGeom>
        </p:spPr>
      </p:pic>
      <p:sp>
        <p:nvSpPr>
          <p:cNvPr id="7" name="Rectangle 6">
            <a:extLst>
              <a:ext uri="{FF2B5EF4-FFF2-40B4-BE49-F238E27FC236}">
                <a16:creationId xmlns:a16="http://schemas.microsoft.com/office/drawing/2014/main" id="{46872D64-00E5-7083-4445-1AA8CE5AB52C}"/>
              </a:ext>
            </a:extLst>
          </p:cNvPr>
          <p:cNvSpPr/>
          <p:nvPr/>
        </p:nvSpPr>
        <p:spPr>
          <a:xfrm>
            <a:off x="91305" y="4240826"/>
            <a:ext cx="6334125" cy="1185794"/>
          </a:xfrm>
          <a:prstGeom prst="rect">
            <a:avLst/>
          </a:prstGeom>
          <a:solidFill>
            <a:srgbClr val="084975"/>
          </a:solidFill>
          <a:ln>
            <a:solidFill>
              <a:srgbClr val="084975"/>
            </a:solidFill>
          </a:ln>
        </p:spPr>
        <p:style>
          <a:lnRef idx="1">
            <a:schemeClr val="accent1"/>
          </a:lnRef>
          <a:fillRef idx="2">
            <a:schemeClr val="accent1"/>
          </a:fillRef>
          <a:effectRef idx="1">
            <a:schemeClr val="accent1"/>
          </a:effectRef>
          <a:fontRef idx="minor">
            <a:schemeClr val="dk1"/>
          </a:fontRef>
        </p:style>
        <p:txBody>
          <a:bodyPr rtlCol="0" anchor="ctr"/>
          <a:lstStyle/>
          <a:p>
            <a:pPr>
              <a:lnSpc>
                <a:spcPct val="90000"/>
              </a:lnSpc>
            </a:pPr>
            <a:r>
              <a:rPr lang="en-US" dirty="0">
                <a:solidFill>
                  <a:schemeClr val="tx1"/>
                </a:solidFill>
                <a:ea typeface="Tahoma" panose="020B0604030504040204" pitchFamily="34" charset="0"/>
                <a:cs typeface="Tahoma" panose="020B0604030504040204" pitchFamily="34" charset="0"/>
              </a:rPr>
              <a:t>The unit selected by the voucher participant must meet program requirements including a Housing Quality Standards inspection and rent burden evaluation.</a:t>
            </a:r>
          </a:p>
        </p:txBody>
      </p:sp>
      <p:sp>
        <p:nvSpPr>
          <p:cNvPr id="9" name="Rectangle 8">
            <a:extLst>
              <a:ext uri="{FF2B5EF4-FFF2-40B4-BE49-F238E27FC236}">
                <a16:creationId xmlns:a16="http://schemas.microsoft.com/office/drawing/2014/main" id="{380C553A-A8D4-9D7D-9CAF-2D5414F08DFA}"/>
              </a:ext>
            </a:extLst>
          </p:cNvPr>
          <p:cNvSpPr/>
          <p:nvPr/>
        </p:nvSpPr>
        <p:spPr>
          <a:xfrm>
            <a:off x="91305" y="5512256"/>
            <a:ext cx="6334125" cy="1185794"/>
          </a:xfrm>
          <a:prstGeom prst="rect">
            <a:avLst/>
          </a:prstGeom>
          <a:solidFill>
            <a:srgbClr val="084975"/>
          </a:solidFill>
          <a:ln>
            <a:solidFill>
              <a:srgbClr val="084975"/>
            </a:solidFill>
          </a:ln>
        </p:spPr>
        <p:style>
          <a:lnRef idx="1">
            <a:schemeClr val="accent1"/>
          </a:lnRef>
          <a:fillRef idx="2">
            <a:schemeClr val="accent1"/>
          </a:fillRef>
          <a:effectRef idx="1">
            <a:schemeClr val="accent1"/>
          </a:effectRef>
          <a:fontRef idx="minor">
            <a:schemeClr val="dk1"/>
          </a:fontRef>
        </p:style>
        <p:txBody>
          <a:bodyPr rtlCol="0" anchor="ctr"/>
          <a:lstStyle/>
          <a:p>
            <a:pPr>
              <a:lnSpc>
                <a:spcPct val="90000"/>
              </a:lnSpc>
            </a:pPr>
            <a:r>
              <a:rPr lang="en-US" dirty="0">
                <a:solidFill>
                  <a:schemeClr val="tx1"/>
                </a:solidFill>
                <a:ea typeface="Tahoma" panose="020B0604030504040204" pitchFamily="34" charset="0"/>
                <a:cs typeface="Tahoma" panose="020B0604030504040204" pitchFamily="34" charset="0"/>
              </a:rPr>
              <a:t>The voucher holder will pay approximately 30 percent of their household income to the rent portion and the voucher HAP will cover the remaining 70 percent paid by the Housing Authority.</a:t>
            </a:r>
          </a:p>
        </p:txBody>
      </p:sp>
    </p:spTree>
    <p:extLst>
      <p:ext uri="{BB962C8B-B14F-4D97-AF65-F5344CB8AC3E}">
        <p14:creationId xmlns:p14="http://schemas.microsoft.com/office/powerpoint/2010/main" val="2740324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41E9F48-14E4-BF45-B561-93E77649A17E}"/>
              </a:ext>
            </a:extLst>
          </p:cNvPr>
          <p:cNvSpPr txBox="1">
            <a:spLocks/>
          </p:cNvSpPr>
          <p:nvPr/>
        </p:nvSpPr>
        <p:spPr>
          <a:xfrm>
            <a:off x="794836" y="103695"/>
            <a:ext cx="10602327" cy="1415092"/>
          </a:xfrm>
          <a:prstGeom prst="rect">
            <a:avLst/>
          </a:prstGeom>
        </p:spPr>
        <p:txBody>
          <a:bodyPr anchor="b">
            <a:no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r>
              <a:rPr lang="en-US" sz="4400" dirty="0"/>
              <a:t>Responsibilities &amp; Roles for the Housing Choice Voucher Program </a:t>
            </a:r>
          </a:p>
        </p:txBody>
      </p:sp>
      <p:sp>
        <p:nvSpPr>
          <p:cNvPr id="5" name="Rectangle 4">
            <a:extLst>
              <a:ext uri="{FF2B5EF4-FFF2-40B4-BE49-F238E27FC236}">
                <a16:creationId xmlns:a16="http://schemas.microsoft.com/office/drawing/2014/main" id="{3D03CDC8-B6B0-117F-5E95-EF407B767E8D}"/>
              </a:ext>
            </a:extLst>
          </p:cNvPr>
          <p:cNvSpPr/>
          <p:nvPr/>
        </p:nvSpPr>
        <p:spPr>
          <a:xfrm>
            <a:off x="538090" y="3758335"/>
            <a:ext cx="3589459" cy="2606056"/>
          </a:xfrm>
          <a:prstGeom prst="rect">
            <a:avLst/>
          </a:prstGeom>
          <a:solidFill>
            <a:srgbClr val="084975"/>
          </a:solidFill>
          <a:ln>
            <a:solidFill>
              <a:srgbClr val="0849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078EB91-E781-00A6-AF7B-3EADA33A442E}"/>
              </a:ext>
            </a:extLst>
          </p:cNvPr>
          <p:cNvSpPr/>
          <p:nvPr/>
        </p:nvSpPr>
        <p:spPr>
          <a:xfrm>
            <a:off x="4301269" y="3758335"/>
            <a:ext cx="3589459" cy="2606056"/>
          </a:xfrm>
          <a:prstGeom prst="rect">
            <a:avLst/>
          </a:prstGeom>
          <a:solidFill>
            <a:srgbClr val="084975"/>
          </a:solidFill>
          <a:ln>
            <a:solidFill>
              <a:srgbClr val="0849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2EB9FDA-760B-A684-31D0-65E4C019DF91}"/>
              </a:ext>
            </a:extLst>
          </p:cNvPr>
          <p:cNvSpPr/>
          <p:nvPr/>
        </p:nvSpPr>
        <p:spPr>
          <a:xfrm>
            <a:off x="8064451" y="3758335"/>
            <a:ext cx="3589459" cy="2606056"/>
          </a:xfrm>
          <a:prstGeom prst="rect">
            <a:avLst/>
          </a:prstGeom>
          <a:solidFill>
            <a:srgbClr val="084975"/>
          </a:solidFill>
          <a:ln>
            <a:solidFill>
              <a:srgbClr val="0849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3FDCC07-1E84-570F-9760-4ED1E9556FB4}"/>
              </a:ext>
            </a:extLst>
          </p:cNvPr>
          <p:cNvSpPr txBox="1"/>
          <p:nvPr/>
        </p:nvSpPr>
        <p:spPr>
          <a:xfrm>
            <a:off x="479840" y="3963734"/>
            <a:ext cx="3705958" cy="2400657"/>
          </a:xfrm>
          <a:prstGeom prst="rect">
            <a:avLst/>
          </a:prstGeom>
          <a:noFill/>
        </p:spPr>
        <p:txBody>
          <a:bodyPr wrap="square" rtlCol="0">
            <a:spAutoFit/>
          </a:bodyPr>
          <a:lstStyle/>
          <a:p>
            <a:pPr algn="ctr"/>
            <a:r>
              <a:rPr lang="en-US" sz="2200" dirty="0">
                <a:ea typeface="Tahoma" panose="020B0604030504040204" pitchFamily="34" charset="0"/>
                <a:cs typeface="Tahoma" panose="020B0604030504040204" pitchFamily="34" charset="0"/>
              </a:rPr>
              <a:t>Housing Authority: Responsible for enforcing Housing Choice Voucher program eligibility. The voucher with the tenant and the HAP contract with the owner. </a:t>
            </a:r>
          </a:p>
          <a:p>
            <a:endParaRPr lang="en-US" dirty="0"/>
          </a:p>
        </p:txBody>
      </p:sp>
      <p:sp>
        <p:nvSpPr>
          <p:cNvPr id="9" name="TextBox 8">
            <a:extLst>
              <a:ext uri="{FF2B5EF4-FFF2-40B4-BE49-F238E27FC236}">
                <a16:creationId xmlns:a16="http://schemas.microsoft.com/office/drawing/2014/main" id="{ED1D0A4B-A922-2051-1D16-9C791BD6DEBD}"/>
              </a:ext>
            </a:extLst>
          </p:cNvPr>
          <p:cNvSpPr txBox="1"/>
          <p:nvPr/>
        </p:nvSpPr>
        <p:spPr>
          <a:xfrm>
            <a:off x="4446783" y="4030311"/>
            <a:ext cx="3235569" cy="1723549"/>
          </a:xfrm>
          <a:prstGeom prst="rect">
            <a:avLst/>
          </a:prstGeom>
          <a:noFill/>
        </p:spPr>
        <p:txBody>
          <a:bodyPr wrap="square" rtlCol="0">
            <a:spAutoFit/>
          </a:bodyPr>
          <a:lstStyle/>
          <a:p>
            <a:pPr algn="ctr"/>
            <a:r>
              <a:rPr lang="en-US" sz="2200" dirty="0">
                <a:ea typeface="Tahoma" panose="020B0604030504040204" pitchFamily="34" charset="0"/>
                <a:cs typeface="Tahoma" panose="020B0604030504040204" pitchFamily="34" charset="0"/>
              </a:rPr>
              <a:t>Tenant: Responsible for meeting voucher program requirements and following the Lease Agreement. </a:t>
            </a:r>
          </a:p>
          <a:p>
            <a:endParaRPr lang="en-US" dirty="0"/>
          </a:p>
        </p:txBody>
      </p:sp>
      <p:sp>
        <p:nvSpPr>
          <p:cNvPr id="10" name="TextBox 9">
            <a:extLst>
              <a:ext uri="{FF2B5EF4-FFF2-40B4-BE49-F238E27FC236}">
                <a16:creationId xmlns:a16="http://schemas.microsoft.com/office/drawing/2014/main" id="{AE6A6783-9F7C-EA68-4411-E31FDF28914B}"/>
              </a:ext>
            </a:extLst>
          </p:cNvPr>
          <p:cNvSpPr txBox="1"/>
          <p:nvPr/>
        </p:nvSpPr>
        <p:spPr>
          <a:xfrm>
            <a:off x="8446549" y="4030311"/>
            <a:ext cx="2825262" cy="2062103"/>
          </a:xfrm>
          <a:prstGeom prst="rect">
            <a:avLst/>
          </a:prstGeom>
          <a:noFill/>
        </p:spPr>
        <p:txBody>
          <a:bodyPr wrap="square" rtlCol="0">
            <a:spAutoFit/>
          </a:bodyPr>
          <a:lstStyle/>
          <a:p>
            <a:pPr algn="ctr"/>
            <a:r>
              <a:rPr lang="en-US" sz="2200" dirty="0">
                <a:ea typeface="Tahoma" panose="020B0604030504040204" pitchFamily="34" charset="0"/>
                <a:cs typeface="Tahoma" panose="020B0604030504040204" pitchFamily="34" charset="0"/>
              </a:rPr>
              <a:t>Owner: Responsible for enforcing the Lease Agreement with the Tenant and abiding by the HAP contract.</a:t>
            </a:r>
          </a:p>
          <a:p>
            <a:endParaRPr lang="en-US" dirty="0"/>
          </a:p>
        </p:txBody>
      </p:sp>
      <p:sp>
        <p:nvSpPr>
          <p:cNvPr id="11" name="Oval 10">
            <a:extLst>
              <a:ext uri="{FF2B5EF4-FFF2-40B4-BE49-F238E27FC236}">
                <a16:creationId xmlns:a16="http://schemas.microsoft.com/office/drawing/2014/main" id="{C6828D30-131E-F9CA-7DE6-FE43600C06B6}"/>
              </a:ext>
            </a:extLst>
          </p:cNvPr>
          <p:cNvSpPr/>
          <p:nvPr/>
        </p:nvSpPr>
        <p:spPr>
          <a:xfrm>
            <a:off x="1337028" y="1724186"/>
            <a:ext cx="1991581" cy="18050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8E8B609-8DE0-9C7E-6E3B-DA37CF2D099B}"/>
              </a:ext>
            </a:extLst>
          </p:cNvPr>
          <p:cNvSpPr/>
          <p:nvPr/>
        </p:nvSpPr>
        <p:spPr>
          <a:xfrm>
            <a:off x="5049150" y="1736024"/>
            <a:ext cx="1991581" cy="18050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F3B676C-048E-8E7A-0165-1736653E1EFE}"/>
              </a:ext>
            </a:extLst>
          </p:cNvPr>
          <p:cNvSpPr/>
          <p:nvPr/>
        </p:nvSpPr>
        <p:spPr>
          <a:xfrm>
            <a:off x="8761272" y="1736024"/>
            <a:ext cx="1991581" cy="18050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House outline">
            <a:extLst>
              <a:ext uri="{FF2B5EF4-FFF2-40B4-BE49-F238E27FC236}">
                <a16:creationId xmlns:a16="http://schemas.microsoft.com/office/drawing/2014/main" id="{5D8A1764-E0C5-27C9-E073-98BB632C566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20974" y="1931774"/>
            <a:ext cx="1208176" cy="1208176"/>
          </a:xfrm>
          <a:prstGeom prst="rect">
            <a:avLst/>
          </a:prstGeom>
        </p:spPr>
      </p:pic>
      <p:pic>
        <p:nvPicPr>
          <p:cNvPr id="15" name="Graphic 14" descr="Family with two children outline">
            <a:extLst>
              <a:ext uri="{FF2B5EF4-FFF2-40B4-BE49-F238E27FC236}">
                <a16:creationId xmlns:a16="http://schemas.microsoft.com/office/drawing/2014/main" id="{3FD2F720-7B27-8012-F5C5-B93FC07764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58408" y="2040190"/>
            <a:ext cx="1173065" cy="1173065"/>
          </a:xfrm>
          <a:prstGeom prst="rect">
            <a:avLst/>
          </a:prstGeom>
        </p:spPr>
      </p:pic>
      <p:pic>
        <p:nvPicPr>
          <p:cNvPr id="16" name="Graphic 15" descr="Contract outline">
            <a:extLst>
              <a:ext uri="{FF2B5EF4-FFF2-40B4-BE49-F238E27FC236}">
                <a16:creationId xmlns:a16="http://schemas.microsoft.com/office/drawing/2014/main" id="{CCF108D9-C18E-633E-B297-D1BE6D876C0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41521" y="2061153"/>
            <a:ext cx="1078797" cy="1078797"/>
          </a:xfrm>
          <a:prstGeom prst="rect">
            <a:avLst/>
          </a:prstGeom>
        </p:spPr>
      </p:pic>
    </p:spTree>
    <p:extLst>
      <p:ext uri="{BB962C8B-B14F-4D97-AF65-F5344CB8AC3E}">
        <p14:creationId xmlns:p14="http://schemas.microsoft.com/office/powerpoint/2010/main" val="35576768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008493-DBF0-7AAD-E415-5698566C06BC}"/>
              </a:ext>
            </a:extLst>
          </p:cNvPr>
          <p:cNvSpPr txBox="1">
            <a:spLocks/>
          </p:cNvSpPr>
          <p:nvPr/>
        </p:nvSpPr>
        <p:spPr>
          <a:xfrm>
            <a:off x="3713611" y="7175224"/>
            <a:ext cx="8596668" cy="4540108"/>
          </a:xfrm>
          <a:prstGeom prst="rect">
            <a:avLst/>
          </a:prstGeom>
        </p:spPr>
        <p:txBody>
          <a:bodyPr vert="horz" lIns="91440" tIns="45720" rIns="91440" bIns="45720" rtlCol="0" anchor="t">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endParaRPr lang="en-US" dirty="0">
              <a:solidFill>
                <a:schemeClr val="tx1"/>
              </a:solidFill>
            </a:endParaRPr>
          </a:p>
        </p:txBody>
      </p:sp>
      <p:sp>
        <p:nvSpPr>
          <p:cNvPr id="5" name="Isosceles Triangle 4">
            <a:extLst>
              <a:ext uri="{FF2B5EF4-FFF2-40B4-BE49-F238E27FC236}">
                <a16:creationId xmlns:a16="http://schemas.microsoft.com/office/drawing/2014/main" id="{4802E71C-3E38-69B4-05BC-CD138F4A5EED}"/>
              </a:ext>
            </a:extLst>
          </p:cNvPr>
          <p:cNvSpPr/>
          <p:nvPr/>
        </p:nvSpPr>
        <p:spPr>
          <a:xfrm rot="5400000">
            <a:off x="-1240448" y="1240447"/>
            <a:ext cx="6808177" cy="432728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AA034947-E18A-5351-33D3-5B2A360AEE88}"/>
              </a:ext>
            </a:extLst>
          </p:cNvPr>
          <p:cNvSpPr/>
          <p:nvPr/>
        </p:nvSpPr>
        <p:spPr>
          <a:xfrm>
            <a:off x="4615771" y="1901009"/>
            <a:ext cx="7169211" cy="890954"/>
          </a:xfrm>
          <a:prstGeom prst="rect">
            <a:avLst/>
          </a:prstGeom>
          <a:solidFill>
            <a:srgbClr val="084975"/>
          </a:solidFill>
          <a:ln>
            <a:solidFill>
              <a:srgbClr val="084975"/>
            </a:solidFill>
          </a:ln>
        </p:spPr>
        <p:style>
          <a:lnRef idx="1">
            <a:schemeClr val="accent1"/>
          </a:lnRef>
          <a:fillRef idx="2">
            <a:schemeClr val="accent1"/>
          </a:fillRef>
          <a:effectRef idx="1">
            <a:schemeClr val="accent1"/>
          </a:effectRef>
          <a:fontRef idx="minor">
            <a:schemeClr val="dk1"/>
          </a:fontRef>
        </p:style>
        <p:txBody>
          <a:bodyPr rtlCol="0" anchor="ctr"/>
          <a:lstStyle/>
          <a:p>
            <a:pPr marL="285750" indent="-285750">
              <a:buFont typeface="Arial" panose="020B0604020202020204" pitchFamily="34" charset="0"/>
              <a:buChar char="•"/>
            </a:pPr>
            <a:r>
              <a:rPr lang="en-US" sz="2000" dirty="0">
                <a:solidFill>
                  <a:schemeClr val="tx1"/>
                </a:solidFill>
                <a:ea typeface="Tahoma" panose="020B0604030504040204" pitchFamily="34" charset="0"/>
                <a:cs typeface="Tahoma" panose="020B0604030504040204" pitchFamily="34" charset="0"/>
              </a:rPr>
              <a:t>Household Composition – Photo IDs, Birth Certificates, Social Security Cards, Verification of Citizenship</a:t>
            </a:r>
          </a:p>
        </p:txBody>
      </p:sp>
      <p:sp>
        <p:nvSpPr>
          <p:cNvPr id="7" name="Rectangle 6">
            <a:extLst>
              <a:ext uri="{FF2B5EF4-FFF2-40B4-BE49-F238E27FC236}">
                <a16:creationId xmlns:a16="http://schemas.microsoft.com/office/drawing/2014/main" id="{177F6443-B582-E1ED-9BAC-680E7FCCD84B}"/>
              </a:ext>
            </a:extLst>
          </p:cNvPr>
          <p:cNvSpPr/>
          <p:nvPr/>
        </p:nvSpPr>
        <p:spPr>
          <a:xfrm>
            <a:off x="4615770" y="2894807"/>
            <a:ext cx="7169212" cy="890954"/>
          </a:xfrm>
          <a:prstGeom prst="rect">
            <a:avLst/>
          </a:prstGeom>
          <a:solidFill>
            <a:srgbClr val="084975"/>
          </a:solidFill>
          <a:ln>
            <a:solidFill>
              <a:srgbClr val="084975"/>
            </a:solidFill>
          </a:ln>
        </p:spPr>
        <p:style>
          <a:lnRef idx="1">
            <a:schemeClr val="accent1"/>
          </a:lnRef>
          <a:fillRef idx="2">
            <a:schemeClr val="accent1"/>
          </a:fillRef>
          <a:effectRef idx="1">
            <a:schemeClr val="accent1"/>
          </a:effectRef>
          <a:fontRef idx="minor">
            <a:schemeClr val="dk1"/>
          </a:fontRef>
        </p:style>
        <p:txBody>
          <a:bodyPr rtlCol="0" anchor="ctr"/>
          <a:lstStyle/>
          <a:p>
            <a:pPr marL="285750" indent="-285750">
              <a:buFont typeface="Arial" panose="020B0604020202020204" pitchFamily="34" charset="0"/>
              <a:buChar char="•"/>
            </a:pPr>
            <a:r>
              <a:rPr lang="en-US" sz="2000" dirty="0">
                <a:solidFill>
                  <a:schemeClr val="tx1"/>
                </a:solidFill>
                <a:ea typeface="Tahoma" panose="020B0604030504040204" pitchFamily="34" charset="0"/>
                <a:cs typeface="Tahoma" panose="020B0604030504040204" pitchFamily="34" charset="0"/>
              </a:rPr>
              <a:t>Income – wages, social security, cash aid/CalFresh, unemployment child support, pension, self-business</a:t>
            </a:r>
          </a:p>
        </p:txBody>
      </p:sp>
      <p:sp>
        <p:nvSpPr>
          <p:cNvPr id="8" name="Rectangle 7">
            <a:extLst>
              <a:ext uri="{FF2B5EF4-FFF2-40B4-BE49-F238E27FC236}">
                <a16:creationId xmlns:a16="http://schemas.microsoft.com/office/drawing/2014/main" id="{78C95B50-3260-6438-A36F-CAA543D58DDD}"/>
              </a:ext>
            </a:extLst>
          </p:cNvPr>
          <p:cNvSpPr/>
          <p:nvPr/>
        </p:nvSpPr>
        <p:spPr>
          <a:xfrm>
            <a:off x="4616144" y="3879319"/>
            <a:ext cx="7175806" cy="890954"/>
          </a:xfrm>
          <a:prstGeom prst="rect">
            <a:avLst/>
          </a:prstGeom>
          <a:solidFill>
            <a:srgbClr val="084975"/>
          </a:solidFill>
          <a:ln>
            <a:solidFill>
              <a:srgbClr val="084975"/>
            </a:solidFill>
          </a:ln>
        </p:spPr>
        <p:style>
          <a:lnRef idx="1">
            <a:schemeClr val="accent1"/>
          </a:lnRef>
          <a:fillRef idx="2">
            <a:schemeClr val="accent1"/>
          </a:fillRef>
          <a:effectRef idx="1">
            <a:schemeClr val="accent1"/>
          </a:effectRef>
          <a:fontRef idx="minor">
            <a:schemeClr val="dk1"/>
          </a:fontRef>
        </p:style>
        <p:txBody>
          <a:bodyPr rtlCol="0" anchor="ctr"/>
          <a:lstStyle/>
          <a:p>
            <a:pPr marL="285750" indent="-285750">
              <a:buFont typeface="Arial" panose="020B0604020202020204" pitchFamily="34" charset="0"/>
              <a:buChar char="•"/>
            </a:pPr>
            <a:r>
              <a:rPr lang="en-US" sz="2000" dirty="0">
                <a:solidFill>
                  <a:schemeClr val="tx1"/>
                </a:solidFill>
                <a:ea typeface="Tahoma" panose="020B0604030504040204" pitchFamily="34" charset="0"/>
                <a:cs typeface="Tahoma" panose="020B0604030504040204" pitchFamily="34" charset="0"/>
              </a:rPr>
              <a:t>Assets – bank statements, cash surrender value of policies (life insurance), certificates of deposit, annuity, real estate</a:t>
            </a:r>
          </a:p>
        </p:txBody>
      </p:sp>
      <p:sp>
        <p:nvSpPr>
          <p:cNvPr id="9" name="Rectangle 8">
            <a:extLst>
              <a:ext uri="{FF2B5EF4-FFF2-40B4-BE49-F238E27FC236}">
                <a16:creationId xmlns:a16="http://schemas.microsoft.com/office/drawing/2014/main" id="{480D50A8-E9C3-D36C-077B-C04816FFB980}"/>
              </a:ext>
            </a:extLst>
          </p:cNvPr>
          <p:cNvSpPr/>
          <p:nvPr/>
        </p:nvSpPr>
        <p:spPr>
          <a:xfrm>
            <a:off x="4619441" y="4869488"/>
            <a:ext cx="7169212" cy="890954"/>
          </a:xfrm>
          <a:prstGeom prst="rect">
            <a:avLst/>
          </a:prstGeom>
          <a:solidFill>
            <a:srgbClr val="084975"/>
          </a:solidFill>
          <a:ln>
            <a:solidFill>
              <a:srgbClr val="084975"/>
            </a:solidFill>
          </a:ln>
        </p:spPr>
        <p:style>
          <a:lnRef idx="1">
            <a:schemeClr val="accent1"/>
          </a:lnRef>
          <a:fillRef idx="2">
            <a:schemeClr val="accent1"/>
          </a:fillRef>
          <a:effectRef idx="1">
            <a:schemeClr val="accent1"/>
          </a:effectRef>
          <a:fontRef idx="minor">
            <a:schemeClr val="dk1"/>
          </a:fontRef>
        </p:style>
        <p:txBody>
          <a:bodyPr rtlCol="0" anchor="ctr"/>
          <a:lstStyle/>
          <a:p>
            <a:pPr marL="285750" indent="-285750">
              <a:buFont typeface="Arial" panose="020B0604020202020204" pitchFamily="34" charset="0"/>
              <a:buChar char="•"/>
            </a:pPr>
            <a:r>
              <a:rPr lang="en-US" sz="2000" dirty="0">
                <a:solidFill>
                  <a:schemeClr val="tx1"/>
                </a:solidFill>
                <a:ea typeface="Tahoma" panose="020B0604030504040204" pitchFamily="34" charset="0"/>
                <a:cs typeface="Tahoma" panose="020B0604030504040204" pitchFamily="34" charset="0"/>
              </a:rPr>
              <a:t>Other documentation to support application – verification of residency, disability, veteran, government displaced</a:t>
            </a:r>
          </a:p>
        </p:txBody>
      </p:sp>
      <p:sp>
        <p:nvSpPr>
          <p:cNvPr id="14" name="Rectangle 13">
            <a:extLst>
              <a:ext uri="{FF2B5EF4-FFF2-40B4-BE49-F238E27FC236}">
                <a16:creationId xmlns:a16="http://schemas.microsoft.com/office/drawing/2014/main" id="{7102D214-720C-D61B-031D-F35BA8F2E624}"/>
              </a:ext>
            </a:extLst>
          </p:cNvPr>
          <p:cNvSpPr/>
          <p:nvPr/>
        </p:nvSpPr>
        <p:spPr>
          <a:xfrm>
            <a:off x="2914651" y="218686"/>
            <a:ext cx="8870331" cy="1586597"/>
          </a:xfrm>
          <a:prstGeom prst="rect">
            <a:avLst/>
          </a:prstGeom>
          <a:solidFill>
            <a:srgbClr val="084975"/>
          </a:solidFill>
          <a:ln>
            <a:solidFill>
              <a:srgbClr val="084975"/>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1" name="Rectangle 10">
            <a:extLst>
              <a:ext uri="{FF2B5EF4-FFF2-40B4-BE49-F238E27FC236}">
                <a16:creationId xmlns:a16="http://schemas.microsoft.com/office/drawing/2014/main" id="{CCA46E78-C872-01EE-D256-4A8985630F53}"/>
              </a:ext>
            </a:extLst>
          </p:cNvPr>
          <p:cNvSpPr/>
          <p:nvPr/>
        </p:nvSpPr>
        <p:spPr>
          <a:xfrm>
            <a:off x="4622738" y="5857629"/>
            <a:ext cx="7169212" cy="890954"/>
          </a:xfrm>
          <a:prstGeom prst="rect">
            <a:avLst/>
          </a:prstGeom>
          <a:solidFill>
            <a:srgbClr val="084975"/>
          </a:solidFill>
          <a:ln>
            <a:solidFill>
              <a:srgbClr val="084975"/>
            </a:solidFill>
          </a:ln>
        </p:spPr>
        <p:style>
          <a:lnRef idx="1">
            <a:schemeClr val="accent1"/>
          </a:lnRef>
          <a:fillRef idx="2">
            <a:schemeClr val="accent1"/>
          </a:fillRef>
          <a:effectRef idx="1">
            <a:schemeClr val="accent1"/>
          </a:effectRef>
          <a:fontRef idx="minor">
            <a:schemeClr val="dk1"/>
          </a:fontRef>
        </p:style>
        <p:txBody>
          <a:bodyPr rtlCol="0" anchor="ctr"/>
          <a:lstStyle/>
          <a:p>
            <a:pPr marL="0" indent="0">
              <a:buFont typeface="Wingdings 3" charset="2"/>
              <a:buNone/>
            </a:pPr>
            <a:r>
              <a:rPr lang="en-US" sz="2000" dirty="0">
                <a:solidFill>
                  <a:schemeClr val="tx1"/>
                </a:solidFill>
              </a:rPr>
              <a:t>Note: Individual or family that fails to provide the needed documentation to determine eligibility may be removed from the waiting list.</a:t>
            </a:r>
          </a:p>
        </p:txBody>
      </p:sp>
      <p:sp>
        <p:nvSpPr>
          <p:cNvPr id="13" name="TextBox 12">
            <a:extLst>
              <a:ext uri="{FF2B5EF4-FFF2-40B4-BE49-F238E27FC236}">
                <a16:creationId xmlns:a16="http://schemas.microsoft.com/office/drawing/2014/main" id="{5E4BA140-7182-ED21-EC44-1EA7CC32725F}"/>
              </a:ext>
            </a:extLst>
          </p:cNvPr>
          <p:cNvSpPr txBox="1"/>
          <p:nvPr/>
        </p:nvSpPr>
        <p:spPr>
          <a:xfrm>
            <a:off x="3157539" y="372221"/>
            <a:ext cx="8384554" cy="1200329"/>
          </a:xfrm>
          <a:prstGeom prst="rect">
            <a:avLst/>
          </a:prstGeom>
          <a:noFill/>
        </p:spPr>
        <p:txBody>
          <a:bodyPr wrap="square">
            <a:spAutoFit/>
          </a:bodyPr>
          <a:lstStyle/>
          <a:p>
            <a:pPr marL="0" indent="0" algn="ctr">
              <a:buNone/>
            </a:pPr>
            <a:r>
              <a:rPr lang="en-US" sz="2400" dirty="0">
                <a:ea typeface="Tahoma" panose="020B0604030504040204" pitchFamily="34" charset="0"/>
                <a:cs typeface="Tahoma" panose="020B0604030504040204" pitchFamily="34" charset="0"/>
              </a:rPr>
              <a:t>If an individual or family is selected from the waiting list, the following documentation is required to determine eligibility, including but not limited to:</a:t>
            </a:r>
          </a:p>
        </p:txBody>
      </p:sp>
      <p:sp>
        <p:nvSpPr>
          <p:cNvPr id="4" name="Title 1">
            <a:extLst>
              <a:ext uri="{FF2B5EF4-FFF2-40B4-BE49-F238E27FC236}">
                <a16:creationId xmlns:a16="http://schemas.microsoft.com/office/drawing/2014/main" id="{F301B7EB-E679-CB03-7831-D07F4CE4AB59}"/>
              </a:ext>
            </a:extLst>
          </p:cNvPr>
          <p:cNvSpPr txBox="1">
            <a:spLocks/>
          </p:cNvSpPr>
          <p:nvPr/>
        </p:nvSpPr>
        <p:spPr>
          <a:xfrm>
            <a:off x="-407629" y="2894807"/>
            <a:ext cx="4620972" cy="1187355"/>
          </a:xfrm>
          <a:prstGeom prst="rect">
            <a:avLst/>
          </a:prstGeom>
        </p:spPr>
        <p:txBody>
          <a:bodyPr anchor="b">
            <a:no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r>
              <a:rPr lang="en-US" sz="4400" dirty="0">
                <a:solidFill>
                  <a:srgbClr val="084975"/>
                </a:solidFill>
              </a:rPr>
              <a:t>Determining Eligibility</a:t>
            </a:r>
          </a:p>
        </p:txBody>
      </p:sp>
    </p:spTree>
    <p:extLst>
      <p:ext uri="{BB962C8B-B14F-4D97-AF65-F5344CB8AC3E}">
        <p14:creationId xmlns:p14="http://schemas.microsoft.com/office/powerpoint/2010/main" val="2480527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2">
                <a:tint val="98000"/>
                <a:hueMod val="94000"/>
                <a:satMod val="148000"/>
                <a:lumMod val="150000"/>
              </a:schemeClr>
            </a:gs>
            <a:gs pos="100000">
              <a:schemeClr val="bg2">
                <a:shade val="92000"/>
                <a:hueMod val="104000"/>
                <a:satMod val="140000"/>
                <a:lumMod val="68000"/>
              </a:schemeClr>
            </a:gs>
          </a:gsLst>
          <a:lin ang="5040000" scaled="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823EBE-BD1D-327E-DF8B-454B912AAC8E}"/>
              </a:ext>
            </a:extLst>
          </p:cNvPr>
          <p:cNvSpPr/>
          <p:nvPr/>
        </p:nvSpPr>
        <p:spPr>
          <a:xfrm>
            <a:off x="0" y="252142"/>
            <a:ext cx="306806" cy="6362119"/>
          </a:xfrm>
          <a:prstGeom prst="rect">
            <a:avLst/>
          </a:prstGeom>
          <a:solidFill>
            <a:srgbClr val="084975"/>
          </a:solidFill>
          <a:ln>
            <a:solidFill>
              <a:srgbClr val="0849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86C2117-6C05-2686-6671-73C2A122E06B}"/>
              </a:ext>
            </a:extLst>
          </p:cNvPr>
          <p:cNvSpPr/>
          <p:nvPr/>
        </p:nvSpPr>
        <p:spPr>
          <a:xfrm>
            <a:off x="0" y="6614261"/>
            <a:ext cx="12192000" cy="241507"/>
          </a:xfrm>
          <a:prstGeom prst="rect">
            <a:avLst/>
          </a:prstGeom>
          <a:solidFill>
            <a:srgbClr val="084975"/>
          </a:solidFill>
          <a:ln>
            <a:solidFill>
              <a:srgbClr val="0849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B8D9E76-A6C3-8306-0F16-97392686AB8F}"/>
              </a:ext>
            </a:extLst>
          </p:cNvPr>
          <p:cNvSpPr/>
          <p:nvPr/>
        </p:nvSpPr>
        <p:spPr>
          <a:xfrm>
            <a:off x="0" y="10634"/>
            <a:ext cx="12192000" cy="241508"/>
          </a:xfrm>
          <a:prstGeom prst="rect">
            <a:avLst/>
          </a:prstGeom>
          <a:solidFill>
            <a:srgbClr val="084975"/>
          </a:solidFill>
          <a:ln>
            <a:solidFill>
              <a:srgbClr val="0849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group of people on a stage&#10;&#10;Description automatically generated with medium confidence">
            <a:extLst>
              <a:ext uri="{FF2B5EF4-FFF2-40B4-BE49-F238E27FC236}">
                <a16:creationId xmlns:a16="http://schemas.microsoft.com/office/drawing/2014/main" id="{3D4FA105-C568-53C8-F260-EBFE150873E7}"/>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r="-1634" b="34658"/>
          <a:stretch/>
        </p:blipFill>
        <p:spPr>
          <a:xfrm>
            <a:off x="306806" y="2893432"/>
            <a:ext cx="11773825" cy="3444022"/>
          </a:xfrm>
          <a:prstGeom prst="rect">
            <a:avLst/>
          </a:prstGeom>
        </p:spPr>
      </p:pic>
      <p:sp>
        <p:nvSpPr>
          <p:cNvPr id="12" name="Rectangle 11">
            <a:extLst>
              <a:ext uri="{FF2B5EF4-FFF2-40B4-BE49-F238E27FC236}">
                <a16:creationId xmlns:a16="http://schemas.microsoft.com/office/drawing/2014/main" id="{293AD25B-D187-AA13-B182-D27313876181}"/>
              </a:ext>
            </a:extLst>
          </p:cNvPr>
          <p:cNvSpPr/>
          <p:nvPr/>
        </p:nvSpPr>
        <p:spPr>
          <a:xfrm>
            <a:off x="11885194" y="243739"/>
            <a:ext cx="306806" cy="6362119"/>
          </a:xfrm>
          <a:prstGeom prst="rect">
            <a:avLst/>
          </a:prstGeom>
          <a:solidFill>
            <a:srgbClr val="084975"/>
          </a:solidFill>
          <a:ln>
            <a:solidFill>
              <a:srgbClr val="0849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EDD3938-67CC-6D6E-E9E8-F8F41E15CBAC}"/>
              </a:ext>
            </a:extLst>
          </p:cNvPr>
          <p:cNvSpPr txBox="1"/>
          <p:nvPr/>
        </p:nvSpPr>
        <p:spPr>
          <a:xfrm>
            <a:off x="306806" y="1110649"/>
            <a:ext cx="11578388" cy="3354765"/>
          </a:xfrm>
          <a:prstGeom prst="rect">
            <a:avLst/>
          </a:prstGeom>
          <a:noFill/>
        </p:spPr>
        <p:txBody>
          <a:bodyPr wrap="square" rtlCol="0">
            <a:spAutoFit/>
          </a:bodyPr>
          <a:lstStyle/>
          <a:p>
            <a:pPr marL="285750" indent="-285750">
              <a:buFont typeface="Arial" panose="020B0604020202020204" pitchFamily="34" charset="0"/>
              <a:buChar char="•"/>
            </a:pPr>
            <a:r>
              <a:rPr lang="en-US" sz="2000" dirty="0"/>
              <a:t>In </a:t>
            </a:r>
            <a:r>
              <a:rPr lang="en-US" sz="2000" dirty="0">
                <a:solidFill>
                  <a:schemeClr val="tx1"/>
                </a:solidFill>
                <a:ea typeface="Tahoma" panose="020B0604030504040204" pitchFamily="34" charset="0"/>
                <a:cs typeface="Tahoma" panose="020B0604030504040204" pitchFamily="34" charset="0"/>
              </a:rPr>
              <a:t>addition to meeting basic program requirements, individuals and families will need to meet income targeting.</a:t>
            </a:r>
          </a:p>
          <a:p>
            <a:pPr marL="285750" indent="-285750">
              <a:buFont typeface="Arial" panose="020B0604020202020204" pitchFamily="34" charset="0"/>
              <a:buChar char="•"/>
            </a:pPr>
            <a:r>
              <a:rPr lang="en-US" sz="2000" dirty="0">
                <a:ea typeface="Tahoma" panose="020B0604030504040204" pitchFamily="34" charset="0"/>
                <a:cs typeface="Tahoma" panose="020B0604030504040204" pitchFamily="34" charset="0"/>
              </a:rPr>
              <a:t>At </a:t>
            </a:r>
            <a:r>
              <a:rPr lang="en-US" sz="2000" dirty="0">
                <a:solidFill>
                  <a:schemeClr val="tx1"/>
                </a:solidFill>
                <a:ea typeface="Tahoma" panose="020B0604030504040204" pitchFamily="34" charset="0"/>
                <a:cs typeface="Tahoma" panose="020B0604030504040204" pitchFamily="34" charset="0"/>
              </a:rPr>
              <a:t>least 75 percent of the individuals and families admitted to the HCV program each year must be extremely-low income. </a:t>
            </a:r>
          </a:p>
          <a:p>
            <a:pPr marL="285750" indent="-285750">
              <a:buFont typeface="Arial" panose="020B0604020202020204" pitchFamily="34" charset="0"/>
              <a:buChar char="•"/>
            </a:pPr>
            <a:r>
              <a:rPr lang="en-US" sz="2000" dirty="0">
                <a:solidFill>
                  <a:schemeClr val="tx1"/>
                </a:solidFill>
                <a:ea typeface="Tahoma" panose="020B0604030504040204" pitchFamily="34" charset="0"/>
                <a:cs typeface="Tahoma" panose="020B0604030504040204" pitchFamily="34" charset="0"/>
              </a:rPr>
              <a:t>HUD establishes income limits for all areas of the country and publishes them annually in the Federal Register. They are based upon estimates of median family income with adjustments for family size. The income limits are used to determine income targeting for eligibility for the HCV program.</a:t>
            </a:r>
          </a:p>
          <a:p>
            <a:endParaRPr lang="en-US" sz="1800" dirty="0">
              <a:solidFill>
                <a:schemeClr val="tx1"/>
              </a:solidFill>
              <a:ea typeface="Tahoma" panose="020B0604030504040204" pitchFamily="34" charset="0"/>
              <a:cs typeface="Tahoma" panose="020B0604030504040204" pitchFamily="34" charset="0"/>
            </a:endParaRPr>
          </a:p>
          <a:p>
            <a:pPr marL="285750" indent="-285750">
              <a:buFont typeface="Arial" panose="020B0604020202020204" pitchFamily="34" charset="0"/>
              <a:buChar char="•"/>
            </a:pPr>
            <a:endParaRPr lang="en-US" sz="1800" dirty="0">
              <a:solidFill>
                <a:schemeClr val="tx1"/>
              </a:solidFill>
              <a:ea typeface="Tahoma" panose="020B0604030504040204" pitchFamily="34" charset="0"/>
              <a:cs typeface="Tahoma" panose="020B0604030504040204" pitchFamily="34" charset="0"/>
            </a:endParaRPr>
          </a:p>
          <a:p>
            <a:pPr marL="285750" indent="-285750">
              <a:buFont typeface="Arial" panose="020B0604020202020204" pitchFamily="34" charset="0"/>
              <a:buChar char="•"/>
            </a:pPr>
            <a:endParaRPr lang="en-US" sz="1800" dirty="0">
              <a:solidFill>
                <a:schemeClr val="tx1"/>
              </a:solidFill>
              <a:ea typeface="Tahoma" panose="020B0604030504040204" pitchFamily="34" charset="0"/>
              <a:cs typeface="Tahoma" panose="020B0604030504040204" pitchFamily="34" charset="0"/>
            </a:endParaRPr>
          </a:p>
          <a:p>
            <a:pPr marL="285750" indent="-285750">
              <a:buFont typeface="Arial" panose="020B0604020202020204" pitchFamily="34" charset="0"/>
              <a:buChar char="•"/>
            </a:pPr>
            <a:endParaRPr lang="en-US" dirty="0"/>
          </a:p>
        </p:txBody>
      </p:sp>
      <p:sp>
        <p:nvSpPr>
          <p:cNvPr id="5" name="Title 1">
            <a:extLst>
              <a:ext uri="{FF2B5EF4-FFF2-40B4-BE49-F238E27FC236}">
                <a16:creationId xmlns:a16="http://schemas.microsoft.com/office/drawing/2014/main" id="{1AAD1C81-B366-D70C-8E3E-C48AC0469AC2}"/>
              </a:ext>
            </a:extLst>
          </p:cNvPr>
          <p:cNvSpPr txBox="1">
            <a:spLocks/>
          </p:cNvSpPr>
          <p:nvPr/>
        </p:nvSpPr>
        <p:spPr>
          <a:xfrm>
            <a:off x="948239" y="260545"/>
            <a:ext cx="10602327" cy="886330"/>
          </a:xfrm>
          <a:prstGeom prst="rect">
            <a:avLst/>
          </a:prstGeom>
        </p:spPr>
        <p:txBody>
          <a:bodyPr anchor="b">
            <a:no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r>
              <a:rPr lang="en-US" sz="4400" dirty="0"/>
              <a:t>determining Eligibility </a:t>
            </a:r>
          </a:p>
        </p:txBody>
      </p:sp>
    </p:spTree>
    <p:extLst>
      <p:ext uri="{BB962C8B-B14F-4D97-AF65-F5344CB8AC3E}">
        <p14:creationId xmlns:p14="http://schemas.microsoft.com/office/powerpoint/2010/main" val="18579962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2">
                <a:tint val="98000"/>
                <a:hueMod val="94000"/>
                <a:satMod val="148000"/>
                <a:lumMod val="150000"/>
              </a:schemeClr>
            </a:gs>
            <a:gs pos="100000">
              <a:schemeClr val="bg2">
                <a:shade val="92000"/>
                <a:hueMod val="104000"/>
                <a:satMod val="140000"/>
                <a:lumMod val="68000"/>
              </a:schemeClr>
            </a:gs>
          </a:gsLst>
          <a:lin ang="5040000" scaled="0"/>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A5ECFCF-6CD0-64FB-7060-9794A14EF8DA}"/>
              </a:ext>
            </a:extLst>
          </p:cNvPr>
          <p:cNvSpPr/>
          <p:nvPr/>
        </p:nvSpPr>
        <p:spPr>
          <a:xfrm>
            <a:off x="362402" y="4730298"/>
            <a:ext cx="8944708" cy="1725625"/>
          </a:xfrm>
          <a:prstGeom prst="rect">
            <a:avLst/>
          </a:prstGeom>
          <a:solidFill>
            <a:srgbClr val="084975"/>
          </a:solidFill>
          <a:ln>
            <a:solidFill>
              <a:srgbClr val="0849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endParaRPr lang="en-US" sz="18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2" name="Rectangle 11">
            <a:extLst>
              <a:ext uri="{FF2B5EF4-FFF2-40B4-BE49-F238E27FC236}">
                <a16:creationId xmlns:a16="http://schemas.microsoft.com/office/drawing/2014/main" id="{335C2971-17ED-ABAF-AA96-C41D4320412F}"/>
              </a:ext>
            </a:extLst>
          </p:cNvPr>
          <p:cNvSpPr/>
          <p:nvPr/>
        </p:nvSpPr>
        <p:spPr>
          <a:xfrm>
            <a:off x="376604" y="1452730"/>
            <a:ext cx="9234121" cy="1265164"/>
          </a:xfrm>
          <a:prstGeom prst="rect">
            <a:avLst/>
          </a:prstGeom>
          <a:solidFill>
            <a:srgbClr val="084975"/>
          </a:solidFill>
          <a:ln>
            <a:solidFill>
              <a:srgbClr val="0849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E425D3F-2A7E-E470-4D68-434686591D6D}"/>
              </a:ext>
            </a:extLst>
          </p:cNvPr>
          <p:cNvSpPr txBox="1"/>
          <p:nvPr/>
        </p:nvSpPr>
        <p:spPr>
          <a:xfrm>
            <a:off x="450325" y="1607018"/>
            <a:ext cx="8768862" cy="1283428"/>
          </a:xfrm>
          <a:prstGeom prst="rect">
            <a:avLst/>
          </a:prstGeom>
          <a:noFill/>
        </p:spPr>
        <p:txBody>
          <a:bodyPr wrap="square">
            <a:spAutoFit/>
          </a:bodyPr>
          <a:lstStyle/>
          <a:p>
            <a:pPr>
              <a:lnSpc>
                <a:spcPct val="90000"/>
              </a:lnSpc>
            </a:pPr>
            <a:r>
              <a:rPr lang="en-US" sz="2200" b="0" i="0" u="none" strike="noStrike" baseline="0" dirty="0">
                <a:ea typeface="Tahoma" panose="020B0604030504040204" pitchFamily="34" charset="0"/>
                <a:cs typeface="Tahoma" panose="020B0604030504040204" pitchFamily="34" charset="0"/>
              </a:rPr>
              <a:t>Based on the RTA, the unit rent must pass the reasonableness test. HACSJ will perform this test by using a third-party rent reasonableness software </a:t>
            </a:r>
          </a:p>
          <a:p>
            <a:pPr>
              <a:lnSpc>
                <a:spcPct val="90000"/>
              </a:lnSpc>
            </a:pPr>
            <a:r>
              <a:rPr lang="en-US" sz="2200" b="0" i="0" u="none" strike="noStrike" baseline="0" dirty="0">
                <a:ea typeface="Tahoma" panose="020B0604030504040204" pitchFamily="34" charset="0"/>
                <a:cs typeface="Tahoma" panose="020B0604030504040204" pitchFamily="34" charset="0"/>
              </a:rPr>
              <a:t>to locate comparable units to justify the owner’s contract rent amount.</a:t>
            </a:r>
          </a:p>
          <a:p>
            <a:pPr>
              <a:lnSpc>
                <a:spcPct val="90000"/>
              </a:lnSpc>
            </a:pPr>
            <a:endParaRPr lang="en-US" sz="2000" b="0" i="0" u="none" strike="noStrike" baseline="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9" name="Oval 8">
            <a:extLst>
              <a:ext uri="{FF2B5EF4-FFF2-40B4-BE49-F238E27FC236}">
                <a16:creationId xmlns:a16="http://schemas.microsoft.com/office/drawing/2014/main" id="{54E000FB-78CE-0997-6967-3EFECACD773F}"/>
              </a:ext>
            </a:extLst>
          </p:cNvPr>
          <p:cNvSpPr/>
          <p:nvPr/>
        </p:nvSpPr>
        <p:spPr>
          <a:xfrm>
            <a:off x="8439151" y="1769063"/>
            <a:ext cx="3524250" cy="3494853"/>
          </a:xfrm>
          <a:prstGeom prst="ellipse">
            <a:avLst/>
          </a:prstGeom>
          <a:solidFill>
            <a:schemeClr val="tx1"/>
          </a:solidFill>
          <a:ln w="279400">
            <a:solidFill>
              <a:srgbClr val="0849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descr="Commitments">
            <a:extLst>
              <a:ext uri="{FF2B5EF4-FFF2-40B4-BE49-F238E27FC236}">
                <a16:creationId xmlns:a16="http://schemas.microsoft.com/office/drawing/2014/main" id="{CB113F1D-14C3-B09C-37F1-2A24597C85F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66216" y="2781429"/>
            <a:ext cx="1470119" cy="1470119"/>
          </a:xfrm>
          <a:prstGeom prst="rect">
            <a:avLst/>
          </a:prstGeom>
          <a:solidFill>
            <a:prstClr val="white"/>
          </a:solidFill>
        </p:spPr>
      </p:pic>
      <p:sp>
        <p:nvSpPr>
          <p:cNvPr id="11" name="TextBox 10">
            <a:extLst>
              <a:ext uri="{FF2B5EF4-FFF2-40B4-BE49-F238E27FC236}">
                <a16:creationId xmlns:a16="http://schemas.microsoft.com/office/drawing/2014/main" id="{D7841176-907A-5D9E-C041-026354A6487D}"/>
              </a:ext>
            </a:extLst>
          </p:cNvPr>
          <p:cNvSpPr txBox="1"/>
          <p:nvPr/>
        </p:nvSpPr>
        <p:spPr>
          <a:xfrm>
            <a:off x="450325" y="4784389"/>
            <a:ext cx="8666737" cy="1754326"/>
          </a:xfrm>
          <a:prstGeom prst="rect">
            <a:avLst/>
          </a:prstGeom>
          <a:noFill/>
        </p:spPr>
        <p:txBody>
          <a:bodyPr wrap="square" rtlCol="0">
            <a:spAutoFit/>
          </a:bodyPr>
          <a:lstStyle/>
          <a:p>
            <a:pPr>
              <a:lnSpc>
                <a:spcPct val="90000"/>
              </a:lnSpc>
            </a:pPr>
            <a:r>
              <a:rPr lang="en-US" sz="2000" i="0" u="none" strike="noStrike" baseline="0" dirty="0">
                <a:ea typeface="Tahoma" panose="020B0604030504040204" pitchFamily="34" charset="0"/>
                <a:cs typeface="Tahoma" panose="020B0604030504040204" pitchFamily="34" charset="0"/>
              </a:rPr>
              <a:t>Rent may not be approvable even at the Payment Standard because:</a:t>
            </a:r>
          </a:p>
          <a:p>
            <a:pPr marL="285750" indent="-285750">
              <a:lnSpc>
                <a:spcPct val="90000"/>
              </a:lnSpc>
              <a:buFont typeface="Arial" panose="020B0604020202020204" pitchFamily="34" charset="0"/>
              <a:buChar char="•"/>
            </a:pPr>
            <a:r>
              <a:rPr lang="en-US" sz="2000" b="0" i="0" u="none" strike="noStrike" baseline="0" dirty="0">
                <a:ea typeface="Tahoma" panose="020B0604030504040204" pitchFamily="34" charset="0"/>
                <a:cs typeface="Tahoma" panose="020B0604030504040204" pitchFamily="34" charset="0"/>
              </a:rPr>
              <a:t>A deduction must be made if the family will be responsible for any of the utilities (i.e., PG&amp;E, water, sewer, garbage, etc.)</a:t>
            </a:r>
          </a:p>
          <a:p>
            <a:pPr marL="285750" indent="-285750">
              <a:lnSpc>
                <a:spcPct val="90000"/>
              </a:lnSpc>
              <a:buFont typeface="Arial" panose="020B0604020202020204" pitchFamily="34" charset="0"/>
              <a:buChar char="•"/>
            </a:pPr>
            <a:r>
              <a:rPr lang="en-US" sz="2000" b="0" i="0" u="none" strike="noStrike" baseline="0" dirty="0">
                <a:ea typeface="Tahoma" panose="020B0604030504040204" pitchFamily="34" charset="0"/>
                <a:cs typeface="Tahoma" panose="020B0604030504040204" pitchFamily="34" charset="0"/>
              </a:rPr>
              <a:t>The owner is asking more for this unit, than for other similar units.</a:t>
            </a:r>
          </a:p>
          <a:p>
            <a:pPr marL="285750" indent="-285750">
              <a:lnSpc>
                <a:spcPct val="90000"/>
              </a:lnSpc>
              <a:buFont typeface="Arial" panose="020B0604020202020204" pitchFamily="34" charset="0"/>
              <a:buChar char="•"/>
            </a:pPr>
            <a:r>
              <a:rPr lang="en-US" sz="2000" b="0" i="0" u="none" strike="noStrike" baseline="0" dirty="0">
                <a:ea typeface="Tahoma" panose="020B0604030504040204" pitchFamily="34" charset="0"/>
                <a:cs typeface="Tahoma" panose="020B0604030504040204" pitchFamily="34" charset="0"/>
              </a:rPr>
              <a:t>Your share of the rent plus the utility allowance may not exceed 40% of your family monthly adjusted gross income at move-in.</a:t>
            </a:r>
            <a:endParaRPr lang="en-US" sz="2000" dirty="0">
              <a:ea typeface="Tahoma" panose="020B0604030504040204" pitchFamily="34" charset="0"/>
              <a:cs typeface="Tahoma" panose="020B0604030504040204" pitchFamily="34" charset="0"/>
            </a:endParaRPr>
          </a:p>
        </p:txBody>
      </p:sp>
      <p:sp>
        <p:nvSpPr>
          <p:cNvPr id="13" name="Rectangle 12">
            <a:extLst>
              <a:ext uri="{FF2B5EF4-FFF2-40B4-BE49-F238E27FC236}">
                <a16:creationId xmlns:a16="http://schemas.microsoft.com/office/drawing/2014/main" id="{2F9B16B9-8495-8E9C-7A41-F5D6387CF009}"/>
              </a:ext>
            </a:extLst>
          </p:cNvPr>
          <p:cNvSpPr/>
          <p:nvPr/>
        </p:nvSpPr>
        <p:spPr>
          <a:xfrm>
            <a:off x="362402" y="3089825"/>
            <a:ext cx="8157796" cy="1277473"/>
          </a:xfrm>
          <a:prstGeom prst="rect">
            <a:avLst/>
          </a:prstGeom>
          <a:solidFill>
            <a:srgbClr val="084975"/>
          </a:solidFill>
          <a:ln>
            <a:solidFill>
              <a:srgbClr val="0849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97DD1A9-C487-5624-286A-0176806DF8F3}"/>
              </a:ext>
            </a:extLst>
          </p:cNvPr>
          <p:cNvSpPr txBox="1"/>
          <p:nvPr/>
        </p:nvSpPr>
        <p:spPr>
          <a:xfrm>
            <a:off x="450325" y="2930032"/>
            <a:ext cx="7826900" cy="1588127"/>
          </a:xfrm>
          <a:prstGeom prst="rect">
            <a:avLst/>
          </a:prstGeom>
          <a:noFill/>
        </p:spPr>
        <p:txBody>
          <a:bodyPr wrap="square" rtlCol="0">
            <a:spAutoFit/>
          </a:bodyPr>
          <a:lstStyle/>
          <a:p>
            <a:pPr>
              <a:lnSpc>
                <a:spcPct val="90000"/>
              </a:lnSpc>
            </a:pPr>
            <a:endParaRPr lang="en-US" sz="2200" b="0" i="0" u="none" strike="noStrike" baseline="0" dirty="0">
              <a:ea typeface="Tahoma" panose="020B0604030504040204" pitchFamily="34" charset="0"/>
              <a:cs typeface="Tahoma" panose="020B0604030504040204" pitchFamily="34" charset="0"/>
            </a:endParaRPr>
          </a:p>
          <a:p>
            <a:pPr>
              <a:lnSpc>
                <a:spcPct val="90000"/>
              </a:lnSpc>
            </a:pPr>
            <a:r>
              <a:rPr lang="en-US" sz="2200" b="0" i="0" u="none" strike="noStrike" baseline="0" dirty="0">
                <a:ea typeface="Tahoma" panose="020B0604030504040204" pitchFamily="34" charset="0"/>
                <a:cs typeface="Tahoma" panose="020B0604030504040204" pitchFamily="34" charset="0"/>
              </a:rPr>
              <a:t>If the rent requested is more than the Payment Standard (driven by HUD Fair Market Rents), it may not be affordable for the family and the Housing Authority cannot approve the unit.</a:t>
            </a:r>
          </a:p>
          <a:p>
            <a:endParaRPr lang="en-US" dirty="0"/>
          </a:p>
        </p:txBody>
      </p:sp>
      <p:sp>
        <p:nvSpPr>
          <p:cNvPr id="20" name="Rectangle 19">
            <a:extLst>
              <a:ext uri="{FF2B5EF4-FFF2-40B4-BE49-F238E27FC236}">
                <a16:creationId xmlns:a16="http://schemas.microsoft.com/office/drawing/2014/main" id="{6FAEFAF4-D584-F068-FADE-16E21E82C375}"/>
              </a:ext>
            </a:extLst>
          </p:cNvPr>
          <p:cNvSpPr/>
          <p:nvPr/>
        </p:nvSpPr>
        <p:spPr>
          <a:xfrm>
            <a:off x="0" y="7263"/>
            <a:ext cx="12192000" cy="112718"/>
          </a:xfrm>
          <a:prstGeom prst="rect">
            <a:avLst/>
          </a:prstGeom>
          <a:solidFill>
            <a:srgbClr val="084975"/>
          </a:solidFill>
          <a:ln>
            <a:solidFill>
              <a:srgbClr val="0849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1679D7A6-5C7C-DEFD-3A40-DCECBDECB588}"/>
              </a:ext>
            </a:extLst>
          </p:cNvPr>
          <p:cNvSpPr txBox="1">
            <a:spLocks/>
          </p:cNvSpPr>
          <p:nvPr/>
        </p:nvSpPr>
        <p:spPr>
          <a:xfrm>
            <a:off x="869264" y="309517"/>
            <a:ext cx="10602327" cy="762092"/>
          </a:xfrm>
          <a:prstGeom prst="rect">
            <a:avLst/>
          </a:prstGeom>
        </p:spPr>
        <p:txBody>
          <a:bodyPr anchor="b">
            <a:no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r>
              <a:rPr lang="en-US" sz="4800" dirty="0"/>
              <a:t>is the Rent Reasonable?</a:t>
            </a:r>
          </a:p>
        </p:txBody>
      </p:sp>
    </p:spTree>
    <p:extLst>
      <p:ext uri="{BB962C8B-B14F-4D97-AF65-F5344CB8AC3E}">
        <p14:creationId xmlns:p14="http://schemas.microsoft.com/office/powerpoint/2010/main" val="31626688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66382AD-ECC1-5D8B-8E41-F7A4238A316A}"/>
              </a:ext>
            </a:extLst>
          </p:cNvPr>
          <p:cNvSpPr txBox="1"/>
          <p:nvPr/>
        </p:nvSpPr>
        <p:spPr>
          <a:xfrm>
            <a:off x="6999288" y="0"/>
            <a:ext cx="1057421" cy="6858000"/>
          </a:xfrm>
          <a:prstGeom prst="rect">
            <a:avLst/>
          </a:prstGeom>
          <a:solidFill>
            <a:srgbClr val="084975"/>
          </a:solidFill>
          <a:ln>
            <a:solidFill>
              <a:srgbClr val="084975"/>
            </a:solidFill>
          </a:ln>
        </p:spPr>
        <p:txBody>
          <a:bodyPr wrap="square" rtlCol="0">
            <a:spAutoFit/>
          </a:bodyPr>
          <a:lstStyle/>
          <a:p>
            <a:endParaRPr lang="en-US" dirty="0"/>
          </a:p>
        </p:txBody>
      </p:sp>
      <p:sp>
        <p:nvSpPr>
          <p:cNvPr id="5" name="TextBox 4">
            <a:extLst>
              <a:ext uri="{FF2B5EF4-FFF2-40B4-BE49-F238E27FC236}">
                <a16:creationId xmlns:a16="http://schemas.microsoft.com/office/drawing/2014/main" id="{A19080B9-2413-4BF7-BF09-52CA8FACD759}"/>
              </a:ext>
            </a:extLst>
          </p:cNvPr>
          <p:cNvSpPr txBox="1"/>
          <p:nvPr/>
        </p:nvSpPr>
        <p:spPr>
          <a:xfrm>
            <a:off x="11128177" y="0"/>
            <a:ext cx="1057421" cy="6858000"/>
          </a:xfrm>
          <a:prstGeom prst="rect">
            <a:avLst/>
          </a:prstGeom>
          <a:solidFill>
            <a:srgbClr val="084975"/>
          </a:solidFill>
          <a:ln>
            <a:solidFill>
              <a:srgbClr val="084975"/>
            </a:solidFill>
          </a:ln>
        </p:spPr>
        <p:txBody>
          <a:bodyPr wrap="square" rtlCol="0">
            <a:spAutoFit/>
          </a:bodyPr>
          <a:lstStyle/>
          <a:p>
            <a:endParaRPr lang="en-US" dirty="0"/>
          </a:p>
        </p:txBody>
      </p:sp>
      <p:pic>
        <p:nvPicPr>
          <p:cNvPr id="14" name="Picture 13" descr="Icon&#10;&#10;Description automatically generated">
            <a:extLst>
              <a:ext uri="{FF2B5EF4-FFF2-40B4-BE49-F238E27FC236}">
                <a16:creationId xmlns:a16="http://schemas.microsoft.com/office/drawing/2014/main" id="{492783A5-E9E9-86D1-A9E9-3B1F7F5C0C55}"/>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8277" r="8389"/>
          <a:stretch/>
        </p:blipFill>
        <p:spPr>
          <a:xfrm>
            <a:off x="6999288" y="0"/>
            <a:ext cx="5186310" cy="6858000"/>
          </a:xfrm>
          <a:custGeom>
            <a:avLst/>
            <a:gdLst>
              <a:gd name="connsiteX0" fmla="*/ 876221 w 5186310"/>
              <a:gd name="connsiteY0" fmla="*/ 0 h 6858000"/>
              <a:gd name="connsiteX1" fmla="*/ 5186310 w 5186310"/>
              <a:gd name="connsiteY1" fmla="*/ 0 h 6858000"/>
              <a:gd name="connsiteX2" fmla="*/ 5186310 w 5186310"/>
              <a:gd name="connsiteY2" fmla="*/ 123825 h 6858000"/>
              <a:gd name="connsiteX3" fmla="*/ 5172103 w 5186310"/>
              <a:gd name="connsiteY3" fmla="*/ 123825 h 6858000"/>
              <a:gd name="connsiteX4" fmla="*/ 5172103 w 5186310"/>
              <a:gd name="connsiteY4" fmla="*/ 2820944 h 6858000"/>
              <a:gd name="connsiteX5" fmla="*/ 4540171 w 5186310"/>
              <a:gd name="connsiteY5" fmla="*/ 6858000 h 6858000"/>
              <a:gd name="connsiteX6" fmla="*/ 0 w 5186310"/>
              <a:gd name="connsiteY6" fmla="*/ 6858000 h 6858000"/>
              <a:gd name="connsiteX7" fmla="*/ 0 w 5186310"/>
              <a:gd name="connsiteY7" fmla="*/ 566615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86310" h="6858000">
                <a:moveTo>
                  <a:pt x="876221" y="0"/>
                </a:moveTo>
                <a:lnTo>
                  <a:pt x="5186310" y="0"/>
                </a:lnTo>
                <a:lnTo>
                  <a:pt x="5186310" y="123825"/>
                </a:lnTo>
                <a:lnTo>
                  <a:pt x="5172103" y="123825"/>
                </a:lnTo>
                <a:lnTo>
                  <a:pt x="5172103" y="2820944"/>
                </a:lnTo>
                <a:lnTo>
                  <a:pt x="4540171" y="6858000"/>
                </a:lnTo>
                <a:lnTo>
                  <a:pt x="0" y="6858000"/>
                </a:lnTo>
                <a:lnTo>
                  <a:pt x="0" y="5666154"/>
                </a:lnTo>
                <a:close/>
              </a:path>
            </a:pathLst>
          </a:custGeom>
        </p:spPr>
      </p:pic>
      <p:sp>
        <p:nvSpPr>
          <p:cNvPr id="8" name="Text Placeholder 2">
            <a:extLst>
              <a:ext uri="{FF2B5EF4-FFF2-40B4-BE49-F238E27FC236}">
                <a16:creationId xmlns:a16="http://schemas.microsoft.com/office/drawing/2014/main" id="{168F3B3A-E692-C114-7BD5-398987CCC4C3}"/>
              </a:ext>
            </a:extLst>
          </p:cNvPr>
          <p:cNvSpPr txBox="1">
            <a:spLocks/>
          </p:cNvSpPr>
          <p:nvPr/>
        </p:nvSpPr>
        <p:spPr>
          <a:xfrm>
            <a:off x="1094780" y="1928981"/>
            <a:ext cx="5776971" cy="4525108"/>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nSpc>
                <a:spcPct val="90000"/>
              </a:lnSpc>
              <a:buNone/>
            </a:pPr>
            <a:r>
              <a:rPr lang="en-US" sz="2000" dirty="0">
                <a:solidFill>
                  <a:schemeClr val="tx1"/>
                </a:solidFill>
                <a:ea typeface="Tahoma" panose="020B0604030504040204" pitchFamily="34" charset="0"/>
                <a:cs typeface="Tahoma" panose="020B0604030504040204" pitchFamily="34" charset="0"/>
              </a:rPr>
              <a:t>Upon passing HQS inspection, the Housing Authority will enter a Housing Assistance Payment (HAP) Contract with the owner.</a:t>
            </a:r>
          </a:p>
          <a:p>
            <a:pPr marL="0" indent="0">
              <a:lnSpc>
                <a:spcPct val="90000"/>
              </a:lnSpc>
              <a:buNone/>
            </a:pPr>
            <a:r>
              <a:rPr lang="en-US" sz="2000" dirty="0">
                <a:solidFill>
                  <a:schemeClr val="tx1"/>
                </a:solidFill>
                <a:ea typeface="Tahoma" panose="020B0604030504040204" pitchFamily="34" charset="0"/>
                <a:cs typeface="Tahoma" panose="020B0604030504040204" pitchFamily="34" charset="0"/>
              </a:rPr>
              <a:t>The HAP Contract will identify tenant’s responsible rent portion and the amount to be paid by the Housing Authority on the tenant’s behalf, along with the owner program requirement.</a:t>
            </a:r>
          </a:p>
          <a:p>
            <a:pPr marL="0" indent="0">
              <a:lnSpc>
                <a:spcPct val="90000"/>
              </a:lnSpc>
              <a:buNone/>
            </a:pPr>
            <a:r>
              <a:rPr lang="en-US" sz="2000" dirty="0">
                <a:solidFill>
                  <a:schemeClr val="tx1"/>
                </a:solidFill>
                <a:ea typeface="Tahoma" panose="020B0604030504040204" pitchFamily="34" charset="0"/>
                <a:cs typeface="Tahoma" panose="020B0604030504040204" pitchFamily="34" charset="0"/>
              </a:rPr>
              <a:t>When the HAP Contract is executed by the owner and the Housing Authority, payments will be made directly to the owner.</a:t>
            </a:r>
          </a:p>
          <a:p>
            <a:pPr marL="0" indent="0">
              <a:lnSpc>
                <a:spcPct val="90000"/>
              </a:lnSpc>
              <a:buNone/>
            </a:pPr>
            <a:r>
              <a:rPr lang="en-US" sz="2000" dirty="0">
                <a:solidFill>
                  <a:schemeClr val="tx1"/>
                </a:solidFill>
                <a:ea typeface="Tahoma" panose="020B0604030504040204" pitchFamily="34" charset="0"/>
                <a:cs typeface="Tahoma" panose="020B0604030504040204" pitchFamily="34" charset="0"/>
              </a:rPr>
              <a:t>Direct deposit is the most preferred method for HAP and payment will be released on a monthly basis as long as the tenant and owner are in compliance with the program.</a:t>
            </a:r>
          </a:p>
        </p:txBody>
      </p:sp>
      <p:sp>
        <p:nvSpPr>
          <p:cNvPr id="2" name="Title 1">
            <a:extLst>
              <a:ext uri="{FF2B5EF4-FFF2-40B4-BE49-F238E27FC236}">
                <a16:creationId xmlns:a16="http://schemas.microsoft.com/office/drawing/2014/main" id="{F6825AD9-9F83-826D-A15F-594AE20904B7}"/>
              </a:ext>
            </a:extLst>
          </p:cNvPr>
          <p:cNvSpPr txBox="1">
            <a:spLocks/>
          </p:cNvSpPr>
          <p:nvPr/>
        </p:nvSpPr>
        <p:spPr>
          <a:xfrm>
            <a:off x="1063823" y="224482"/>
            <a:ext cx="5680392" cy="1415092"/>
          </a:xfrm>
          <a:prstGeom prst="rect">
            <a:avLst/>
          </a:prstGeom>
        </p:spPr>
        <p:txBody>
          <a:bodyPr anchor="b">
            <a:no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r>
              <a:rPr lang="en-US" sz="4400" dirty="0"/>
              <a:t>housing Assistance Payment Contract</a:t>
            </a:r>
          </a:p>
        </p:txBody>
      </p:sp>
    </p:spTree>
    <p:extLst>
      <p:ext uri="{BB962C8B-B14F-4D97-AF65-F5344CB8AC3E}">
        <p14:creationId xmlns:p14="http://schemas.microsoft.com/office/powerpoint/2010/main" val="35123419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idsection of a person holding a miniature house">
            <a:extLst>
              <a:ext uri="{FF2B5EF4-FFF2-40B4-BE49-F238E27FC236}">
                <a16:creationId xmlns:a16="http://schemas.microsoft.com/office/drawing/2014/main" id="{C9BFA361-5EA2-A7C4-379A-90F328E157DD}"/>
              </a:ext>
            </a:extLst>
          </p:cNvPr>
          <p:cNvPicPr>
            <a:picLocks noChangeAspect="1"/>
          </p:cNvPicPr>
          <p:nvPr/>
        </p:nvPicPr>
        <p:blipFill rotWithShape="1">
          <a:blip r:embed="rId2"/>
          <a:srcRect l="22741" r="21070" b="-1"/>
          <a:stretch/>
        </p:blipFill>
        <p:spPr>
          <a:xfrm>
            <a:off x="0" y="0"/>
            <a:ext cx="5802234" cy="685800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4" name="TextBox 3">
            <a:extLst>
              <a:ext uri="{FF2B5EF4-FFF2-40B4-BE49-F238E27FC236}">
                <a16:creationId xmlns:a16="http://schemas.microsoft.com/office/drawing/2014/main" id="{CB5153D6-6A05-1564-C7F0-5505A744AD4C}"/>
              </a:ext>
            </a:extLst>
          </p:cNvPr>
          <p:cNvSpPr txBox="1"/>
          <p:nvPr/>
        </p:nvSpPr>
        <p:spPr>
          <a:xfrm>
            <a:off x="5491674" y="1774082"/>
            <a:ext cx="6116549" cy="4948670"/>
          </a:xfrm>
          <a:prstGeom prst="rect">
            <a:avLst/>
          </a:prstGeom>
        </p:spPr>
        <p:txBody>
          <a:bodyPr vert="horz" lIns="91440" tIns="45720" rIns="91440" bIns="45720" rtlCol="0">
            <a:noAutofit/>
          </a:bodyPr>
          <a:lstStyle/>
          <a:p>
            <a:pPr marL="342900" indent="-342900">
              <a:lnSpc>
                <a:spcPct val="90000"/>
              </a:lnSpc>
              <a:spcAft>
                <a:spcPts val="600"/>
              </a:spcAft>
              <a:buFont typeface="Arial" panose="020B0604020202020204" pitchFamily="34" charset="0"/>
              <a:buChar char="•"/>
            </a:pPr>
            <a:r>
              <a:rPr lang="en-US" sz="2000" dirty="0"/>
              <a:t>Project-based voucher program: a Housing Authority enters an assistance contract with the owner for specified units and for a specified term. The Housing Authority refers families from its waiting list to the project owner to fill vacancies. Housing assistance is tied to the unit, not the family. A family who moves from the project-based unit does not take the housing assistance with them. However, they may be eligible for a tenant-based voucher if available. </a:t>
            </a:r>
          </a:p>
          <a:p>
            <a:pPr>
              <a:lnSpc>
                <a:spcPct val="90000"/>
              </a:lnSpc>
              <a:spcAft>
                <a:spcPts val="600"/>
              </a:spcAft>
            </a:pPr>
            <a:endParaRPr lang="en-US" sz="2000" dirty="0"/>
          </a:p>
          <a:p>
            <a:pPr marL="342900" indent="-342900">
              <a:lnSpc>
                <a:spcPct val="90000"/>
              </a:lnSpc>
              <a:spcAft>
                <a:spcPts val="600"/>
              </a:spcAft>
              <a:buFont typeface="Arial" panose="020B0604020202020204" pitchFamily="34" charset="0"/>
              <a:buChar char="•"/>
            </a:pPr>
            <a:r>
              <a:rPr lang="en-US" sz="2000" dirty="0"/>
              <a:t>Under the tenant-based housing choice voucher program, the PHA issues an eligible family a voucher and the family selects a unit of its choice. If the family moves out of the unit, the contract with the owner ends and the family can move with continued assistance to another unit. </a:t>
            </a:r>
          </a:p>
        </p:txBody>
      </p:sp>
      <p:sp>
        <p:nvSpPr>
          <p:cNvPr id="9" name="Title 1">
            <a:extLst>
              <a:ext uri="{FF2B5EF4-FFF2-40B4-BE49-F238E27FC236}">
                <a16:creationId xmlns:a16="http://schemas.microsoft.com/office/drawing/2014/main" id="{0DEBEFD6-774B-D3C2-E37B-C75257997B7D}"/>
              </a:ext>
            </a:extLst>
          </p:cNvPr>
          <p:cNvSpPr txBox="1">
            <a:spLocks/>
          </p:cNvSpPr>
          <p:nvPr/>
        </p:nvSpPr>
        <p:spPr>
          <a:xfrm>
            <a:off x="5122927" y="223742"/>
            <a:ext cx="6651703" cy="1415092"/>
          </a:xfrm>
          <a:prstGeom prst="rect">
            <a:avLst/>
          </a:prstGeom>
        </p:spPr>
        <p:txBody>
          <a:bodyPr anchor="b">
            <a:no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r>
              <a:rPr lang="en-US" sz="4200" dirty="0"/>
              <a:t>project Based Voucher </a:t>
            </a:r>
          </a:p>
          <a:p>
            <a:pPr algn="ctr"/>
            <a:r>
              <a:rPr lang="en-US" sz="4200" dirty="0"/>
              <a:t>vs. Tenant Based Voucher</a:t>
            </a:r>
          </a:p>
        </p:txBody>
      </p:sp>
    </p:spTree>
    <p:extLst>
      <p:ext uri="{BB962C8B-B14F-4D97-AF65-F5344CB8AC3E}">
        <p14:creationId xmlns:p14="http://schemas.microsoft.com/office/powerpoint/2010/main" val="204939516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Circuit</Template>
  <TotalTime>341</TotalTime>
  <Words>1695</Words>
  <Application>Microsoft Office PowerPoint</Application>
  <PresentationFormat>Widescreen</PresentationFormat>
  <Paragraphs>143</Paragraphs>
  <Slides>14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Tahoma</vt:lpstr>
      <vt:lpstr>Tw Cen MT</vt:lpstr>
      <vt:lpstr>Verdana</vt:lpstr>
      <vt:lpstr>Wingdings 3</vt:lpstr>
      <vt:lpstr>Circuit</vt:lpstr>
      <vt:lpstr>Putting the Pieces Together  the Value of Housing Choice Project Based Vouchers</vt:lpstr>
      <vt:lpstr>California Housing Authorities Impact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Cottage Village Senior Apartments</vt:lpstr>
      <vt:lpstr>Victory Gardens</vt:lpstr>
      <vt:lpstr>Sierra Vista I</vt:lpstr>
      <vt:lpstr>HACSJ’s voucher allocation, funding &amp; Project-Based Vouchers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Putting the Pieces Together the Value of Housing Choice Project Based Vouchers</dc:title>
  <dc:creator>Melinda Hazard</dc:creator>
  <cp:lastModifiedBy>Sydney Shelton</cp:lastModifiedBy>
  <cp:revision>23</cp:revision>
  <dcterms:created xsi:type="dcterms:W3CDTF">2023-04-03T20:54:14Z</dcterms:created>
  <dcterms:modified xsi:type="dcterms:W3CDTF">2023-04-05T17:50:10Z</dcterms:modified>
</cp:coreProperties>
</file>