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81" r:id="rId3"/>
    <p:sldId id="282" r:id="rId4"/>
    <p:sldId id="262" r:id="rId5"/>
    <p:sldId id="283" r:id="rId6"/>
    <p:sldId id="284" r:id="rId7"/>
    <p:sldId id="302" r:id="rId8"/>
    <p:sldId id="303" r:id="rId9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et Nguyen" initials="VN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EC8"/>
    <a:srgbClr val="59A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8825" autoAdjust="0"/>
  </p:normalViewPr>
  <p:slideViewPr>
    <p:cSldViewPr snapToGrid="0" snapToObjects="1">
      <p:cViewPr varScale="1">
        <p:scale>
          <a:sx n="145" d="100"/>
          <a:sy n="145" d="100"/>
        </p:scale>
        <p:origin x="79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154" y="6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DCFC6-E77D-4423-9F5A-C2657559F1C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F45FD5-DFCC-4EEB-9FEA-648D04998CA0}">
      <dgm:prSet phldrT="[Text]"/>
      <dgm:spPr/>
      <dgm:t>
        <a:bodyPr/>
        <a:lstStyle/>
        <a:p>
          <a:r>
            <a:rPr lang="en-US" dirty="0" smtClean="0"/>
            <a:t>2014-15</a:t>
          </a:r>
          <a:endParaRPr lang="en-US" dirty="0"/>
        </a:p>
      </dgm:t>
    </dgm:pt>
    <dgm:pt modelId="{8081D9DF-3223-4CF1-B06C-150E232F1EA7}" type="parTrans" cxnId="{8AD50FEE-0004-480C-BEF0-641BFF76D870}">
      <dgm:prSet/>
      <dgm:spPr/>
      <dgm:t>
        <a:bodyPr/>
        <a:lstStyle/>
        <a:p>
          <a:endParaRPr lang="en-US"/>
        </a:p>
      </dgm:t>
    </dgm:pt>
    <dgm:pt modelId="{D66B3B8F-3D1A-43C5-824A-3D39EF475FEC}" type="sibTrans" cxnId="{8AD50FEE-0004-480C-BEF0-641BFF76D870}">
      <dgm:prSet/>
      <dgm:spPr/>
      <dgm:t>
        <a:bodyPr/>
        <a:lstStyle/>
        <a:p>
          <a:endParaRPr lang="en-US"/>
        </a:p>
      </dgm:t>
    </dgm:pt>
    <dgm:pt modelId="{441AE068-57A6-466B-B565-3BFA79777DA1}">
      <dgm:prSet phldrT="[Text]"/>
      <dgm:spPr/>
      <dgm:t>
        <a:bodyPr/>
        <a:lstStyle/>
        <a:p>
          <a:r>
            <a:rPr lang="en-US" dirty="0" smtClean="0"/>
            <a:t>“Establishing the Pipeline”</a:t>
          </a:r>
          <a:endParaRPr lang="en-US" dirty="0"/>
        </a:p>
      </dgm:t>
    </dgm:pt>
    <dgm:pt modelId="{3FB1D513-2639-4978-B5E8-3986DC015D47}" type="parTrans" cxnId="{15D4076C-8370-4951-A9D8-77CACDD37832}">
      <dgm:prSet/>
      <dgm:spPr/>
      <dgm:t>
        <a:bodyPr/>
        <a:lstStyle/>
        <a:p>
          <a:endParaRPr lang="en-US"/>
        </a:p>
      </dgm:t>
    </dgm:pt>
    <dgm:pt modelId="{F91372F1-4C64-4FBF-B5C6-BE1F387A312F}" type="sibTrans" cxnId="{15D4076C-8370-4951-A9D8-77CACDD37832}">
      <dgm:prSet/>
      <dgm:spPr/>
      <dgm:t>
        <a:bodyPr/>
        <a:lstStyle/>
        <a:p>
          <a:endParaRPr lang="en-US"/>
        </a:p>
      </dgm:t>
    </dgm:pt>
    <dgm:pt modelId="{B6FABCB7-B4AB-4E77-8E9F-78BBEBC16490}">
      <dgm:prSet phldrT="[Text]"/>
      <dgm:spPr/>
      <dgm:t>
        <a:bodyPr/>
        <a:lstStyle/>
        <a:p>
          <a:r>
            <a:rPr lang="en-US" dirty="0" smtClean="0"/>
            <a:t>2016</a:t>
          </a:r>
          <a:endParaRPr lang="en-US" dirty="0"/>
        </a:p>
      </dgm:t>
    </dgm:pt>
    <dgm:pt modelId="{CC75706E-4938-4ADA-A64D-AEFB6867CF88}" type="parTrans" cxnId="{75AA89FB-CDA0-4291-8991-DF739B645B4D}">
      <dgm:prSet/>
      <dgm:spPr/>
      <dgm:t>
        <a:bodyPr/>
        <a:lstStyle/>
        <a:p>
          <a:endParaRPr lang="en-US"/>
        </a:p>
      </dgm:t>
    </dgm:pt>
    <dgm:pt modelId="{2A2BAFDF-0521-4419-831C-33354204E67A}" type="sibTrans" cxnId="{75AA89FB-CDA0-4291-8991-DF739B645B4D}">
      <dgm:prSet/>
      <dgm:spPr/>
      <dgm:t>
        <a:bodyPr/>
        <a:lstStyle/>
        <a:p>
          <a:endParaRPr lang="en-US"/>
        </a:p>
      </dgm:t>
    </dgm:pt>
    <dgm:pt modelId="{34AC6508-9DE2-4843-996B-5787ACAC384D}">
      <dgm:prSet phldrT="[Text]"/>
      <dgm:spPr/>
      <dgm:t>
        <a:bodyPr/>
        <a:lstStyle/>
        <a:p>
          <a:r>
            <a:rPr lang="en-US" dirty="0" smtClean="0"/>
            <a:t>“Expanding the Scope”</a:t>
          </a:r>
          <a:endParaRPr lang="en-US" dirty="0"/>
        </a:p>
      </dgm:t>
    </dgm:pt>
    <dgm:pt modelId="{198C53B7-B9EF-41B0-A934-CF2D2AE1B169}" type="parTrans" cxnId="{4ED1EA13-C758-46BF-87F3-63087F54BDAF}">
      <dgm:prSet/>
      <dgm:spPr/>
      <dgm:t>
        <a:bodyPr/>
        <a:lstStyle/>
        <a:p>
          <a:endParaRPr lang="en-US"/>
        </a:p>
      </dgm:t>
    </dgm:pt>
    <dgm:pt modelId="{ED3EF013-1735-489E-89BB-F123FF7516C7}" type="sibTrans" cxnId="{4ED1EA13-C758-46BF-87F3-63087F54BDAF}">
      <dgm:prSet/>
      <dgm:spPr/>
      <dgm:t>
        <a:bodyPr/>
        <a:lstStyle/>
        <a:p>
          <a:endParaRPr lang="en-US"/>
        </a:p>
      </dgm:t>
    </dgm:pt>
    <dgm:pt modelId="{0FCAE42D-B6D9-44B2-9C9C-B0CF8753731A}">
      <dgm:prSet phldrT="[Text]"/>
      <dgm:spPr/>
      <dgm:t>
        <a:bodyPr/>
        <a:lstStyle/>
        <a:p>
          <a:r>
            <a:rPr lang="en-US" dirty="0" smtClean="0"/>
            <a:t>2017</a:t>
          </a:r>
          <a:endParaRPr lang="en-US" dirty="0"/>
        </a:p>
      </dgm:t>
    </dgm:pt>
    <dgm:pt modelId="{1813571D-D7FB-4C1C-98DA-663B1424685D}" type="parTrans" cxnId="{F9F48672-B88E-48FD-BDA9-63A7EE1960C0}">
      <dgm:prSet/>
      <dgm:spPr/>
      <dgm:t>
        <a:bodyPr/>
        <a:lstStyle/>
        <a:p>
          <a:endParaRPr lang="en-US"/>
        </a:p>
      </dgm:t>
    </dgm:pt>
    <dgm:pt modelId="{773790E0-1498-4B8F-87EB-6D6892C80BCB}" type="sibTrans" cxnId="{F9F48672-B88E-48FD-BDA9-63A7EE1960C0}">
      <dgm:prSet/>
      <dgm:spPr/>
      <dgm:t>
        <a:bodyPr/>
        <a:lstStyle/>
        <a:p>
          <a:endParaRPr lang="en-US"/>
        </a:p>
      </dgm:t>
    </dgm:pt>
    <dgm:pt modelId="{E724C433-3375-451B-A760-B46DA1812D0D}">
      <dgm:prSet phldrT="[Text]"/>
      <dgm:spPr/>
      <dgm:t>
        <a:bodyPr/>
        <a:lstStyle/>
        <a:p>
          <a:r>
            <a:rPr lang="en-US" dirty="0" smtClean="0"/>
            <a:t>“Maintenance and Transfer”</a:t>
          </a:r>
          <a:endParaRPr lang="en-US" dirty="0"/>
        </a:p>
      </dgm:t>
    </dgm:pt>
    <dgm:pt modelId="{9724845C-EA75-4ADC-BB31-34CF447A9996}" type="parTrans" cxnId="{1075509A-A198-4290-8B77-B9AA38263F0C}">
      <dgm:prSet/>
      <dgm:spPr/>
      <dgm:t>
        <a:bodyPr/>
        <a:lstStyle/>
        <a:p>
          <a:endParaRPr lang="en-US"/>
        </a:p>
      </dgm:t>
    </dgm:pt>
    <dgm:pt modelId="{F4910704-0EE7-40A2-902C-237608E162F1}" type="sibTrans" cxnId="{1075509A-A198-4290-8B77-B9AA38263F0C}">
      <dgm:prSet/>
      <dgm:spPr/>
      <dgm:t>
        <a:bodyPr/>
        <a:lstStyle/>
        <a:p>
          <a:endParaRPr lang="en-US"/>
        </a:p>
      </dgm:t>
    </dgm:pt>
    <dgm:pt modelId="{E1972D00-80B3-459A-BC19-A20FE7932A36}" type="pres">
      <dgm:prSet presAssocID="{9E5DCFC6-E77D-4423-9F5A-C2657559F1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2E6FAD-A4B1-4E6E-8A2D-56A4F554B00D}" type="pres">
      <dgm:prSet presAssocID="{D5F45FD5-DFCC-4EEB-9FEA-648D04998CA0}" presName="composite" presStyleCnt="0"/>
      <dgm:spPr/>
    </dgm:pt>
    <dgm:pt modelId="{B1535806-54CA-40B7-92F9-309BD4060F72}" type="pres">
      <dgm:prSet presAssocID="{D5F45FD5-DFCC-4EEB-9FEA-648D04998CA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BAFC-F4E4-48B2-BE64-3D8F38159FED}" type="pres">
      <dgm:prSet presAssocID="{D5F45FD5-DFCC-4EEB-9FEA-648D04998CA0}" presName="parSh" presStyleLbl="node1" presStyleIdx="0" presStyleCnt="3"/>
      <dgm:spPr/>
      <dgm:t>
        <a:bodyPr/>
        <a:lstStyle/>
        <a:p>
          <a:endParaRPr lang="en-US"/>
        </a:p>
      </dgm:t>
    </dgm:pt>
    <dgm:pt modelId="{ED219859-51A9-477C-84CC-39A5E96EFFCF}" type="pres">
      <dgm:prSet presAssocID="{D5F45FD5-DFCC-4EEB-9FEA-648D04998CA0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B4201-17C9-41EF-9BEC-2243AADFC28A}" type="pres">
      <dgm:prSet presAssocID="{D66B3B8F-3D1A-43C5-824A-3D39EF475FE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BF43EAB-D839-40B8-A3BA-ECA43FB035A0}" type="pres">
      <dgm:prSet presAssocID="{D66B3B8F-3D1A-43C5-824A-3D39EF475FEC}" presName="connTx" presStyleLbl="sibTrans2D1" presStyleIdx="0" presStyleCnt="2"/>
      <dgm:spPr/>
      <dgm:t>
        <a:bodyPr/>
        <a:lstStyle/>
        <a:p>
          <a:endParaRPr lang="en-US"/>
        </a:p>
      </dgm:t>
    </dgm:pt>
    <dgm:pt modelId="{895E6B96-E3AA-4CCC-B2EE-41C2137D2439}" type="pres">
      <dgm:prSet presAssocID="{B6FABCB7-B4AB-4E77-8E9F-78BBEBC16490}" presName="composite" presStyleCnt="0"/>
      <dgm:spPr/>
    </dgm:pt>
    <dgm:pt modelId="{07BD2066-F02D-448C-9E7E-F94BCB6F1CB2}" type="pres">
      <dgm:prSet presAssocID="{B6FABCB7-B4AB-4E77-8E9F-78BBEBC1649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F5B45-BC2F-4E9C-93CA-0E834E9F4068}" type="pres">
      <dgm:prSet presAssocID="{B6FABCB7-B4AB-4E77-8E9F-78BBEBC16490}" presName="parSh" presStyleLbl="node1" presStyleIdx="1" presStyleCnt="3"/>
      <dgm:spPr/>
      <dgm:t>
        <a:bodyPr/>
        <a:lstStyle/>
        <a:p>
          <a:endParaRPr lang="en-US"/>
        </a:p>
      </dgm:t>
    </dgm:pt>
    <dgm:pt modelId="{D0F5E801-0D94-45AD-B619-4D48EAE900C2}" type="pres">
      <dgm:prSet presAssocID="{B6FABCB7-B4AB-4E77-8E9F-78BBEBC16490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EEC15-30E4-4A5B-96B5-72661D6F2D01}" type="pres">
      <dgm:prSet presAssocID="{2A2BAFDF-0521-4419-831C-33354204E67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9608721-C697-4854-BDC8-2519AA75C681}" type="pres">
      <dgm:prSet presAssocID="{2A2BAFDF-0521-4419-831C-33354204E67A}" presName="connTx" presStyleLbl="sibTrans2D1" presStyleIdx="1" presStyleCnt="2"/>
      <dgm:spPr/>
      <dgm:t>
        <a:bodyPr/>
        <a:lstStyle/>
        <a:p>
          <a:endParaRPr lang="en-US"/>
        </a:p>
      </dgm:t>
    </dgm:pt>
    <dgm:pt modelId="{603A5B02-2EFD-45F5-A64E-C20316D41A39}" type="pres">
      <dgm:prSet presAssocID="{0FCAE42D-B6D9-44B2-9C9C-B0CF8753731A}" presName="composite" presStyleCnt="0"/>
      <dgm:spPr/>
    </dgm:pt>
    <dgm:pt modelId="{789060AF-FA9C-445B-A56E-D59CC9B075D9}" type="pres">
      <dgm:prSet presAssocID="{0FCAE42D-B6D9-44B2-9C9C-B0CF8753731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4E5AD-6598-4B02-B160-C5EFC0D3EA2F}" type="pres">
      <dgm:prSet presAssocID="{0FCAE42D-B6D9-44B2-9C9C-B0CF8753731A}" presName="parSh" presStyleLbl="node1" presStyleIdx="2" presStyleCnt="3"/>
      <dgm:spPr/>
      <dgm:t>
        <a:bodyPr/>
        <a:lstStyle/>
        <a:p>
          <a:endParaRPr lang="en-US"/>
        </a:p>
      </dgm:t>
    </dgm:pt>
    <dgm:pt modelId="{58EB6BC0-74AD-42EA-BE8C-7A23E814C499}" type="pres">
      <dgm:prSet presAssocID="{0FCAE42D-B6D9-44B2-9C9C-B0CF8753731A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D4076C-8370-4951-A9D8-77CACDD37832}" srcId="{D5F45FD5-DFCC-4EEB-9FEA-648D04998CA0}" destId="{441AE068-57A6-466B-B565-3BFA79777DA1}" srcOrd="0" destOrd="0" parTransId="{3FB1D513-2639-4978-B5E8-3986DC015D47}" sibTransId="{F91372F1-4C64-4FBF-B5C6-BE1F387A312F}"/>
    <dgm:cxn modelId="{446235BE-C263-4B66-ACE4-FE06FE78DE3B}" type="presOf" srcId="{0FCAE42D-B6D9-44B2-9C9C-B0CF8753731A}" destId="{789060AF-FA9C-445B-A56E-D59CC9B075D9}" srcOrd="0" destOrd="0" presId="urn:microsoft.com/office/officeart/2005/8/layout/process3"/>
    <dgm:cxn modelId="{1075509A-A198-4290-8B77-B9AA38263F0C}" srcId="{0FCAE42D-B6D9-44B2-9C9C-B0CF8753731A}" destId="{E724C433-3375-451B-A760-B46DA1812D0D}" srcOrd="0" destOrd="0" parTransId="{9724845C-EA75-4ADC-BB31-34CF447A9996}" sibTransId="{F4910704-0EE7-40A2-902C-237608E162F1}"/>
    <dgm:cxn modelId="{BC831900-FC7E-4A77-B40E-84D476705D09}" type="presOf" srcId="{34AC6508-9DE2-4843-996B-5787ACAC384D}" destId="{D0F5E801-0D94-45AD-B619-4D48EAE900C2}" srcOrd="0" destOrd="0" presId="urn:microsoft.com/office/officeart/2005/8/layout/process3"/>
    <dgm:cxn modelId="{6765A410-6F0C-4933-998A-F962D9F917E6}" type="presOf" srcId="{D5F45FD5-DFCC-4EEB-9FEA-648D04998CA0}" destId="{8878BAFC-F4E4-48B2-BE64-3D8F38159FED}" srcOrd="1" destOrd="0" presId="urn:microsoft.com/office/officeart/2005/8/layout/process3"/>
    <dgm:cxn modelId="{BB388B0E-F81D-4ED7-AA8D-7BDEC0DE514F}" type="presOf" srcId="{2A2BAFDF-0521-4419-831C-33354204E67A}" destId="{09608721-C697-4854-BDC8-2519AA75C681}" srcOrd="1" destOrd="0" presId="urn:microsoft.com/office/officeart/2005/8/layout/process3"/>
    <dgm:cxn modelId="{4ED1EA13-C758-46BF-87F3-63087F54BDAF}" srcId="{B6FABCB7-B4AB-4E77-8E9F-78BBEBC16490}" destId="{34AC6508-9DE2-4843-996B-5787ACAC384D}" srcOrd="0" destOrd="0" parTransId="{198C53B7-B9EF-41B0-A934-CF2D2AE1B169}" sibTransId="{ED3EF013-1735-489E-89BB-F123FF7516C7}"/>
    <dgm:cxn modelId="{42E61A00-6FB9-4EC7-BE56-E568ABEE32F9}" type="presOf" srcId="{441AE068-57A6-466B-B565-3BFA79777DA1}" destId="{ED219859-51A9-477C-84CC-39A5E96EFFCF}" srcOrd="0" destOrd="0" presId="urn:microsoft.com/office/officeart/2005/8/layout/process3"/>
    <dgm:cxn modelId="{8AD50FEE-0004-480C-BEF0-641BFF76D870}" srcId="{9E5DCFC6-E77D-4423-9F5A-C2657559F1CA}" destId="{D5F45FD5-DFCC-4EEB-9FEA-648D04998CA0}" srcOrd="0" destOrd="0" parTransId="{8081D9DF-3223-4CF1-B06C-150E232F1EA7}" sibTransId="{D66B3B8F-3D1A-43C5-824A-3D39EF475FEC}"/>
    <dgm:cxn modelId="{F9F48672-B88E-48FD-BDA9-63A7EE1960C0}" srcId="{9E5DCFC6-E77D-4423-9F5A-C2657559F1CA}" destId="{0FCAE42D-B6D9-44B2-9C9C-B0CF8753731A}" srcOrd="2" destOrd="0" parTransId="{1813571D-D7FB-4C1C-98DA-663B1424685D}" sibTransId="{773790E0-1498-4B8F-87EB-6D6892C80BCB}"/>
    <dgm:cxn modelId="{14916DB7-AE70-406E-A52A-8CE2C873879E}" type="presOf" srcId="{D5F45FD5-DFCC-4EEB-9FEA-648D04998CA0}" destId="{B1535806-54CA-40B7-92F9-309BD4060F72}" srcOrd="0" destOrd="0" presId="urn:microsoft.com/office/officeart/2005/8/layout/process3"/>
    <dgm:cxn modelId="{23032695-D85F-4C40-823B-786ED5EB3BE3}" type="presOf" srcId="{0FCAE42D-B6D9-44B2-9C9C-B0CF8753731A}" destId="{E364E5AD-6598-4B02-B160-C5EFC0D3EA2F}" srcOrd="1" destOrd="0" presId="urn:microsoft.com/office/officeart/2005/8/layout/process3"/>
    <dgm:cxn modelId="{79DA44AB-40E0-49DF-B690-424F80BEEEF0}" type="presOf" srcId="{B6FABCB7-B4AB-4E77-8E9F-78BBEBC16490}" destId="{07BD2066-F02D-448C-9E7E-F94BCB6F1CB2}" srcOrd="0" destOrd="0" presId="urn:microsoft.com/office/officeart/2005/8/layout/process3"/>
    <dgm:cxn modelId="{6B8DC9DA-E9C1-4F09-8BEC-5BC0AD596782}" type="presOf" srcId="{2A2BAFDF-0521-4419-831C-33354204E67A}" destId="{CE2EEC15-30E4-4A5B-96B5-72661D6F2D01}" srcOrd="0" destOrd="0" presId="urn:microsoft.com/office/officeart/2005/8/layout/process3"/>
    <dgm:cxn modelId="{07BAAB93-AB16-47E9-859D-1143913877F0}" type="presOf" srcId="{9E5DCFC6-E77D-4423-9F5A-C2657559F1CA}" destId="{E1972D00-80B3-459A-BC19-A20FE7932A36}" srcOrd="0" destOrd="0" presId="urn:microsoft.com/office/officeart/2005/8/layout/process3"/>
    <dgm:cxn modelId="{7076AB68-F33D-4CB9-92F6-30F614BF8D94}" type="presOf" srcId="{D66B3B8F-3D1A-43C5-824A-3D39EF475FEC}" destId="{FDBB4201-17C9-41EF-9BEC-2243AADFC28A}" srcOrd="0" destOrd="0" presId="urn:microsoft.com/office/officeart/2005/8/layout/process3"/>
    <dgm:cxn modelId="{53D2B32D-0E0F-45DD-A3CC-C6E766104C9D}" type="presOf" srcId="{D66B3B8F-3D1A-43C5-824A-3D39EF475FEC}" destId="{0BF43EAB-D839-40B8-A3BA-ECA43FB035A0}" srcOrd="1" destOrd="0" presId="urn:microsoft.com/office/officeart/2005/8/layout/process3"/>
    <dgm:cxn modelId="{4AC5047A-2F3D-4597-A2B8-3600F87B5C01}" type="presOf" srcId="{B6FABCB7-B4AB-4E77-8E9F-78BBEBC16490}" destId="{0ABF5B45-BC2F-4E9C-93CA-0E834E9F4068}" srcOrd="1" destOrd="0" presId="urn:microsoft.com/office/officeart/2005/8/layout/process3"/>
    <dgm:cxn modelId="{DCE39D5B-33DA-41AB-A512-AE5E71991ED2}" type="presOf" srcId="{E724C433-3375-451B-A760-B46DA1812D0D}" destId="{58EB6BC0-74AD-42EA-BE8C-7A23E814C499}" srcOrd="0" destOrd="0" presId="urn:microsoft.com/office/officeart/2005/8/layout/process3"/>
    <dgm:cxn modelId="{75AA89FB-CDA0-4291-8991-DF739B645B4D}" srcId="{9E5DCFC6-E77D-4423-9F5A-C2657559F1CA}" destId="{B6FABCB7-B4AB-4E77-8E9F-78BBEBC16490}" srcOrd="1" destOrd="0" parTransId="{CC75706E-4938-4ADA-A64D-AEFB6867CF88}" sibTransId="{2A2BAFDF-0521-4419-831C-33354204E67A}"/>
    <dgm:cxn modelId="{9D51D715-3B29-46EF-B8E6-F1430D45820C}" type="presParOf" srcId="{E1972D00-80B3-459A-BC19-A20FE7932A36}" destId="{BC2E6FAD-A4B1-4E6E-8A2D-56A4F554B00D}" srcOrd="0" destOrd="0" presId="urn:microsoft.com/office/officeart/2005/8/layout/process3"/>
    <dgm:cxn modelId="{09F83D1A-096C-408B-AED6-45B8C62F0F6A}" type="presParOf" srcId="{BC2E6FAD-A4B1-4E6E-8A2D-56A4F554B00D}" destId="{B1535806-54CA-40B7-92F9-309BD4060F72}" srcOrd="0" destOrd="0" presId="urn:microsoft.com/office/officeart/2005/8/layout/process3"/>
    <dgm:cxn modelId="{E716D87B-107C-4AB3-A081-8D74284EE89C}" type="presParOf" srcId="{BC2E6FAD-A4B1-4E6E-8A2D-56A4F554B00D}" destId="{8878BAFC-F4E4-48B2-BE64-3D8F38159FED}" srcOrd="1" destOrd="0" presId="urn:microsoft.com/office/officeart/2005/8/layout/process3"/>
    <dgm:cxn modelId="{79A24895-009A-45D8-AB6D-6980F95E8CA6}" type="presParOf" srcId="{BC2E6FAD-A4B1-4E6E-8A2D-56A4F554B00D}" destId="{ED219859-51A9-477C-84CC-39A5E96EFFCF}" srcOrd="2" destOrd="0" presId="urn:microsoft.com/office/officeart/2005/8/layout/process3"/>
    <dgm:cxn modelId="{B4539334-DF74-4E15-A518-D1090FE88768}" type="presParOf" srcId="{E1972D00-80B3-459A-BC19-A20FE7932A36}" destId="{FDBB4201-17C9-41EF-9BEC-2243AADFC28A}" srcOrd="1" destOrd="0" presId="urn:microsoft.com/office/officeart/2005/8/layout/process3"/>
    <dgm:cxn modelId="{22218B2D-32E6-4C9C-B6A5-28ACA09E053B}" type="presParOf" srcId="{FDBB4201-17C9-41EF-9BEC-2243AADFC28A}" destId="{0BF43EAB-D839-40B8-A3BA-ECA43FB035A0}" srcOrd="0" destOrd="0" presId="urn:microsoft.com/office/officeart/2005/8/layout/process3"/>
    <dgm:cxn modelId="{C60B3679-C71F-4FC5-B364-99005B36CD85}" type="presParOf" srcId="{E1972D00-80B3-459A-BC19-A20FE7932A36}" destId="{895E6B96-E3AA-4CCC-B2EE-41C2137D2439}" srcOrd="2" destOrd="0" presId="urn:microsoft.com/office/officeart/2005/8/layout/process3"/>
    <dgm:cxn modelId="{70929769-4F93-4F43-BA73-9D449FB2546A}" type="presParOf" srcId="{895E6B96-E3AA-4CCC-B2EE-41C2137D2439}" destId="{07BD2066-F02D-448C-9E7E-F94BCB6F1CB2}" srcOrd="0" destOrd="0" presId="urn:microsoft.com/office/officeart/2005/8/layout/process3"/>
    <dgm:cxn modelId="{3357E0AD-6BD3-4882-8E46-144910A9AA85}" type="presParOf" srcId="{895E6B96-E3AA-4CCC-B2EE-41C2137D2439}" destId="{0ABF5B45-BC2F-4E9C-93CA-0E834E9F4068}" srcOrd="1" destOrd="0" presId="urn:microsoft.com/office/officeart/2005/8/layout/process3"/>
    <dgm:cxn modelId="{066076AB-EEB4-4823-8D4E-13B2A487F971}" type="presParOf" srcId="{895E6B96-E3AA-4CCC-B2EE-41C2137D2439}" destId="{D0F5E801-0D94-45AD-B619-4D48EAE900C2}" srcOrd="2" destOrd="0" presId="urn:microsoft.com/office/officeart/2005/8/layout/process3"/>
    <dgm:cxn modelId="{C6A51BEA-7CA0-44F2-9620-F5A069A839BD}" type="presParOf" srcId="{E1972D00-80B3-459A-BC19-A20FE7932A36}" destId="{CE2EEC15-30E4-4A5B-96B5-72661D6F2D01}" srcOrd="3" destOrd="0" presId="urn:microsoft.com/office/officeart/2005/8/layout/process3"/>
    <dgm:cxn modelId="{1C39B6BD-4F1D-4FC4-A309-88EA331887BD}" type="presParOf" srcId="{CE2EEC15-30E4-4A5B-96B5-72661D6F2D01}" destId="{09608721-C697-4854-BDC8-2519AA75C681}" srcOrd="0" destOrd="0" presId="urn:microsoft.com/office/officeart/2005/8/layout/process3"/>
    <dgm:cxn modelId="{CDFF3D97-BAA9-4249-941D-C3D6FE9CC6EE}" type="presParOf" srcId="{E1972D00-80B3-459A-BC19-A20FE7932A36}" destId="{603A5B02-2EFD-45F5-A64E-C20316D41A39}" srcOrd="4" destOrd="0" presId="urn:microsoft.com/office/officeart/2005/8/layout/process3"/>
    <dgm:cxn modelId="{7AA56C60-E5C5-447C-96BC-8F8F496486C7}" type="presParOf" srcId="{603A5B02-2EFD-45F5-A64E-C20316D41A39}" destId="{789060AF-FA9C-445B-A56E-D59CC9B075D9}" srcOrd="0" destOrd="0" presId="urn:microsoft.com/office/officeart/2005/8/layout/process3"/>
    <dgm:cxn modelId="{7E83289B-7C18-428E-847E-DF7146A5BA34}" type="presParOf" srcId="{603A5B02-2EFD-45F5-A64E-C20316D41A39}" destId="{E364E5AD-6598-4B02-B160-C5EFC0D3EA2F}" srcOrd="1" destOrd="0" presId="urn:microsoft.com/office/officeart/2005/8/layout/process3"/>
    <dgm:cxn modelId="{6BD21BB7-C1D6-410B-AF97-C5C877FED723}" type="presParOf" srcId="{603A5B02-2EFD-45F5-A64E-C20316D41A39}" destId="{58EB6BC0-74AD-42EA-BE8C-7A23E814C49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8BAFC-F4E4-48B2-BE64-3D8F38159FED}">
      <dsp:nvSpPr>
        <dsp:cNvPr id="0" name=""/>
        <dsp:cNvSpPr/>
      </dsp:nvSpPr>
      <dsp:spPr>
        <a:xfrm>
          <a:off x="3641" y="1708430"/>
          <a:ext cx="1655793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2014-15</a:t>
          </a:r>
          <a:endParaRPr lang="en-US" sz="1500" kern="1200" dirty="0"/>
        </a:p>
      </dsp:txBody>
      <dsp:txXfrm>
        <a:off x="3641" y="1708430"/>
        <a:ext cx="1655793" cy="432000"/>
      </dsp:txXfrm>
    </dsp:sp>
    <dsp:sp modelId="{ED219859-51A9-477C-84CC-39A5E96EFFCF}">
      <dsp:nvSpPr>
        <dsp:cNvPr id="0" name=""/>
        <dsp:cNvSpPr/>
      </dsp:nvSpPr>
      <dsp:spPr>
        <a:xfrm>
          <a:off x="342779" y="2140430"/>
          <a:ext cx="1655793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“Establishing the Pipeline”</a:t>
          </a:r>
          <a:endParaRPr lang="en-US" sz="1500" kern="1200" dirty="0"/>
        </a:p>
      </dsp:txBody>
      <dsp:txXfrm>
        <a:off x="368085" y="2165736"/>
        <a:ext cx="1605181" cy="813388"/>
      </dsp:txXfrm>
    </dsp:sp>
    <dsp:sp modelId="{FDBB4201-17C9-41EF-9BEC-2243AADFC28A}">
      <dsp:nvSpPr>
        <dsp:cNvPr id="0" name=""/>
        <dsp:cNvSpPr/>
      </dsp:nvSpPr>
      <dsp:spPr>
        <a:xfrm>
          <a:off x="1910447" y="1718308"/>
          <a:ext cx="532145" cy="412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910447" y="1800757"/>
        <a:ext cx="408472" cy="247346"/>
      </dsp:txXfrm>
    </dsp:sp>
    <dsp:sp modelId="{0ABF5B45-BC2F-4E9C-93CA-0E834E9F4068}">
      <dsp:nvSpPr>
        <dsp:cNvPr id="0" name=""/>
        <dsp:cNvSpPr/>
      </dsp:nvSpPr>
      <dsp:spPr>
        <a:xfrm>
          <a:off x="2663483" y="1708430"/>
          <a:ext cx="1655793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2016</a:t>
          </a:r>
          <a:endParaRPr lang="en-US" sz="1500" kern="1200" dirty="0"/>
        </a:p>
      </dsp:txBody>
      <dsp:txXfrm>
        <a:off x="2663483" y="1708430"/>
        <a:ext cx="1655793" cy="432000"/>
      </dsp:txXfrm>
    </dsp:sp>
    <dsp:sp modelId="{D0F5E801-0D94-45AD-B619-4D48EAE900C2}">
      <dsp:nvSpPr>
        <dsp:cNvPr id="0" name=""/>
        <dsp:cNvSpPr/>
      </dsp:nvSpPr>
      <dsp:spPr>
        <a:xfrm>
          <a:off x="3002622" y="2140430"/>
          <a:ext cx="1655793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“Expanding the Scope”</a:t>
          </a:r>
          <a:endParaRPr lang="en-US" sz="1500" kern="1200" dirty="0"/>
        </a:p>
      </dsp:txBody>
      <dsp:txXfrm>
        <a:off x="3027928" y="2165736"/>
        <a:ext cx="1605181" cy="813388"/>
      </dsp:txXfrm>
    </dsp:sp>
    <dsp:sp modelId="{CE2EEC15-30E4-4A5B-96B5-72661D6F2D01}">
      <dsp:nvSpPr>
        <dsp:cNvPr id="0" name=""/>
        <dsp:cNvSpPr/>
      </dsp:nvSpPr>
      <dsp:spPr>
        <a:xfrm>
          <a:off x="4570289" y="1718308"/>
          <a:ext cx="532145" cy="412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570289" y="1800757"/>
        <a:ext cx="408472" cy="247346"/>
      </dsp:txXfrm>
    </dsp:sp>
    <dsp:sp modelId="{E364E5AD-6598-4B02-B160-C5EFC0D3EA2F}">
      <dsp:nvSpPr>
        <dsp:cNvPr id="0" name=""/>
        <dsp:cNvSpPr/>
      </dsp:nvSpPr>
      <dsp:spPr>
        <a:xfrm>
          <a:off x="5323325" y="1708430"/>
          <a:ext cx="1655793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2017</a:t>
          </a:r>
          <a:endParaRPr lang="en-US" sz="1500" kern="1200" dirty="0"/>
        </a:p>
      </dsp:txBody>
      <dsp:txXfrm>
        <a:off x="5323325" y="1708430"/>
        <a:ext cx="1655793" cy="432000"/>
      </dsp:txXfrm>
    </dsp:sp>
    <dsp:sp modelId="{58EB6BC0-74AD-42EA-BE8C-7A23E814C499}">
      <dsp:nvSpPr>
        <dsp:cNvPr id="0" name=""/>
        <dsp:cNvSpPr/>
      </dsp:nvSpPr>
      <dsp:spPr>
        <a:xfrm>
          <a:off x="5662464" y="2140430"/>
          <a:ext cx="1655793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“Maintenance and Transfer”</a:t>
          </a:r>
          <a:endParaRPr lang="en-US" sz="1500" kern="1200" dirty="0"/>
        </a:p>
      </dsp:txBody>
      <dsp:txXfrm>
        <a:off x="5687770" y="2165736"/>
        <a:ext cx="1605181" cy="813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242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CAC9D68-D648-8645-8BB8-650BEC66E8EF}" type="datetime1">
              <a:rPr lang="en-US" smtClean="0"/>
              <a:t>14-Nov-16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5F71061-2EAD-FF40-8A50-0116D665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698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2914" y="707757"/>
            <a:ext cx="7895286" cy="1135629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914" y="1908066"/>
            <a:ext cx="7895286" cy="480205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3564" y="3097439"/>
            <a:ext cx="4532225" cy="506683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Author(s)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3564" y="3844269"/>
            <a:ext cx="4532225" cy="6852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Supported with funding from the XX foundation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3564" y="3732899"/>
            <a:ext cx="4532225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63563" y="2488290"/>
            <a:ext cx="2857500" cy="342900"/>
          </a:xfr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8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70797" y="3291107"/>
            <a:ext cx="4664075" cy="205978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Supported with funding from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70796" y="1737122"/>
            <a:ext cx="7412038" cy="1456134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600"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Event Title </a:t>
            </a:r>
            <a:br>
              <a:rPr lang="en-US" dirty="0" smtClean="0"/>
            </a:br>
            <a:r>
              <a:rPr lang="en-US" dirty="0" smtClean="0"/>
              <a:t>&amp; Event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2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798129"/>
            <a:ext cx="5690540" cy="1159493"/>
          </a:xfrm>
        </p:spPr>
        <p:txBody>
          <a:bodyPr anchor="t"/>
          <a:lstStyle>
            <a:lvl1pPr algn="l">
              <a:defRPr sz="3200" b="1" cap="none" baseline="0">
                <a:solidFill>
                  <a:srgbClr val="5A5A59"/>
                </a:solidFill>
              </a:defRPr>
            </a:lvl1pPr>
          </a:lstStyle>
          <a:p>
            <a:r>
              <a:rPr lang="en-US" dirty="0" smtClean="0"/>
              <a:t>Section Divider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2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text 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0857" y="1156607"/>
            <a:ext cx="3835703" cy="3429000"/>
          </a:xfrm>
        </p:spPr>
        <p:txBody>
          <a:bodyPr/>
          <a:lstStyle>
            <a:lvl1pPr>
              <a:defRPr sz="1714"/>
            </a:lvl1pPr>
            <a:lvl2pPr>
              <a:defRPr sz="1429"/>
            </a:lvl2pPr>
            <a:lvl3pPr>
              <a:defRPr sz="1286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1703" y="1156607"/>
            <a:ext cx="3835702" cy="3429000"/>
          </a:xfrm>
        </p:spPr>
        <p:txBody>
          <a:bodyPr/>
          <a:lstStyle>
            <a:lvl1pPr>
              <a:defRPr sz="1714"/>
            </a:lvl1pPr>
            <a:lvl2pPr>
              <a:defRPr sz="1429"/>
            </a:lvl2pPr>
            <a:lvl3pPr>
              <a:defRPr sz="1286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A5F044-D64A-435D-BF27-F47CF123597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8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86" y="503297"/>
            <a:ext cx="7889119" cy="425391"/>
          </a:xfrm>
        </p:spPr>
        <p:txBody>
          <a:bodyPr/>
          <a:lstStyle>
            <a:lvl1pPr>
              <a:defRPr sz="257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7" y="1211036"/>
            <a:ext cx="7816548" cy="3537857"/>
          </a:xfrm>
        </p:spPr>
        <p:txBody>
          <a:bodyPr/>
          <a:lstStyle>
            <a:lvl1pPr marL="209010" indent="-209010">
              <a:spcBef>
                <a:spcPts val="857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56770" indent="-209010">
              <a:spcBef>
                <a:spcPts val="429"/>
              </a:spcBef>
              <a:spcAft>
                <a:spcPts val="0"/>
              </a:spcAft>
              <a:buSzPct val="100000"/>
              <a:buFont typeface="HelveticaNeueLT Std" pitchFamily="34" charset="0"/>
              <a:buChar char="–"/>
              <a:defRPr sz="2000"/>
            </a:lvl2pPr>
            <a:lvl3pPr marL="857267" indent="-171227">
              <a:spcBef>
                <a:spcPts val="429"/>
              </a:spcBef>
              <a:buSzPct val="80000"/>
              <a:buFont typeface="Wingdings" pitchFamily="2" charset="2"/>
              <a:buChar char="§"/>
              <a:defRPr sz="2000"/>
            </a:lvl3pPr>
            <a:lvl4pPr marL="1199720" indent="-171227">
              <a:spcBef>
                <a:spcPts val="429"/>
              </a:spcBef>
              <a:buSzPct val="100000"/>
              <a:buFont typeface="Calibri" pitchFamily="34" charset="0"/>
              <a:buChar char="̶"/>
              <a:defRPr sz="1714"/>
            </a:lvl4pPr>
            <a:lvl5pPr marL="1543308" indent="-171227">
              <a:spcBef>
                <a:spcPts val="429"/>
              </a:spcBef>
              <a:buSzPct val="80000"/>
              <a:buFont typeface="Wingdings" pitchFamily="2" charset="2"/>
              <a:buChar char="§"/>
              <a:defRPr sz="1714"/>
            </a:lvl5pPr>
          </a:lstStyle>
          <a:p>
            <a:pPr lvl="0">
              <a:buSzPct val="80000"/>
              <a:buFont typeface="Wingdings" pitchFamily="2" charset="2"/>
              <a:buChar char="§"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8E210D-D099-4F96-ADCA-0E9532784D6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9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77850" y="1371600"/>
            <a:ext cx="7512442" cy="3197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3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5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Figure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77850" y="1321868"/>
            <a:ext cx="7512442" cy="3192894"/>
          </a:xfrm>
        </p:spPr>
        <p:txBody>
          <a:bodyPr/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7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77850" y="1664316"/>
            <a:ext cx="7512442" cy="2850446"/>
          </a:xfrm>
        </p:spPr>
        <p:txBody>
          <a:bodyPr/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1337669"/>
            <a:ext cx="7512442" cy="23515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Chart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Sourc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Figure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7903" y="4292599"/>
            <a:ext cx="7482363" cy="296333"/>
          </a:xfrm>
        </p:spPr>
        <p:txBody>
          <a:bodyPr anchor="t" anchorCtr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577903" y="1321868"/>
            <a:ext cx="7482363" cy="2911465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0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, Sourc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7849" y="1337669"/>
            <a:ext cx="7516283" cy="23515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77849" y="1664316"/>
            <a:ext cx="7516283" cy="2543617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77903" y="4292599"/>
            <a:ext cx="7516221" cy="296333"/>
          </a:xfrm>
        </p:spPr>
        <p:txBody>
          <a:bodyPr anchor="t" anchorCtr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77850" y="1371600"/>
            <a:ext cx="3621088" cy="31980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42656" y="1371600"/>
            <a:ext cx="3621088" cy="3198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3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1" y="4767263"/>
            <a:ext cx="2133600" cy="273844"/>
          </a:xfrm>
        </p:spPr>
        <p:txBody>
          <a:bodyPr/>
          <a:lstStyle/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77850" y="1371600"/>
            <a:ext cx="3141304" cy="319801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 hasCustomPrompt="1"/>
          </p:nvPr>
        </p:nvSpPr>
        <p:spPr>
          <a:xfrm>
            <a:off x="3945932" y="1710653"/>
            <a:ext cx="4740868" cy="2858966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Place Chart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46526" y="1371601"/>
            <a:ext cx="4740275" cy="251222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Chart Title here</a:t>
            </a:r>
          </a:p>
        </p:txBody>
      </p:sp>
    </p:spTree>
    <p:extLst>
      <p:ext uri="{BB962C8B-B14F-4D97-AF65-F5344CB8AC3E}">
        <p14:creationId xmlns:p14="http://schemas.microsoft.com/office/powerpoint/2010/main" val="359264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904" y="0"/>
            <a:ext cx="8108896" cy="7905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904" y="1371601"/>
            <a:ext cx="7512388" cy="3254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59742-078B-AD40-B533-C3F0D0FE0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6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9" r:id="rId4"/>
    <p:sldLayoutId id="2147483665" r:id="rId5"/>
    <p:sldLayoutId id="2147483664" r:id="rId6"/>
    <p:sldLayoutId id="2147483666" r:id="rId7"/>
    <p:sldLayoutId id="2147483660" r:id="rId8"/>
    <p:sldLayoutId id="2147483663" r:id="rId9"/>
    <p:sldLayoutId id="2147483658" r:id="rId10"/>
    <p:sldLayoutId id="2147483651" r:id="rId11"/>
    <p:sldLayoutId id="2147483667" r:id="rId12"/>
    <p:sldLayoutId id="21474836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ct val="20000"/>
        </a:spcBef>
        <a:buClr>
          <a:schemeClr val="tx2"/>
        </a:buClr>
        <a:buSzPct val="9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90000"/>
        </a:lnSpc>
        <a:spcBef>
          <a:spcPct val="20000"/>
        </a:spcBef>
        <a:buClr>
          <a:schemeClr val="tx2"/>
        </a:buClr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Clr>
          <a:schemeClr val="tx2"/>
        </a:buClr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Clr>
          <a:schemeClr val="tx2"/>
        </a:buClr>
        <a:buSzPct val="100000"/>
        <a:buFont typeface="Lucida Grande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Clr>
          <a:schemeClr val="tx2"/>
        </a:buClr>
        <a:buSzPct val="100000"/>
        <a:buFont typeface="Lucida Grande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rattet@ppic.org" TargetMode="External"/><Relationship Id="rId2" Type="http://schemas.openxmlformats.org/officeDocument/2006/relationships/hyperlink" Target="mailto:bird@ppic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guyen@ppic.org" TargetMode="External"/><Relationship Id="rId4" Type="http://schemas.openxmlformats.org/officeDocument/2006/relationships/hyperlink" Target="mailto:tafoya@ppic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Based Practices:</a:t>
            </a:r>
            <a:br>
              <a:rPr lang="en-US" dirty="0" smtClean="0"/>
            </a:br>
            <a:r>
              <a:rPr lang="en-US" dirty="0" smtClean="0"/>
              <a:t>PPIC-BSCC Multi-county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Patrick Murphy, Director of Research, PPIC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Project Team:</a:t>
            </a:r>
          </a:p>
          <a:p>
            <a:r>
              <a:rPr lang="en-US" dirty="0"/>
              <a:t>Ryken Grattet, Sonya Tafoya, Mia Bird, and Viet Nguyen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3852" cy="58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Evidence in the wake of AB109:</a:t>
            </a:r>
            <a:br>
              <a:rPr lang="en-US" dirty="0" smtClean="0"/>
            </a:br>
            <a:r>
              <a:rPr lang="en-US" dirty="0" smtClean="0"/>
              <a:t>Multi County Study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Compile </a:t>
            </a:r>
            <a:r>
              <a:rPr lang="en-US" dirty="0" smtClean="0"/>
              <a:t>a wide range of statistics on recidivism for community corrections populations</a:t>
            </a:r>
            <a:endParaRPr lang="en-US" dirty="0"/>
          </a:p>
          <a:p>
            <a:r>
              <a:rPr lang="en-US" dirty="0"/>
              <a:t>Analyze relative effectiveness of </a:t>
            </a:r>
            <a:r>
              <a:rPr lang="en-US" dirty="0" smtClean="0"/>
              <a:t>services</a:t>
            </a:r>
            <a:r>
              <a:rPr lang="en-US" dirty="0"/>
              <a:t>, programming, sanctioning and other recidivism-reduction strategies</a:t>
            </a:r>
          </a:p>
          <a:p>
            <a:r>
              <a:rPr lang="en-US" dirty="0"/>
              <a:t>Assist counties with improvements in data collection and the use of data for continuous self-evaluation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BSCC-PPIC Multi-County Study (MCS)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41038" y="1790700"/>
            <a:ext cx="2642961" cy="2363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6041">
              <a:lnSpc>
                <a:spcPct val="90000"/>
              </a:lnSpc>
              <a:spcBef>
                <a:spcPts val="857"/>
              </a:spcBef>
              <a:spcAft>
                <a:spcPts val="214"/>
              </a:spcAft>
              <a:buClr>
                <a:srgbClr val="706123"/>
              </a:buClr>
              <a:buSzPct val="80000"/>
            </a:pPr>
            <a:r>
              <a:rPr lang="en-US" sz="1143" kern="0" dirty="0">
                <a:solidFill>
                  <a:srgbClr val="706123"/>
                </a:solidFill>
                <a:latin typeface="Franklin Gothic Book"/>
              </a:rPr>
              <a:t>Engagement:</a:t>
            </a:r>
          </a:p>
          <a:p>
            <a:pPr marL="204111" indent="-204111" defTabSz="686041">
              <a:lnSpc>
                <a:spcPct val="90000"/>
              </a:lnSpc>
              <a:spcBef>
                <a:spcPts val="857"/>
              </a:spcBef>
              <a:spcAft>
                <a:spcPts val="214"/>
              </a:spcAft>
              <a:buClr>
                <a:srgbClr val="706123"/>
              </a:buClr>
              <a:buSzPct val="80000"/>
              <a:buFont typeface="Arial" pitchFamily="34" charset="0"/>
              <a:buChar char="•"/>
            </a:pPr>
            <a:r>
              <a:rPr lang="en-US" sz="1143" kern="0" dirty="0">
                <a:solidFill>
                  <a:srgbClr val="706123"/>
                </a:solidFill>
                <a:latin typeface="Franklin Gothic Book"/>
              </a:rPr>
              <a:t>California State Association of Counties</a:t>
            </a:r>
          </a:p>
          <a:p>
            <a:pPr marL="204111" indent="-204111" defTabSz="686041">
              <a:lnSpc>
                <a:spcPct val="90000"/>
              </a:lnSpc>
              <a:spcBef>
                <a:spcPts val="857"/>
              </a:spcBef>
              <a:spcAft>
                <a:spcPts val="214"/>
              </a:spcAft>
              <a:buClr>
                <a:srgbClr val="706123"/>
              </a:buClr>
              <a:buSzPct val="80000"/>
              <a:buFont typeface="Arial" pitchFamily="34" charset="0"/>
              <a:buChar char="•"/>
            </a:pPr>
            <a:r>
              <a:rPr lang="en-US" sz="1143" kern="0" dirty="0">
                <a:solidFill>
                  <a:srgbClr val="706123"/>
                </a:solidFill>
                <a:latin typeface="Franklin Gothic Book"/>
              </a:rPr>
              <a:t>County Administrative Officers Association of California</a:t>
            </a:r>
          </a:p>
          <a:p>
            <a:pPr marL="204111" indent="-204111" defTabSz="686041">
              <a:lnSpc>
                <a:spcPct val="90000"/>
              </a:lnSpc>
              <a:spcBef>
                <a:spcPts val="857"/>
              </a:spcBef>
              <a:spcAft>
                <a:spcPts val="214"/>
              </a:spcAft>
              <a:buClr>
                <a:srgbClr val="706123"/>
              </a:buClr>
              <a:buSzPct val="80000"/>
              <a:buFont typeface="Arial" pitchFamily="34" charset="0"/>
              <a:buChar char="•"/>
            </a:pPr>
            <a:r>
              <a:rPr lang="en-US" sz="1143" kern="0" dirty="0">
                <a:solidFill>
                  <a:srgbClr val="706123"/>
                </a:solidFill>
                <a:latin typeface="Franklin Gothic Book"/>
              </a:rPr>
              <a:t>California State Sheriff’s Association</a:t>
            </a:r>
          </a:p>
          <a:p>
            <a:pPr marL="204111" indent="-204111" defTabSz="686041">
              <a:lnSpc>
                <a:spcPct val="90000"/>
              </a:lnSpc>
              <a:spcBef>
                <a:spcPts val="857"/>
              </a:spcBef>
              <a:spcAft>
                <a:spcPts val="214"/>
              </a:spcAft>
              <a:buClr>
                <a:srgbClr val="706123"/>
              </a:buClr>
              <a:buSzPct val="80000"/>
              <a:buFont typeface="Arial" pitchFamily="34" charset="0"/>
              <a:buChar char="•"/>
            </a:pPr>
            <a:r>
              <a:rPr lang="en-US" sz="1143" kern="0" dirty="0">
                <a:solidFill>
                  <a:srgbClr val="706123"/>
                </a:solidFill>
                <a:latin typeface="Franklin Gothic Book"/>
              </a:rPr>
              <a:t>Chief Probation Officers of California</a:t>
            </a:r>
          </a:p>
          <a:p>
            <a:pPr marL="204111" indent="-204111" defTabSz="686041">
              <a:lnSpc>
                <a:spcPct val="90000"/>
              </a:lnSpc>
              <a:spcBef>
                <a:spcPts val="857"/>
              </a:spcBef>
              <a:spcAft>
                <a:spcPts val="214"/>
              </a:spcAft>
              <a:buClr>
                <a:srgbClr val="706123"/>
              </a:buClr>
              <a:buSzPct val="80000"/>
              <a:buFont typeface="Arial" pitchFamily="34" charset="0"/>
              <a:buChar char="•"/>
            </a:pPr>
            <a:r>
              <a:rPr lang="en-US" sz="1143" kern="0" dirty="0">
                <a:solidFill>
                  <a:srgbClr val="706123"/>
                </a:solidFill>
                <a:latin typeface="Franklin Gothic Book"/>
              </a:rPr>
              <a:t>CDCR and DOJ</a:t>
            </a:r>
          </a:p>
          <a:p>
            <a:pPr defTabSz="686041">
              <a:lnSpc>
                <a:spcPct val="90000"/>
              </a:lnSpc>
              <a:spcBef>
                <a:spcPts val="857"/>
              </a:spcBef>
              <a:spcAft>
                <a:spcPts val="214"/>
              </a:spcAft>
              <a:buClr>
                <a:srgbClr val="706123"/>
              </a:buClr>
              <a:buSzPct val="80000"/>
            </a:pPr>
            <a:endParaRPr lang="en-US" sz="1143" kern="0" dirty="0">
              <a:solidFill>
                <a:srgbClr val="706123"/>
              </a:solidFill>
              <a:latin typeface="Franklin Gothic Book"/>
            </a:endParaRPr>
          </a:p>
        </p:txBody>
      </p:sp>
      <p:pic>
        <p:nvPicPr>
          <p:cNvPr id="1026" name="Picture 2" descr="http://www.bscc.ca.gov/images-css/header_bscc_logo_s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65" y="1110343"/>
            <a:ext cx="2871107" cy="68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87" y="1450522"/>
            <a:ext cx="3289478" cy="3038541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70219" y="4310104"/>
            <a:ext cx="2894874" cy="309699"/>
          </a:xfrm>
        </p:spPr>
        <p:txBody>
          <a:bodyPr/>
          <a:lstStyle/>
          <a:p>
            <a:pPr marL="0" indent="0">
              <a:buNone/>
            </a:pPr>
            <a:r>
              <a:rPr lang="en-US" sz="1143" dirty="0"/>
              <a:t>Twelve California Counties</a:t>
            </a:r>
          </a:p>
        </p:txBody>
      </p:sp>
    </p:spTree>
    <p:extLst>
      <p:ext uri="{BB962C8B-B14F-4D97-AF65-F5344CB8AC3E}">
        <p14:creationId xmlns:p14="http://schemas.microsoft.com/office/powerpoint/2010/main" val="40581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Data providers and the collection </a:t>
            </a:r>
            <a:r>
              <a:rPr lang="en-US" b="0" dirty="0" smtClean="0"/>
              <a:t>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38" y="1060899"/>
            <a:ext cx="6134510" cy="39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45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Project Phases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249274"/>
              </p:ext>
            </p:extLst>
          </p:nvPr>
        </p:nvGraphicFramePr>
        <p:xfrm>
          <a:off x="923333" y="328246"/>
          <a:ext cx="7321899" cy="4712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back to counties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Assessments of the impacts of major policy reforms</a:t>
            </a:r>
          </a:p>
          <a:p>
            <a:r>
              <a:rPr lang="en-US" dirty="0" smtClean="0"/>
              <a:t>Identification of key changes in jail and probation populations</a:t>
            </a:r>
          </a:p>
          <a:p>
            <a:r>
              <a:rPr lang="en-US" dirty="0" smtClean="0"/>
              <a:t>A suite of recidivism measures</a:t>
            </a:r>
          </a:p>
          <a:p>
            <a:r>
              <a:rPr lang="en-US" dirty="0" smtClean="0"/>
              <a:t>Effects of services, sanctions, and programs (i.e., what works?)</a:t>
            </a:r>
          </a:p>
          <a:p>
            <a:r>
              <a:rPr lang="en-US" dirty="0" smtClean="0"/>
              <a:t>PPIC reports and interactive dashboards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210D-D099-4F96-ADCA-0E9532784D6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2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the use of these slides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9742-078B-AD40-B533-C3F0D0FE0FA0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spc="-30" dirty="0"/>
              <a:t>These slides were created to accompany a presentation. </a:t>
            </a:r>
            <a:r>
              <a:rPr lang="en-US" sz="2000" spc="-30" dirty="0" smtClean="0"/>
              <a:t/>
            </a:r>
            <a:br>
              <a:rPr lang="en-US" sz="2000" spc="-30" dirty="0" smtClean="0"/>
            </a:br>
            <a:r>
              <a:rPr lang="en-US" sz="2000" dirty="0" smtClean="0"/>
              <a:t>They </a:t>
            </a:r>
            <a:r>
              <a:rPr lang="en-US" sz="2000" dirty="0"/>
              <a:t>do not include full documentation of sources, data samples, </a:t>
            </a:r>
            <a:r>
              <a:rPr lang="en-US" sz="2000" dirty="0" smtClean="0"/>
              <a:t>methods</a:t>
            </a:r>
            <a:r>
              <a:rPr lang="en-US" sz="2000" dirty="0"/>
              <a:t>, and interpretations. 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questions contact: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Mia Bird (</a:t>
            </a:r>
            <a:r>
              <a:rPr lang="en-US" sz="2000" dirty="0" smtClean="0">
                <a:hlinkClick r:id="rId2"/>
              </a:rPr>
              <a:t>bird@ppic.org</a:t>
            </a:r>
            <a:r>
              <a:rPr lang="en-US" sz="2000" dirty="0" smtClean="0"/>
              <a:t>; 415-291-4471)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Ryken Grattet (</a:t>
            </a:r>
            <a:r>
              <a:rPr lang="en-US" sz="2000" dirty="0" smtClean="0">
                <a:hlinkClick r:id="rId3"/>
              </a:rPr>
              <a:t>grattet@ppic.org</a:t>
            </a:r>
            <a:r>
              <a:rPr lang="en-US" sz="2000" dirty="0" smtClean="0"/>
              <a:t>; 916-440-1123)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Sonya Tafoya (</a:t>
            </a:r>
            <a:r>
              <a:rPr lang="en-US" dirty="0" smtClean="0">
                <a:hlinkClick r:id="rId4"/>
              </a:rPr>
              <a:t>t</a:t>
            </a:r>
            <a:r>
              <a:rPr lang="en-US" sz="2000" dirty="0" smtClean="0">
                <a:hlinkClick r:id="rId4"/>
              </a:rPr>
              <a:t>afoya@ppic.org</a:t>
            </a:r>
            <a:r>
              <a:rPr lang="en-US" sz="2000" dirty="0" smtClean="0"/>
              <a:t>; 415-291-4470)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Viet Nguyen (</a:t>
            </a:r>
            <a:r>
              <a:rPr lang="en-US" dirty="0" smtClean="0">
                <a:hlinkClick r:id="rId5"/>
              </a:rPr>
              <a:t>Nguyen@ppic.org</a:t>
            </a:r>
            <a:r>
              <a:rPr lang="en-US" dirty="0" smtClean="0"/>
              <a:t>; 416-291-2278)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Thank you for your interest in this work.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19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IC_Presentation_Widescreen">
  <a:themeElements>
    <a:clrScheme name="PPIC Theme Color">
      <a:dk1>
        <a:srgbClr val="5A5A59"/>
      </a:dk1>
      <a:lt1>
        <a:srgbClr val="FFFFFF"/>
      </a:lt1>
      <a:dk2>
        <a:srgbClr val="E4792F"/>
      </a:dk2>
      <a:lt2>
        <a:srgbClr val="DDDEDD"/>
      </a:lt2>
      <a:accent1>
        <a:srgbClr val="006596"/>
      </a:accent1>
      <a:accent2>
        <a:srgbClr val="59AEC5"/>
      </a:accent2>
      <a:accent3>
        <a:srgbClr val="631C4F"/>
      </a:accent3>
      <a:accent4>
        <a:srgbClr val="D66D2E"/>
      </a:accent4>
      <a:accent5>
        <a:srgbClr val="74A397"/>
      </a:accent5>
      <a:accent6>
        <a:srgbClr val="91B24A"/>
      </a:accent6>
      <a:hlink>
        <a:srgbClr val="006694"/>
      </a:hlink>
      <a:folHlink>
        <a:srgbClr val="8D8E8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PPIC_Presentation_Widescreen</Template>
  <TotalTime>11740</TotalTime>
  <Words>208</Words>
  <Application>Microsoft Office PowerPoint</Application>
  <PresentationFormat>On-screen Show (16:9)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Franklin Gothic Book</vt:lpstr>
      <vt:lpstr>HelveticaNeueLT Std</vt:lpstr>
      <vt:lpstr>Lucida Grande</vt:lpstr>
      <vt:lpstr>Wingdings</vt:lpstr>
      <vt:lpstr>PPIC_Presentation_Widescreen</vt:lpstr>
      <vt:lpstr>Evidence Based Practices: PPIC-BSCC Multi-county Study</vt:lpstr>
      <vt:lpstr>PowerPoint Presentation</vt:lpstr>
      <vt:lpstr>Gathering Evidence in the wake of AB109: Multi County Study Goals</vt:lpstr>
      <vt:lpstr>BSCC-PPIC Multi-County Study (MCS)</vt:lpstr>
      <vt:lpstr>Data providers and the collection process</vt:lpstr>
      <vt:lpstr>Key Project Phases</vt:lpstr>
      <vt:lpstr>Giving back to counties</vt:lpstr>
      <vt:lpstr>Notes on the use of these slides</vt:lpstr>
    </vt:vector>
  </TitlesOfParts>
  <Company>PPIC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Jails in the Age of Reform</dc:title>
  <dc:creator>Ryken Grattet</dc:creator>
  <cp:lastModifiedBy>William Chiat</cp:lastModifiedBy>
  <cp:revision>101</cp:revision>
  <cp:lastPrinted>2016-11-15T04:00:52Z</cp:lastPrinted>
  <dcterms:created xsi:type="dcterms:W3CDTF">2016-05-14T22:37:31Z</dcterms:created>
  <dcterms:modified xsi:type="dcterms:W3CDTF">2016-11-15T04:01:45Z</dcterms:modified>
</cp:coreProperties>
</file>