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70" r:id="rId2"/>
    <p:sldId id="271" r:id="rId3"/>
    <p:sldId id="258" r:id="rId4"/>
    <p:sldId id="259" r:id="rId5"/>
    <p:sldId id="272" r:id="rId6"/>
    <p:sldId id="263" r:id="rId7"/>
    <p:sldId id="277" r:id="rId8"/>
    <p:sldId id="264" r:id="rId9"/>
    <p:sldId id="273" r:id="rId10"/>
    <p:sldId id="274" r:id="rId11"/>
    <p:sldId id="275" r:id="rId12"/>
    <p:sldId id="27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94C"/>
    <a:srgbClr val="FFFF99"/>
    <a:srgbClr val="3399FF"/>
    <a:srgbClr val="1F1F5F"/>
    <a:srgbClr val="252571"/>
    <a:srgbClr val="1D1D79"/>
    <a:srgbClr val="28287A"/>
    <a:srgbClr val="3333CC"/>
    <a:srgbClr val="9BCDFF"/>
    <a:srgbClr val="7B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7657" autoAdjust="0"/>
  </p:normalViewPr>
  <p:slideViewPr>
    <p:cSldViewPr>
      <p:cViewPr varScale="1">
        <p:scale>
          <a:sx n="100" d="100"/>
          <a:sy n="100" d="100"/>
        </p:scale>
        <p:origin x="1382" y="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147" y="4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19-Jan-17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Land use, business, and consumer protections</a:t>
            </a:r>
          </a:p>
          <a:p>
            <a:endParaRPr lang="en-US" dirty="0" smtClean="0"/>
          </a:p>
          <a:p>
            <a:r>
              <a:rPr lang="en-US" dirty="0" smtClean="0"/>
              <a:t>TOT,</a:t>
            </a:r>
            <a:r>
              <a:rPr lang="en-US" baseline="0" dirty="0" smtClean="0"/>
              <a:t> business licenses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29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chart only goes up through 2011-13</a:t>
            </a:r>
            <a:r>
              <a:rPr lang="en-US" baseline="0" dirty="0" smtClean="0"/>
              <a:t> estimates from the ACS, but this was in the run up…trends have flattened out now…still representative of picture.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7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not know how Airbnb reaches these agreements. Recent Kansas agreement.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AirDNA</a:t>
            </a:r>
            <a:r>
              <a:rPr lang="en-US" baseline="0" dirty="0" smtClean="0"/>
              <a:t> has information by city for the state. Maps show where all the listings are located. Can pay for services for more information.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AirDNA</a:t>
            </a:r>
            <a:r>
              <a:rPr lang="en-US" baseline="0" dirty="0" smtClean="0"/>
              <a:t> lists the following as the most popular Airbnb cities:</a:t>
            </a:r>
          </a:p>
          <a:p>
            <a:r>
              <a:rPr lang="en-US" dirty="0" smtClean="0"/>
              <a:t>Los Angeles</a:t>
            </a:r>
          </a:p>
          <a:p>
            <a:r>
              <a:rPr lang="en-US" dirty="0" smtClean="0"/>
              <a:t>San Francisco</a:t>
            </a:r>
          </a:p>
          <a:p>
            <a:r>
              <a:rPr lang="en-US" dirty="0" smtClean="0"/>
              <a:t>San Diego</a:t>
            </a:r>
          </a:p>
          <a:p>
            <a:r>
              <a:rPr lang="en-US" dirty="0" smtClean="0"/>
              <a:t>San</a:t>
            </a:r>
            <a:r>
              <a:rPr lang="en-US" baseline="0" dirty="0" smtClean="0"/>
              <a:t> Jose</a:t>
            </a:r>
          </a:p>
          <a:p>
            <a:r>
              <a:rPr lang="en-US" baseline="0" dirty="0" smtClean="0"/>
              <a:t>Oakland</a:t>
            </a:r>
          </a:p>
          <a:p>
            <a:r>
              <a:rPr lang="en-US" baseline="0" dirty="0" smtClean="0"/>
              <a:t>Palm Springs</a:t>
            </a:r>
          </a:p>
          <a:p>
            <a:r>
              <a:rPr lang="en-US" baseline="0" dirty="0" smtClean="0"/>
              <a:t>Venice</a:t>
            </a:r>
          </a:p>
          <a:p>
            <a:r>
              <a:rPr lang="en-US" baseline="0" dirty="0" smtClean="0"/>
              <a:t>South Lake Tahoe</a:t>
            </a:r>
          </a:p>
          <a:p>
            <a:r>
              <a:rPr lang="en-US" baseline="0" dirty="0" smtClean="0"/>
              <a:t>Berkeley</a:t>
            </a:r>
          </a:p>
          <a:p>
            <a:r>
              <a:rPr lang="en-US" baseline="0" dirty="0" smtClean="0"/>
              <a:t>Big Bear Lake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Coastal Commission: View that short-term rentals offer lower cost alternative,</a:t>
            </a:r>
            <a:r>
              <a:rPr lang="en-US" baseline="0" dirty="0" smtClean="0"/>
              <a:t> giving more families the opportunity to visit the coast</a:t>
            </a:r>
            <a:endParaRPr lang="en-US" dirty="0" smtClean="0"/>
          </a:p>
          <a:p>
            <a:r>
              <a:rPr lang="en-US" dirty="0" smtClean="0"/>
              <a:t>San</a:t>
            </a:r>
            <a:r>
              <a:rPr lang="en-US" baseline="0" dirty="0" smtClean="0"/>
              <a:t> Francisco: …but the fines for not listing rental with city were upheld by federal court</a:t>
            </a:r>
            <a:endParaRPr lang="en-US" dirty="0" smtClean="0"/>
          </a:p>
          <a:p>
            <a:r>
              <a:rPr lang="en-US" dirty="0" smtClean="0"/>
              <a:t>Oakland:</a:t>
            </a:r>
            <a:r>
              <a:rPr lang="en-US" baseline="0" dirty="0" smtClean="0"/>
              <a:t> currently rentals must be greater than one week</a:t>
            </a:r>
          </a:p>
          <a:p>
            <a:r>
              <a:rPr lang="en-US" baseline="0" dirty="0" smtClean="0"/>
              <a:t>Palm Springs: competing measures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Host Compliance: San Francisco startup that uses Internet meta data to find the location of homes offered on short-term rental sites to allow cities to curb listings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 with 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905000"/>
            <a:ext cx="8305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7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48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8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7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95773" y="1143000"/>
            <a:ext cx="6543427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\\laomain\lao\office\LAO_MSWORD10_Templates\LAO_PowerPoint\Ribbon Logo Design - Col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52400"/>
            <a:ext cx="1841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72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 (7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95773" y="1143000"/>
            <a:ext cx="6543427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\\laomain\lao\office\LAO_MSWORD10_Templates\LAO_PowerPoint\Ribbon Logo Design - Col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52400"/>
            <a:ext cx="1841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4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88" r:id="rId3"/>
    <p:sldLayoutId id="2147483683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4" r:id="rId10"/>
    <p:sldLayoutId id="2147483660" r:id="rId11"/>
    <p:sldLayoutId id="2147483682" r:id="rId12"/>
    <p:sldLayoutId id="2147483685" r:id="rId13"/>
    <p:sldLayoutId id="2147483686" r:id="rId14"/>
    <p:sldLayoutId id="2147483687" r:id="rId15"/>
    <p:sldLayoutId id="2147483681" r:id="rId1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CSAC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Sharing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income for providers</a:t>
            </a:r>
          </a:p>
          <a:p>
            <a:r>
              <a:rPr lang="en-US" dirty="0" smtClean="0"/>
              <a:t>Visitors save money</a:t>
            </a:r>
          </a:p>
          <a:p>
            <a:r>
              <a:rPr lang="en-US" dirty="0" smtClean="0"/>
              <a:t>Increases lodging infrastructure </a:t>
            </a:r>
          </a:p>
          <a:p>
            <a:r>
              <a:rPr lang="en-US" dirty="0" smtClean="0"/>
              <a:t>Can provide additional tax revenue for local governments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Home-Sharing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inconsistent with land use policies</a:t>
            </a:r>
          </a:p>
          <a:p>
            <a:pPr lvl="1"/>
            <a:r>
              <a:rPr lang="en-US" dirty="0" smtClean="0"/>
              <a:t>Many communities have land use policies that limit rentals of less than 30 days, but websites have listings throughout the state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with Home-Sharing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Coastal Commissions concerns with affordability for visitors</a:t>
            </a:r>
          </a:p>
          <a:p>
            <a:r>
              <a:rPr lang="en-US" dirty="0" smtClean="0"/>
              <a:t>San Francisco and San Diego recently vetoed cap on short-term rentals</a:t>
            </a:r>
          </a:p>
          <a:p>
            <a:r>
              <a:rPr lang="en-US" dirty="0" smtClean="0"/>
              <a:t>Oakland moving to legalize and regulate short-term rentals</a:t>
            </a:r>
          </a:p>
          <a:p>
            <a:r>
              <a:rPr lang="en-US" dirty="0" smtClean="0"/>
              <a:t>Palm Springs limited ownership and rentals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Efforts to Address Short-Term Rentals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7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Renting goods and contracting for short-term services is not new, but was limited in the past due to information limits and other barriers</a:t>
            </a:r>
          </a:p>
          <a:p>
            <a:r>
              <a:rPr lang="en-US" dirty="0" smtClean="0"/>
              <a:t>Sharing economy leverages the internet to connect consumers and suppliers with goods and services</a:t>
            </a:r>
          </a:p>
          <a:p>
            <a:pPr lvl="1"/>
            <a:r>
              <a:rPr lang="en-US" dirty="0" smtClean="0"/>
              <a:t>Peer-to-peer or business-to-consumer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Sharing Economy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Affects industries that have historically had significant regulatory frameworks</a:t>
            </a:r>
          </a:p>
          <a:p>
            <a:r>
              <a:rPr lang="en-US" dirty="0" smtClean="0"/>
              <a:t>Affects areas where the government traditionally has collected taxes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Policy Debate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Why does the sharing economy prompt a policy debate?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286000"/>
            <a:ext cx="8915400" cy="3886200"/>
          </a:xfrm>
        </p:spPr>
        <p:txBody>
          <a:bodyPr/>
          <a:lstStyle/>
          <a:p>
            <a:r>
              <a:rPr lang="en-US" dirty="0" smtClean="0"/>
              <a:t>Leisure and Hospitality relatively large </a:t>
            </a:r>
            <a:r>
              <a:rPr lang="en-US" dirty="0" smtClean="0"/>
              <a:t>sector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Leisure and Hospitality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228600" y="1748284"/>
            <a:ext cx="8915400" cy="461516"/>
          </a:xfrm>
        </p:spPr>
        <p:txBody>
          <a:bodyPr/>
          <a:lstStyle/>
          <a:p>
            <a:r>
              <a:rPr lang="en-US" dirty="0" smtClean="0"/>
              <a:t>California Tourism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67187"/>
            <a:ext cx="7848600" cy="399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1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Leisure and Hospitality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>
          <a:xfrm>
            <a:off x="457200" y="2057400"/>
            <a:ext cx="8305800" cy="3810000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prstClr val="black"/>
                </a:solidFill>
              </a:rPr>
              <a:t>Over 263 million person trips in 2015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cs typeface="Helvetica" panose="020B0604020202020204" pitchFamily="34" charset="0"/>
              </a:rPr>
              <a:t>Over 80 percent of these trips were for leisure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cs typeface="Helvetica" panose="020B0604020202020204" pitchFamily="34" charset="0"/>
              </a:rPr>
              <a:t>Over 90 percent of visitors were from within the US</a:t>
            </a:r>
          </a:p>
          <a:p>
            <a:pPr lvl="0"/>
            <a:endParaRPr lang="en-US" sz="3000" b="1" dirty="0" smtClean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3000" b="1" dirty="0" smtClean="0">
                <a:solidFill>
                  <a:prstClr val="black"/>
                </a:solidFill>
              </a:rPr>
              <a:t>Direct spending in California was almost $123 billion in 2015</a:t>
            </a:r>
          </a:p>
          <a:p>
            <a:pPr lvl="0"/>
            <a:endParaRPr lang="en-US" dirty="0" smtClean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 Jobs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Changes in Lodging Jobs Track Overall Employment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75178"/>
            <a:ext cx="6172200" cy="451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Home Trends</a:t>
            </a:r>
            <a:endParaRPr lang="en-US" dirty="0"/>
          </a:p>
        </p:txBody>
      </p:sp>
      <p:pic>
        <p:nvPicPr>
          <p:cNvPr id="1026" name="Picture 2" descr="C:\Users\cchu\AppData\Local\Microsoft\Windows\Temporary Internet Files\Content.Outlook\WES7QSGK\Vacation Housing Growing Quickly in Most of the St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5231212" cy="667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8125" y="1905000"/>
            <a:ext cx="89154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Visit California estimates local tax revenue related to travel was $4.6 billion in 2015</a:t>
            </a:r>
          </a:p>
          <a:p>
            <a:r>
              <a:rPr lang="en-US" sz="2800" dirty="0" smtClean="0"/>
              <a:t>Generally, TOT have </a:t>
            </a:r>
            <a:endParaRPr lang="en-US" sz="2800" dirty="0" smtClean="0"/>
          </a:p>
          <a:p>
            <a:pPr indent="0">
              <a:buNone/>
            </a:pPr>
            <a:r>
              <a:rPr lang="en-US" sz="2800" dirty="0" smtClean="0"/>
              <a:t>grown </a:t>
            </a:r>
            <a:r>
              <a:rPr lang="en-US" sz="2800" dirty="0" smtClean="0"/>
              <a:t>steadily over </a:t>
            </a:r>
            <a:endParaRPr lang="en-US" sz="2800" dirty="0" smtClean="0"/>
          </a:p>
          <a:p>
            <a:pPr indent="0"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years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and Local Revenues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368" y="2895600"/>
            <a:ext cx="491663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8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Airbnb enters into agreements with local governments to remint local taxes for owners</a:t>
            </a:r>
          </a:p>
          <a:p>
            <a:pPr lvl="1"/>
            <a:r>
              <a:rPr lang="en-US" dirty="0" smtClean="0"/>
              <a:t>Airbnb has agreements with three counties and 13 cities in California</a:t>
            </a:r>
          </a:p>
          <a:p>
            <a:pPr lvl="1"/>
            <a:r>
              <a:rPr lang="en-US" dirty="0" err="1" smtClean="0"/>
              <a:t>AirDNA</a:t>
            </a:r>
            <a:r>
              <a:rPr lang="en-US" dirty="0" smtClean="0"/>
              <a:t> reports 110,854 active listings in California</a:t>
            </a:r>
          </a:p>
          <a:p>
            <a:r>
              <a:rPr lang="en-US" dirty="0" err="1" smtClean="0"/>
              <a:t>HomeAway</a:t>
            </a:r>
            <a:r>
              <a:rPr lang="en-US" dirty="0" smtClean="0"/>
              <a:t> (including VRBO) requires owners to pay TOT themselves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Transient Occupancy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LAO Slide Template</Template>
  <TotalTime>1828</TotalTime>
  <Words>510</Words>
  <Application>Microsoft Office PowerPoint</Application>
  <PresentationFormat>On-screen Show (4:3)</PresentationFormat>
  <Paragraphs>77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Times New Roman</vt:lpstr>
      <vt:lpstr>Wingdings</vt:lpstr>
      <vt:lpstr>LAO Slide Template</vt:lpstr>
      <vt:lpstr>California’s Sharing Economy</vt:lpstr>
      <vt:lpstr>The Sharing Economy</vt:lpstr>
      <vt:lpstr>The Policy Debate</vt:lpstr>
      <vt:lpstr>Trends in Leisure and Hospitality</vt:lpstr>
      <vt:lpstr>Trends in Leisure and Hospitality</vt:lpstr>
      <vt:lpstr>Lodging Jobs</vt:lpstr>
      <vt:lpstr>Second Home Trends</vt:lpstr>
      <vt:lpstr>State and Local Revenues</vt:lpstr>
      <vt:lpstr>Collecting Transient Occupancy Taxes</vt:lpstr>
      <vt:lpstr>Attributes of Home-Sharing</vt:lpstr>
      <vt:lpstr>Concerns with Home-Sharing</vt:lpstr>
      <vt:lpstr>Some Recent Efforts to Address Short-Term Rentals</vt:lpstr>
      <vt:lpstr>PowerPoint Presentation</vt:lpstr>
    </vt:vector>
  </TitlesOfParts>
  <Company>LAO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California’s Sharing Economy</dc:title>
  <dc:creator>Carolyn Chu</dc:creator>
  <cp:lastModifiedBy>William Chiat</cp:lastModifiedBy>
  <cp:revision>24</cp:revision>
  <cp:lastPrinted>2017-01-20T05:03:13Z</cp:lastPrinted>
  <dcterms:created xsi:type="dcterms:W3CDTF">2017-01-11T18:57:50Z</dcterms:created>
  <dcterms:modified xsi:type="dcterms:W3CDTF">2017-01-20T05:05:03Z</dcterms:modified>
</cp:coreProperties>
</file>