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5" r:id="rId5"/>
  </p:sldMasterIdLst>
  <p:notesMasterIdLst>
    <p:notesMasterId r:id="rId13"/>
  </p:notesMasterIdLst>
  <p:handoutMasterIdLst>
    <p:handoutMasterId r:id="rId14"/>
  </p:handoutMasterIdLst>
  <p:sldIdLst>
    <p:sldId id="256" r:id="rId6"/>
    <p:sldId id="332" r:id="rId7"/>
    <p:sldId id="331" r:id="rId8"/>
    <p:sldId id="330" r:id="rId9"/>
    <p:sldId id="333" r:id="rId10"/>
    <p:sldId id="334" r:id="rId11"/>
    <p:sldId id="32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0066CC"/>
    <a:srgbClr val="FF0000"/>
    <a:srgbClr val="89C4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>
      <p:cViewPr>
        <p:scale>
          <a:sx n="100" d="100"/>
          <a:sy n="100" d="100"/>
        </p:scale>
        <p:origin x="672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7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412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1"/>
            <a:ext cx="3037412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5D70B88D-A603-4BB0-8A03-4AC008B03DFE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9"/>
            <a:ext cx="3037412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79"/>
            <a:ext cx="3037412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8765C718-60F1-4B50-BAA6-1E9174CA7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D4230-EE60-441D-B9B3-08BFFBBDE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2"/>
          </a:xfrm>
        </p:spPr>
        <p:txBody>
          <a:bodyPr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6"/>
            <a:ext cx="8229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609600" y="6858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33400" y="6248410"/>
            <a:ext cx="815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+mj-lt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2912196" algn="ctr"/>
              </a:tabLst>
            </a:pPr>
            <a:fld id="{D10EF458-D964-4F43-89E9-F8D113E12D5A}" type="slidenum">
              <a:rPr lang="en-US" sz="1050" smtClean="0"/>
              <a:pPr>
                <a:tabLst>
                  <a:tab pos="2912196" algn="ctr"/>
                </a:tabLst>
              </a:pPr>
              <a:t>‹#›</a:t>
            </a:fld>
            <a:r>
              <a:rPr lang="en-US" sz="1050" dirty="0" smtClean="0"/>
              <a:t>      Month xx, 201X 	</a:t>
            </a:r>
            <a:r>
              <a:rPr lang="en-US" sz="1200" dirty="0" smtClean="0"/>
              <a:t>Office of Planning and Environmental Review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4517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11"/>
            <a:ext cx="8229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10"/>
            <a:ext cx="8153400" cy="365125"/>
          </a:xfrm>
          <a:prstGeom prst="rect">
            <a:avLst/>
          </a:prstGeom>
        </p:spPr>
        <p:txBody>
          <a:bodyPr/>
          <a:lstStyle>
            <a:lvl1pPr>
              <a:defRPr lang="en-US" sz="1050" smtClean="0">
                <a:latin typeface="+mj-lt"/>
                <a:cs typeface="Tahoma" pitchFamily="34" charset="0"/>
              </a:defRPr>
            </a:lvl1pPr>
          </a:lstStyle>
          <a:p>
            <a:pPr>
              <a:tabLst>
                <a:tab pos="2912196" algn="ctr"/>
              </a:tabLst>
            </a:pPr>
            <a:r>
              <a:rPr lang="en-US" smtClean="0"/>
              <a:t>#     Month xx, 20XX     Planning and Environmental Review</a:t>
            </a:r>
            <a:endParaRPr lang="en-US" dirty="0"/>
          </a:p>
        </p:txBody>
      </p:sp>
      <p:pic>
        <p:nvPicPr>
          <p:cNvPr id="9" name="Picture 4" descr="saccty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1" y="6324610"/>
            <a:ext cx="1225550" cy="2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423866" y="1173173"/>
            <a:ext cx="8415337" cy="4603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9D97-82AD-4D24-A811-01706A8867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63" r:id="rId3"/>
    <p:sldLayoutId id="2147484162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9637" y="3920017"/>
            <a:ext cx="5600700" cy="1657350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Development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</a:t>
            </a:r>
            <a:r>
              <a:rPr lang="en-US" sz="19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Environmental Review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9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4" descr="sacct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476" y="533400"/>
            <a:ext cx="6390886" cy="15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57201" y="2259809"/>
            <a:ext cx="8172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</a:t>
            </a:r>
            <a:r>
              <a:rPr lang="fr-FR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Apartments</a:t>
            </a:r>
            <a:endParaRPr lang="fr-F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Green 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Means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 and 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Infill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4686301"/>
            <a:ext cx="8172450" cy="5715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4236" y="5536411"/>
            <a:ext cx="6311503" cy="34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Apartments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2625" y="1398396"/>
            <a:ext cx="836179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 </a:t>
            </a:r>
            <a:r>
              <a:rPr lang="en-US" sz="19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dwelling units, infill, 100% affordable (below 60% AMI)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</a:t>
            </a:r>
            <a:r>
              <a:rPr lang="en-US" sz="19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&amp; Retail Uses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9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2095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Apartments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295400"/>
            <a:ext cx="6734175" cy="46386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169566" y="1272448"/>
            <a:ext cx="6764357" cy="4660135"/>
          </a:xfrm>
          <a:custGeom>
            <a:avLst/>
            <a:gdLst>
              <a:gd name="connsiteX0" fmla="*/ 0 w 6764357"/>
              <a:gd name="connsiteY0" fmla="*/ 0 h 4660135"/>
              <a:gd name="connsiteX1" fmla="*/ 11017 w 6764357"/>
              <a:gd name="connsiteY1" fmla="*/ 605927 h 4660135"/>
              <a:gd name="connsiteX2" fmla="*/ 2511846 w 6764357"/>
              <a:gd name="connsiteY2" fmla="*/ 627961 h 4660135"/>
              <a:gd name="connsiteX3" fmla="*/ 2511846 w 6764357"/>
              <a:gd name="connsiteY3" fmla="*/ 2005070 h 4660135"/>
              <a:gd name="connsiteX4" fmla="*/ 4516916 w 6764357"/>
              <a:gd name="connsiteY4" fmla="*/ 1994053 h 4660135"/>
              <a:gd name="connsiteX5" fmla="*/ 4660135 w 6764357"/>
              <a:gd name="connsiteY5" fmla="*/ 1972019 h 4660135"/>
              <a:gd name="connsiteX6" fmla="*/ 5585552 w 6764357"/>
              <a:gd name="connsiteY6" fmla="*/ 4649118 h 4660135"/>
              <a:gd name="connsiteX7" fmla="*/ 6764357 w 6764357"/>
              <a:gd name="connsiteY7" fmla="*/ 4660135 h 4660135"/>
              <a:gd name="connsiteX8" fmla="*/ 6731306 w 6764357"/>
              <a:gd name="connsiteY8" fmla="*/ 33050 h 4660135"/>
              <a:gd name="connsiteX9" fmla="*/ 0 w 6764357"/>
              <a:gd name="connsiteY9" fmla="*/ 0 h 466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357" h="4660135">
                <a:moveTo>
                  <a:pt x="0" y="0"/>
                </a:moveTo>
                <a:lnTo>
                  <a:pt x="11017" y="605927"/>
                </a:lnTo>
                <a:lnTo>
                  <a:pt x="2511846" y="627961"/>
                </a:lnTo>
                <a:lnTo>
                  <a:pt x="2511846" y="2005070"/>
                </a:lnTo>
                <a:lnTo>
                  <a:pt x="4516916" y="1994053"/>
                </a:lnTo>
                <a:lnTo>
                  <a:pt x="4660135" y="1972019"/>
                </a:lnTo>
                <a:lnTo>
                  <a:pt x="5585552" y="4649118"/>
                </a:lnTo>
                <a:lnTo>
                  <a:pt x="6764357" y="4660135"/>
                </a:lnTo>
                <a:lnTo>
                  <a:pt x="6731306" y="33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 rot="4216329">
            <a:off x="5101184" y="3690964"/>
            <a:ext cx="1981200" cy="4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Stockton Blvd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1600200"/>
            <a:ext cx="1981200" cy="4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Fruitridge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67788" y="1883884"/>
            <a:ext cx="5574535" cy="4032174"/>
          </a:xfrm>
          <a:custGeom>
            <a:avLst/>
            <a:gdLst>
              <a:gd name="connsiteX0" fmla="*/ 0 w 5574535"/>
              <a:gd name="connsiteY0" fmla="*/ 0 h 4032174"/>
              <a:gd name="connsiteX1" fmla="*/ 2478795 w 5574535"/>
              <a:gd name="connsiteY1" fmla="*/ 11017 h 4032174"/>
              <a:gd name="connsiteX2" fmla="*/ 2500829 w 5574535"/>
              <a:gd name="connsiteY2" fmla="*/ 1388126 h 4032174"/>
              <a:gd name="connsiteX3" fmla="*/ 4594034 w 5574535"/>
              <a:gd name="connsiteY3" fmla="*/ 1399143 h 4032174"/>
              <a:gd name="connsiteX4" fmla="*/ 5574535 w 5574535"/>
              <a:gd name="connsiteY4" fmla="*/ 4032174 h 40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535" h="4032174">
                <a:moveTo>
                  <a:pt x="0" y="0"/>
                </a:moveTo>
                <a:lnTo>
                  <a:pt x="2478795" y="11017"/>
                </a:lnTo>
                <a:lnTo>
                  <a:pt x="2500829" y="1388126"/>
                </a:lnTo>
                <a:lnTo>
                  <a:pt x="4594034" y="1399143"/>
                </a:lnTo>
                <a:lnTo>
                  <a:pt x="5574535" y="4032174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930316" y="1682901"/>
            <a:ext cx="1524000" cy="4139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of Sacramento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24000" y="4800600"/>
            <a:ext cx="1545832" cy="413900"/>
          </a:xfrm>
          <a:prstGeom prst="rect">
            <a:avLst/>
          </a:prstGeom>
          <a:solidFill>
            <a:srgbClr val="080808">
              <a:alpha val="60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 of Sacramento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Apartments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23123"/>
            <a:ext cx="7405687" cy="4760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581401" y="2971800"/>
            <a:ext cx="2209799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36243" y="3586331"/>
            <a:ext cx="2209799" cy="304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5697355" y="2662069"/>
            <a:ext cx="1981200" cy="4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of Sacramento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46042" y="3401523"/>
            <a:ext cx="1981200" cy="4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9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 of Sacramento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Apartments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468746"/>
            <a:ext cx="8466574" cy="446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Coordination between the City, the County &amp; SHRA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Former San Juan Motel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(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County) and 5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single-family (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City).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Dilapidated property obtained by respective Redevelopment Agencies in 2008-2012.</a:t>
            </a:r>
          </a:p>
          <a:p>
            <a:pPr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Stockton Blvd. both County and City have efforts to promote infill and increase density.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in two jurisdictions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Coordination between the City, and the County was necessary to find consistency for overall design guidelines &amp; drainage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requirements.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 worked closely with both jurisdictions to provide cohesive design for the project that met both Design Guidelines.</a:t>
            </a:r>
          </a:p>
          <a:p>
            <a:pPr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 acted as lead agency for CEQA.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5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in the County’s </a:t>
            </a:r>
            <a:r>
              <a:rPr lang="en-US" sz="195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Sacramento Environmental </a:t>
            </a:r>
            <a:r>
              <a:rPr lang="en-US" sz="195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Justice Community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development of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ease overcrowding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County’s EJ &amp; Housing Element Goals to support additional affordable housing in the EJ Community.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Means Go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2626" y="1219200"/>
            <a:ext cx="84665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received $2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Means Go grant from SACOG</a:t>
            </a:r>
          </a:p>
          <a:p>
            <a:pPr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Category A - “Early Activation” project to fund offsite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improvements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San Juan Apartments.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application </a:t>
            </a:r>
          </a:p>
          <a:p>
            <a:pPr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Sacramento County, City of Sacramento, Mutual Housing.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grant would pay for: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 of domestic water, sewer, and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stormwater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Undergrounding of power lines.</a:t>
            </a:r>
          </a:p>
          <a:p>
            <a:pPr marL="342891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3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9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10" t="20657" r="11032" b="21834"/>
          <a:stretch/>
        </p:blipFill>
        <p:spPr>
          <a:xfrm>
            <a:off x="1143000" y="3352800"/>
            <a:ext cx="54102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810000"/>
            <a:ext cx="2362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4368311">
            <a:off x="4132538" y="4438671"/>
            <a:ext cx="2362200" cy="38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82493" y="3711705"/>
            <a:ext cx="2541081" cy="288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10200" y="4635546"/>
            <a:ext cx="2027767" cy="30801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42670" y="3444544"/>
            <a:ext cx="147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Undergrounding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power lines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on Young St.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1767" y="4283636"/>
            <a:ext cx="1629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Water &amp; sewer extension on Stockton Blvd.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 Engineering TBD.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1114"/>
            <a:ext cx="8153400" cy="536972"/>
          </a:xfrm>
        </p:spPr>
        <p:txBody>
          <a:bodyPr/>
          <a:lstStyle/>
          <a:p>
            <a:r>
              <a:rPr lang="en-US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Juan Apartments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2912196" algn="ctr"/>
              </a:tabLst>
            </a:pPr>
            <a:r>
              <a:rPr lang="en-US" dirty="0" smtClean="0"/>
              <a:t>Planning and Environmental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79733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ER Master PowerPoint Template" id="{0439CFCD-C518-4A51-A099-45FB5871CC00}" vid="{6CCF7329-4812-48CA-847F-6D314FD3D2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5FCF4DD0A514AA02747CA104BD532" ma:contentTypeVersion="0" ma:contentTypeDescription="Create a new document." ma:contentTypeScope="" ma:versionID="65a7b87308d44d307b766be34cd9b491">
  <xsd:schema xmlns:xsd="http://www.w3.org/2001/XMLSchema" xmlns:p="http://schemas.microsoft.com/office/2006/metadata/properties" targetNamespace="http://schemas.microsoft.com/office/2006/metadata/properties" ma:root="true" ma:fieldsID="cdb04c7dc624a830f11b3c058eb407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_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C5C6053-5ED0-476A-9F83-00BA1992D4BB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8AA99-05F6-4E73-AB3E-DC02749835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B3320-AEDB-4439-9362-B14790033F2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A4F8D0D-5B77-4D3E-A760-B72BA9525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PER Master PowerPoint Template</Template>
  <TotalTime>611</TotalTime>
  <Words>311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Verdana</vt:lpstr>
      <vt:lpstr>Office Theme</vt:lpstr>
      <vt:lpstr>PowerPoint Presentation</vt:lpstr>
      <vt:lpstr>San Juan Apartments</vt:lpstr>
      <vt:lpstr>San Juan Apartments</vt:lpstr>
      <vt:lpstr>San Juan Apartments</vt:lpstr>
      <vt:lpstr>San Juan Apartments</vt:lpstr>
      <vt:lpstr>Green Means Go</vt:lpstr>
      <vt:lpstr>San Juan Apartments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Gutierrez. Kimber</dc:creator>
  <cp:lastModifiedBy>Smith. Todd</cp:lastModifiedBy>
  <cp:revision>63</cp:revision>
  <cp:lastPrinted>2022-10-18T22:48:47Z</cp:lastPrinted>
  <dcterms:created xsi:type="dcterms:W3CDTF">2021-08-06T17:17:20Z</dcterms:created>
  <dcterms:modified xsi:type="dcterms:W3CDTF">2023-04-04T20:18:39Z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