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0" d="100"/>
          <a:sy n="50" d="100"/>
        </p:scale>
        <p:origin x="-96" y="-14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59B01D-CFC7-43D3-8E2C-D0406FD85D62}"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390792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9B01D-CFC7-43D3-8E2C-D0406FD85D62}"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251225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9B01D-CFC7-43D3-8E2C-D0406FD85D62}"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220233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9B01D-CFC7-43D3-8E2C-D0406FD85D62}"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97884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59B01D-CFC7-43D3-8E2C-D0406FD85D62}" type="datetimeFigureOut">
              <a:rPr lang="en-US" smtClean="0"/>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98323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59B01D-CFC7-43D3-8E2C-D0406FD85D62}"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272388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59B01D-CFC7-43D3-8E2C-D0406FD85D62}" type="datetimeFigureOut">
              <a:rPr lang="en-US" smtClean="0"/>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1728910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59B01D-CFC7-43D3-8E2C-D0406FD85D62}" type="datetimeFigureOut">
              <a:rPr lang="en-US" smtClean="0"/>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7737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59B01D-CFC7-43D3-8E2C-D0406FD85D62}" type="datetimeFigureOut">
              <a:rPr lang="en-US" smtClean="0"/>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78108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59B01D-CFC7-43D3-8E2C-D0406FD85D62}"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75930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59B01D-CFC7-43D3-8E2C-D0406FD85D62}" type="datetimeFigureOut">
              <a:rPr lang="en-US" smtClean="0"/>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C0E2CE-D8C5-46C0-B596-32F8DD7329F5}" type="slidenum">
              <a:rPr lang="en-US" smtClean="0"/>
              <a:t>‹#›</a:t>
            </a:fld>
            <a:endParaRPr lang="en-US"/>
          </a:p>
        </p:txBody>
      </p:sp>
    </p:spTree>
    <p:extLst>
      <p:ext uri="{BB962C8B-B14F-4D97-AF65-F5344CB8AC3E}">
        <p14:creationId xmlns:p14="http://schemas.microsoft.com/office/powerpoint/2010/main" val="343171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9B01D-CFC7-43D3-8E2C-D0406FD85D62}" type="datetimeFigureOut">
              <a:rPr lang="en-US" smtClean="0"/>
              <a:t>4/21/2015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C0E2CE-D8C5-46C0-B596-32F8DD7329F5}" type="slidenum">
              <a:rPr lang="en-US" smtClean="0"/>
              <a:t>‹#›</a:t>
            </a:fld>
            <a:endParaRPr lang="en-US"/>
          </a:p>
        </p:txBody>
      </p:sp>
    </p:spTree>
    <p:extLst>
      <p:ext uri="{BB962C8B-B14F-4D97-AF65-F5344CB8AC3E}">
        <p14:creationId xmlns:p14="http://schemas.microsoft.com/office/powerpoint/2010/main" val="578494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image" Target="../media/image3.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png"/><Relationship Id="rId2" Type="http://schemas.openxmlformats.org/officeDocument/2006/relationships/image" Target="../media/image7.png"/><Relationship Id="rId16"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jpeg"/><Relationship Id="rId4" Type="http://schemas.openxmlformats.org/officeDocument/2006/relationships/image" Target="../media/image4.jpeg"/><Relationship Id="rId9" Type="http://schemas.openxmlformats.org/officeDocument/2006/relationships/image" Target="../media/image12.jpe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192" y="381699"/>
            <a:ext cx="11311128" cy="2387600"/>
          </a:xfrm>
        </p:spPr>
        <p:txBody>
          <a:bodyPr>
            <a:normAutofit fontScale="90000"/>
          </a:bodyPr>
          <a:lstStyle/>
          <a:p>
            <a:r>
              <a:rPr lang="en-US" dirty="0" smtClean="0"/>
              <a:t>The Solano County Safety Net Consortium – A collective impact initiative to address poverty</a:t>
            </a:r>
            <a:endParaRPr lang="en-US" dirty="0"/>
          </a:p>
        </p:txBody>
      </p:sp>
      <p:sp>
        <p:nvSpPr>
          <p:cNvPr id="3" name="Subtitle 2"/>
          <p:cNvSpPr>
            <a:spLocks noGrp="1"/>
          </p:cNvSpPr>
          <p:nvPr>
            <p:ph type="subTitle" idx="1"/>
          </p:nvPr>
        </p:nvSpPr>
        <p:spPr>
          <a:xfrm>
            <a:off x="1524000" y="3629470"/>
            <a:ext cx="9144000" cy="2698178"/>
          </a:xfrm>
        </p:spPr>
        <p:txBody>
          <a:bodyPr>
            <a:normAutofit/>
          </a:bodyPr>
          <a:lstStyle/>
          <a:p>
            <a:r>
              <a:rPr lang="en-US" sz="4400" dirty="0" smtClean="0"/>
              <a:t>Presentation to CSAC</a:t>
            </a:r>
          </a:p>
          <a:p>
            <a:endParaRPr lang="en-US" dirty="0" smtClean="0"/>
          </a:p>
          <a:p>
            <a:r>
              <a:rPr lang="en-US" dirty="0" smtClean="0"/>
              <a:t>Stephan Betz, PH.D.</a:t>
            </a:r>
          </a:p>
          <a:p>
            <a:r>
              <a:rPr lang="en-US" dirty="0" smtClean="0"/>
              <a:t>Deputy Director, Solano County Health and Social Services </a:t>
            </a:r>
          </a:p>
          <a:p>
            <a:r>
              <a:rPr lang="en-US" dirty="0" smtClean="0"/>
              <a:t>April 22, 2015</a:t>
            </a:r>
            <a:endParaRPr lang="en-US" dirty="0"/>
          </a:p>
        </p:txBody>
      </p:sp>
    </p:spTree>
    <p:extLst>
      <p:ext uri="{BB962C8B-B14F-4D97-AF65-F5344CB8AC3E}">
        <p14:creationId xmlns:p14="http://schemas.microsoft.com/office/powerpoint/2010/main" val="3748239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725"/>
            <a:ext cx="10515600" cy="5560187"/>
          </a:xfrm>
        </p:spPr>
        <p:txBody>
          <a:bodyPr>
            <a:normAutofit fontScale="90000"/>
          </a:bodyPr>
          <a:lstStyle/>
          <a:p>
            <a:pPr lvl="0"/>
            <a:r>
              <a:rPr lang="en-US" dirty="0" smtClean="0"/>
              <a:t>The Consortium:</a:t>
            </a:r>
            <a:br>
              <a:rPr lang="en-US" dirty="0" smtClean="0"/>
            </a:br>
            <a:r>
              <a:rPr lang="en-US" dirty="0" smtClean="0"/>
              <a:t/>
            </a:r>
            <a:br>
              <a:rPr lang="en-US" dirty="0" smtClean="0"/>
            </a:br>
            <a:r>
              <a:rPr lang="en-US" sz="3200" dirty="0" smtClean="0"/>
              <a:t>Steering Committee consists of representatives from County agencies, County Administrator’s Office, First5Solano, Kaiser Permanente and community based organizations.</a:t>
            </a:r>
            <a:br>
              <a:rPr lang="en-US" sz="3200" dirty="0" smtClean="0"/>
            </a:br>
            <a:r>
              <a:rPr lang="en-US" sz="3200" dirty="0" smtClean="0"/>
              <a:t/>
            </a:r>
            <a:br>
              <a:rPr lang="en-US" sz="3200" dirty="0" smtClean="0"/>
            </a:br>
            <a:r>
              <a:rPr lang="en-US" sz="3200" dirty="0" smtClean="0"/>
              <a:t>- Four workgroups: </a:t>
            </a:r>
            <a:br>
              <a:rPr lang="en-US" sz="3200" dirty="0" smtClean="0"/>
            </a:br>
            <a:r>
              <a:rPr lang="en-US" sz="3200" u="sng" dirty="0" smtClean="0"/>
              <a:t>Community Schools</a:t>
            </a:r>
            <a:r>
              <a:rPr lang="en-US" sz="3200" dirty="0" smtClean="0"/>
              <a:t> – build a pipeline from HS to job placement, use health and social services as wrap around (AB 86 now added)  </a:t>
            </a:r>
            <a:r>
              <a:rPr lang="en-US" sz="3200" dirty="0"/>
              <a:t/>
            </a:r>
            <a:br>
              <a:rPr lang="en-US" sz="3200" dirty="0"/>
            </a:br>
            <a:r>
              <a:rPr lang="en-US" sz="3200" u="sng" dirty="0"/>
              <a:t>Work for All</a:t>
            </a:r>
            <a:r>
              <a:rPr lang="en-US" sz="3200" dirty="0"/>
              <a:t> – </a:t>
            </a:r>
            <a:r>
              <a:rPr lang="en-US" sz="3200" dirty="0" smtClean="0"/>
              <a:t>created an Employment First Initiative – all human services contacts include a question regarding employment and career</a:t>
            </a:r>
            <a:r>
              <a:rPr lang="en-US" sz="3200" dirty="0"/>
              <a:t/>
            </a:r>
            <a:br>
              <a:rPr lang="en-US" sz="3200" dirty="0"/>
            </a:br>
            <a:r>
              <a:rPr lang="en-US" sz="3200" u="sng" dirty="0"/>
              <a:t>Word Gap</a:t>
            </a:r>
            <a:r>
              <a:rPr lang="en-US" sz="3200" dirty="0"/>
              <a:t> – </a:t>
            </a:r>
            <a:r>
              <a:rPr lang="en-US" sz="3200" dirty="0" smtClean="0"/>
              <a:t>7,000 by 7: reach out to schools to teach 7,000 words to young children before the age of 7</a:t>
            </a:r>
            <a:r>
              <a:rPr lang="en-US" sz="3200" dirty="0"/>
              <a:t/>
            </a:r>
            <a:br>
              <a:rPr lang="en-US" sz="3200" dirty="0"/>
            </a:br>
            <a:r>
              <a:rPr lang="en-US" sz="3200" u="sng" dirty="0"/>
              <a:t>Safety Net</a:t>
            </a:r>
            <a:r>
              <a:rPr lang="en-US" sz="3200" dirty="0"/>
              <a:t> – </a:t>
            </a:r>
            <a:r>
              <a:rPr lang="en-US" sz="3200" dirty="0" smtClean="0"/>
              <a:t>address food security by bridging food deserts to food banks</a:t>
            </a:r>
            <a:endParaRPr lang="en-US" sz="3200" dirty="0"/>
          </a:p>
        </p:txBody>
      </p:sp>
    </p:spTree>
    <p:extLst>
      <p:ext uri="{BB962C8B-B14F-4D97-AF65-F5344CB8AC3E}">
        <p14:creationId xmlns:p14="http://schemas.microsoft.com/office/powerpoint/2010/main" val="2213447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tretch>
            <a:fillRect/>
          </a:stretch>
        </p:blipFill>
        <p:spPr>
          <a:xfrm>
            <a:off x="2953512" y="0"/>
            <a:ext cx="9189720" cy="6858001"/>
          </a:xfrm>
          <a:prstGeom prst="rect">
            <a:avLst/>
          </a:prstGeom>
          <a:ln w="12700">
            <a:solidFill>
              <a:schemeClr val="tx1"/>
            </a:solidFill>
          </a:ln>
        </p:spPr>
      </p:pic>
      <p:sp>
        <p:nvSpPr>
          <p:cNvPr id="2" name="TextBox 1"/>
          <p:cNvSpPr txBox="1"/>
          <p:nvPr/>
        </p:nvSpPr>
        <p:spPr>
          <a:xfrm>
            <a:off x="251460" y="2523744"/>
            <a:ext cx="2839212" cy="2308324"/>
          </a:xfrm>
          <a:prstGeom prst="rect">
            <a:avLst/>
          </a:prstGeom>
          <a:noFill/>
        </p:spPr>
        <p:txBody>
          <a:bodyPr wrap="square" rtlCol="0">
            <a:spAutoFit/>
          </a:bodyPr>
          <a:lstStyle/>
          <a:p>
            <a:r>
              <a:rPr lang="en-US" sz="3600" kern="1200" dirty="0" smtClean="0">
                <a:solidFill>
                  <a:schemeClr val="tx1"/>
                </a:solidFill>
                <a:latin typeface="+mn-lt"/>
                <a:ea typeface="+mn-ea"/>
                <a:cs typeface="+mn-cs"/>
              </a:rPr>
              <a:t>PLTI:</a:t>
            </a:r>
          </a:p>
          <a:p>
            <a:r>
              <a:rPr lang="en-US" sz="3600" dirty="0" smtClean="0"/>
              <a:t>Community Ambassadors:</a:t>
            </a:r>
          </a:p>
          <a:p>
            <a:r>
              <a:rPr lang="en-US" sz="3600" kern="1200" dirty="0" smtClean="0">
                <a:solidFill>
                  <a:schemeClr val="tx1"/>
                </a:solidFill>
                <a:latin typeface="+mn-lt"/>
                <a:ea typeface="+mn-ea"/>
                <a:cs typeface="+mn-cs"/>
              </a:rPr>
              <a:t>25 parents</a:t>
            </a:r>
            <a:endParaRPr lang="en-US" sz="3600" kern="1200" dirty="0">
              <a:solidFill>
                <a:schemeClr val="tx1"/>
              </a:solidFill>
              <a:latin typeface="+mn-lt"/>
              <a:ea typeface="+mn-ea"/>
              <a:cs typeface="+mn-cs"/>
            </a:endParaRPr>
          </a:p>
        </p:txBody>
      </p:sp>
    </p:spTree>
    <p:extLst>
      <p:ext uri="{BB962C8B-B14F-4D97-AF65-F5344CB8AC3E}">
        <p14:creationId xmlns:p14="http://schemas.microsoft.com/office/powerpoint/2010/main" val="3511488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79"/>
            <a:ext cx="10515600" cy="1325563"/>
          </a:xfrm>
        </p:spPr>
        <p:txBody>
          <a:bodyPr/>
          <a:lstStyle/>
          <a:p>
            <a:r>
              <a:rPr lang="en-US" dirty="0" smtClean="0"/>
              <a:t>Steps to Action</a:t>
            </a:r>
            <a:endParaRPr lang="en-US" dirty="0"/>
          </a:p>
        </p:txBody>
      </p:sp>
      <p:sp>
        <p:nvSpPr>
          <p:cNvPr id="3" name="Content Placeholder 2"/>
          <p:cNvSpPr>
            <a:spLocks noGrp="1"/>
          </p:cNvSpPr>
          <p:nvPr>
            <p:ph idx="1"/>
          </p:nvPr>
        </p:nvSpPr>
        <p:spPr>
          <a:xfrm>
            <a:off x="301752" y="1325880"/>
            <a:ext cx="11890248" cy="5376671"/>
          </a:xfrm>
        </p:spPr>
        <p:txBody>
          <a:bodyPr>
            <a:noAutofit/>
          </a:bodyPr>
          <a:lstStyle/>
          <a:p>
            <a:r>
              <a:rPr lang="en-US" sz="3100" dirty="0" smtClean="0"/>
              <a:t>Reached out to seven cities, seven school districts, the County Board of Supervisors</a:t>
            </a:r>
            <a:r>
              <a:rPr lang="en-US" sz="3100" dirty="0"/>
              <a:t> </a:t>
            </a:r>
            <a:r>
              <a:rPr lang="en-US" sz="3100" dirty="0" smtClean="0"/>
              <a:t>and created </a:t>
            </a:r>
            <a:r>
              <a:rPr lang="en-US" sz="3100" dirty="0"/>
              <a:t>a Statement of Commitment </a:t>
            </a:r>
            <a:r>
              <a:rPr lang="en-US" sz="3100" dirty="0" smtClean="0"/>
              <a:t>- Resolution </a:t>
            </a:r>
            <a:endParaRPr lang="en-US" sz="3100" dirty="0"/>
          </a:p>
          <a:p>
            <a:r>
              <a:rPr lang="en-US" sz="3100" dirty="0" smtClean="0"/>
              <a:t>Clarified and continue to clarify </a:t>
            </a:r>
            <a:r>
              <a:rPr lang="en-US" sz="3100" dirty="0"/>
              <a:t>roles and responsibilities of </a:t>
            </a:r>
            <a:r>
              <a:rPr lang="en-US" sz="3100" dirty="0" smtClean="0"/>
              <a:t>community based organizations – mapped out who is doing what – Network of Care website</a:t>
            </a:r>
            <a:endParaRPr lang="en-US" sz="3100" dirty="0"/>
          </a:p>
          <a:p>
            <a:r>
              <a:rPr lang="en-US" sz="3100" dirty="0" smtClean="0"/>
              <a:t>Identified a Taxonomy of services needed to address poverty issues</a:t>
            </a:r>
            <a:endParaRPr lang="en-US" sz="3100" dirty="0"/>
          </a:p>
          <a:p>
            <a:r>
              <a:rPr lang="en-US" sz="3100" dirty="0" smtClean="0"/>
              <a:t>Connected </a:t>
            </a:r>
            <a:r>
              <a:rPr lang="en-US" sz="3100" dirty="0"/>
              <a:t>to regional efforts – Alignment with the Road Map </a:t>
            </a:r>
            <a:r>
              <a:rPr lang="en-US" sz="3100" dirty="0" smtClean="0"/>
              <a:t>and Northbay Employment Connection, Contra Costa County, Rise Together</a:t>
            </a:r>
            <a:endParaRPr lang="en-US" sz="3100" dirty="0"/>
          </a:p>
          <a:p>
            <a:pPr marL="0" indent="0">
              <a:buNone/>
            </a:pPr>
            <a:r>
              <a:rPr lang="en-US" sz="3100" dirty="0"/>
              <a:t>• </a:t>
            </a:r>
            <a:r>
              <a:rPr lang="en-US" sz="3100" dirty="0" smtClean="0"/>
              <a:t>Increased </a:t>
            </a:r>
            <a:r>
              <a:rPr lang="en-US" sz="3100" dirty="0"/>
              <a:t>community wide communication </a:t>
            </a:r>
            <a:r>
              <a:rPr lang="en-US" sz="3100" dirty="0" smtClean="0"/>
              <a:t>– Network of Care groups</a:t>
            </a:r>
          </a:p>
          <a:p>
            <a:r>
              <a:rPr lang="en-US" sz="3100" dirty="0" smtClean="0"/>
              <a:t>Members of the Board addressed seniors in poverty, </a:t>
            </a:r>
            <a:endParaRPr lang="en-US" sz="3100" dirty="0"/>
          </a:p>
          <a:p>
            <a:pPr marL="0" indent="0">
              <a:buNone/>
            </a:pPr>
            <a:r>
              <a:rPr lang="en-US" sz="3100" dirty="0"/>
              <a:t>• Put infrastructure in place for programmatic </a:t>
            </a:r>
            <a:r>
              <a:rPr lang="en-US" sz="3100" dirty="0" smtClean="0"/>
              <a:t>activities - Future</a:t>
            </a:r>
            <a:endParaRPr lang="en-US" sz="3100" dirty="0"/>
          </a:p>
          <a:p>
            <a:endParaRPr lang="en-US" sz="3100" dirty="0"/>
          </a:p>
        </p:txBody>
      </p:sp>
    </p:spTree>
    <p:extLst>
      <p:ext uri="{BB962C8B-B14F-4D97-AF65-F5344CB8AC3E}">
        <p14:creationId xmlns:p14="http://schemas.microsoft.com/office/powerpoint/2010/main" val="56584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408920" cy="5880227"/>
          </a:xfrm>
        </p:spPr>
        <p:txBody>
          <a:bodyPr>
            <a:normAutofit fontScale="90000"/>
          </a:bodyPr>
          <a:lstStyle/>
          <a:p>
            <a:r>
              <a:rPr lang="en-US" dirty="0" smtClean="0"/>
              <a:t>A Special Case: “Employment First”</a:t>
            </a:r>
            <a:br>
              <a:rPr lang="en-US" dirty="0" smtClean="0"/>
            </a:br>
            <a:r>
              <a:rPr lang="en-US" dirty="0"/>
              <a:t/>
            </a:r>
            <a:br>
              <a:rPr lang="en-US" dirty="0"/>
            </a:br>
            <a:r>
              <a:rPr lang="en-US" sz="3400" dirty="0"/>
              <a:t>Why are “middle skill” occupations important? </a:t>
            </a:r>
            <a:r>
              <a:rPr lang="en-US" sz="3400" dirty="0" smtClean="0"/>
              <a:t/>
            </a:r>
            <a:br>
              <a:rPr lang="en-US" sz="3400" dirty="0" smtClean="0"/>
            </a:br>
            <a:r>
              <a:rPr lang="en-US" sz="3400" dirty="0" smtClean="0"/>
              <a:t/>
            </a:r>
            <a:br>
              <a:rPr lang="en-US" sz="3400" dirty="0" smtClean="0"/>
            </a:br>
            <a:r>
              <a:rPr lang="en-US" sz="3400" dirty="0" smtClean="0"/>
              <a:t>Top </a:t>
            </a:r>
            <a:r>
              <a:rPr lang="en-US" sz="3400" dirty="0"/>
              <a:t>two reasons: </a:t>
            </a:r>
            <a:r>
              <a:rPr lang="en-US" sz="3400" dirty="0" smtClean="0"/>
              <a:t/>
            </a:r>
            <a:br>
              <a:rPr lang="en-US" sz="3400" dirty="0" smtClean="0"/>
            </a:br>
            <a:r>
              <a:rPr lang="en-US" sz="3400" dirty="0" smtClean="0"/>
              <a:t/>
            </a:r>
            <a:br>
              <a:rPr lang="en-US" sz="3400" dirty="0" smtClean="0"/>
            </a:br>
            <a:r>
              <a:rPr lang="en-US" sz="3400" dirty="0" smtClean="0"/>
              <a:t>1.The </a:t>
            </a:r>
            <a:r>
              <a:rPr lang="en-US" sz="3400" dirty="0"/>
              <a:t>category that will create the most new jobs over the next 10 years is middle skill jobs </a:t>
            </a:r>
            <a:r>
              <a:rPr lang="en-US" sz="3400" dirty="0" smtClean="0"/>
              <a:t/>
            </a:r>
            <a:br>
              <a:rPr lang="en-US" sz="3400" dirty="0" smtClean="0"/>
            </a:br>
            <a:r>
              <a:rPr lang="en-US" sz="3400" dirty="0" smtClean="0"/>
              <a:t/>
            </a:r>
            <a:br>
              <a:rPr lang="en-US" sz="3400" dirty="0" smtClean="0"/>
            </a:br>
            <a:r>
              <a:rPr lang="en-US" sz="3400" dirty="0" smtClean="0"/>
              <a:t>2.Middle </a:t>
            </a:r>
            <a:r>
              <a:rPr lang="en-US" sz="3400" dirty="0"/>
              <a:t>skill jobs pay substantially more than low skill jobs median annual wages: </a:t>
            </a:r>
            <a:r>
              <a:rPr lang="en-US" sz="3400" dirty="0" smtClean="0"/>
              <a:t/>
            </a:r>
            <a:br>
              <a:rPr lang="en-US" sz="3400" dirty="0" smtClean="0"/>
            </a:br>
            <a:r>
              <a:rPr lang="en-US" sz="3400" dirty="0"/>
              <a:t> </a:t>
            </a:r>
            <a:r>
              <a:rPr lang="en-US" sz="3400" dirty="0" smtClean="0"/>
              <a:t>                     $</a:t>
            </a:r>
            <a:r>
              <a:rPr lang="en-US" sz="3400" dirty="0"/>
              <a:t>25K for low skill jobs </a:t>
            </a:r>
            <a:r>
              <a:rPr lang="en-US" sz="3400" dirty="0" smtClean="0"/>
              <a:t/>
            </a:r>
            <a:br>
              <a:rPr lang="en-US" sz="3400" dirty="0" smtClean="0"/>
            </a:br>
            <a:r>
              <a:rPr lang="en-US" sz="3400" dirty="0"/>
              <a:t> </a:t>
            </a:r>
            <a:r>
              <a:rPr lang="en-US" sz="3400" dirty="0" smtClean="0"/>
              <a:t>                     $</a:t>
            </a:r>
            <a:r>
              <a:rPr lang="en-US" sz="3400" dirty="0"/>
              <a:t>43K for middle skill </a:t>
            </a:r>
            <a:r>
              <a:rPr lang="en-US" sz="3400" dirty="0" smtClean="0"/>
              <a:t>jobs</a:t>
            </a:r>
            <a:br>
              <a:rPr lang="en-US" sz="3400" dirty="0" smtClean="0"/>
            </a:br>
            <a:r>
              <a:rPr lang="en-US" sz="3400" dirty="0" smtClean="0"/>
              <a:t>Every human services case management “touch” includes a conversation about gaining employment / advancing career.</a:t>
            </a:r>
            <a:endParaRPr lang="en-US" sz="3400" dirty="0"/>
          </a:p>
        </p:txBody>
      </p:sp>
    </p:spTree>
    <p:extLst>
      <p:ext uri="{BB962C8B-B14F-4D97-AF65-F5344CB8AC3E}">
        <p14:creationId xmlns:p14="http://schemas.microsoft.com/office/powerpoint/2010/main" val="2040405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Networking Effect: A Case Study</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 y="1477320"/>
            <a:ext cx="11009376" cy="53018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6916" y="6013381"/>
            <a:ext cx="1638300" cy="469715"/>
          </a:xfrm>
          <a:prstGeom prst="rect">
            <a:avLst/>
          </a:prstGeom>
        </p:spPr>
      </p:pic>
    </p:spTree>
    <p:extLst>
      <p:ext uri="{BB962C8B-B14F-4D97-AF65-F5344CB8AC3E}">
        <p14:creationId xmlns:p14="http://schemas.microsoft.com/office/powerpoint/2010/main" val="3702693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05456" y="0"/>
            <a:ext cx="7086600" cy="1373703"/>
          </a:xfrm>
          <a:prstGeom prst="rect">
            <a:avLst/>
          </a:prstGeom>
          <a:solidFill>
            <a:schemeClr val="tx2">
              <a:lumMod val="75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chemeClr val="bg1"/>
                </a:solidFill>
                <a:latin typeface="Adobe Hebrew" pitchFamily="18" charset="-79"/>
                <a:cs typeface="Adobe Hebrew" pitchFamily="18" charset="-79"/>
              </a:rPr>
              <a:t>Social Network</a:t>
            </a:r>
            <a:endParaRPr lang="en-US" dirty="0">
              <a:solidFill>
                <a:schemeClr val="bg1"/>
              </a:solidFill>
              <a:latin typeface="Adobe Hebrew" pitchFamily="18" charset="-79"/>
              <a:cs typeface="Adobe Hebrew" pitchFamily="18" charset="-79"/>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3756" y="6388285"/>
            <a:ext cx="1638300" cy="46971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626" y="0"/>
            <a:ext cx="2068830" cy="1373703"/>
          </a:xfrm>
          <a:prstGeom prst="rect">
            <a:avLst/>
          </a:prstGeom>
        </p:spPr>
      </p:pic>
      <p:cxnSp>
        <p:nvCxnSpPr>
          <p:cNvPr id="6" name="Straight Arrow Connector 5"/>
          <p:cNvCxnSpPr>
            <a:endCxn id="40" idx="5"/>
          </p:cNvCxnSpPr>
          <p:nvPr/>
        </p:nvCxnSpPr>
        <p:spPr>
          <a:xfrm flipH="1" flipV="1">
            <a:off x="6330535" y="2030486"/>
            <a:ext cx="384362" cy="113047"/>
          </a:xfrm>
          <a:prstGeom prst="straightConnector1">
            <a:avLst/>
          </a:prstGeom>
          <a:ln w="3492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42212" y="1371600"/>
            <a:ext cx="9202244" cy="5420533"/>
            <a:chOff x="217756" y="1295400"/>
            <a:chExt cx="9202244" cy="5420533"/>
          </a:xfrm>
        </p:grpSpPr>
        <p:grpSp>
          <p:nvGrpSpPr>
            <p:cNvPr id="8" name="Group 7"/>
            <p:cNvGrpSpPr/>
            <p:nvPr/>
          </p:nvGrpSpPr>
          <p:grpSpPr>
            <a:xfrm>
              <a:off x="217756" y="1295400"/>
              <a:ext cx="9202244" cy="5420533"/>
              <a:chOff x="217756" y="1295400"/>
              <a:chExt cx="9202244" cy="5420533"/>
            </a:xfrm>
          </p:grpSpPr>
          <p:grpSp>
            <p:nvGrpSpPr>
              <p:cNvPr id="10" name="Group 9"/>
              <p:cNvGrpSpPr/>
              <p:nvPr/>
            </p:nvGrpSpPr>
            <p:grpSpPr>
              <a:xfrm>
                <a:off x="1676400" y="1295400"/>
                <a:ext cx="7743600" cy="5420533"/>
                <a:chOff x="333601" y="1437467"/>
                <a:chExt cx="7743600" cy="5420533"/>
              </a:xfrm>
            </p:grpSpPr>
            <p:grpSp>
              <p:nvGrpSpPr>
                <p:cNvPr id="24" name="Group 23"/>
                <p:cNvGrpSpPr/>
                <p:nvPr/>
              </p:nvGrpSpPr>
              <p:grpSpPr>
                <a:xfrm>
                  <a:off x="333601" y="1437467"/>
                  <a:ext cx="7743600" cy="4830007"/>
                  <a:chOff x="333601" y="1437467"/>
                  <a:chExt cx="7743600" cy="4830007"/>
                </a:xfrm>
              </p:grpSpPr>
              <p:grpSp>
                <p:nvGrpSpPr>
                  <p:cNvPr id="39" name="Group 38"/>
                  <p:cNvGrpSpPr/>
                  <p:nvPr/>
                </p:nvGrpSpPr>
                <p:grpSpPr>
                  <a:xfrm>
                    <a:off x="381001" y="2074809"/>
                    <a:ext cx="7696200" cy="4192665"/>
                    <a:chOff x="280852" y="2293872"/>
                    <a:chExt cx="8215239" cy="4573665"/>
                  </a:xfrm>
                </p:grpSpPr>
                <p:grpSp>
                  <p:nvGrpSpPr>
                    <p:cNvPr id="55" name="Group 54"/>
                    <p:cNvGrpSpPr/>
                    <p:nvPr/>
                  </p:nvGrpSpPr>
                  <p:grpSpPr>
                    <a:xfrm>
                      <a:off x="280852" y="2293872"/>
                      <a:ext cx="8215239" cy="4573665"/>
                      <a:chOff x="338941" y="1691210"/>
                      <a:chExt cx="8215239" cy="4573665"/>
                    </a:xfrm>
                  </p:grpSpPr>
                  <p:grpSp>
                    <p:nvGrpSpPr>
                      <p:cNvPr id="57" name="Group 56"/>
                      <p:cNvGrpSpPr/>
                      <p:nvPr/>
                    </p:nvGrpSpPr>
                    <p:grpSpPr>
                      <a:xfrm>
                        <a:off x="4591490" y="1793793"/>
                        <a:ext cx="3962690" cy="3709082"/>
                        <a:chOff x="3429000" y="2432948"/>
                        <a:chExt cx="3962690" cy="3709082"/>
                      </a:xfrm>
                    </p:grpSpPr>
                    <p:grpSp>
                      <p:nvGrpSpPr>
                        <p:cNvPr id="80" name="Group 79"/>
                        <p:cNvGrpSpPr/>
                        <p:nvPr/>
                      </p:nvGrpSpPr>
                      <p:grpSpPr>
                        <a:xfrm>
                          <a:off x="3429000" y="2432948"/>
                          <a:ext cx="3962690" cy="3709082"/>
                          <a:chOff x="4197321" y="2512052"/>
                          <a:chExt cx="3962690" cy="3709082"/>
                        </a:xfrm>
                      </p:grpSpPr>
                      <p:pic>
                        <p:nvPicPr>
                          <p:cNvPr id="82" name="Picture 81"/>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97680" y="2743200"/>
                            <a:ext cx="3657600" cy="3206750"/>
                          </a:xfrm>
                          <a:prstGeom prst="rect">
                            <a:avLst/>
                          </a:prstGeom>
                        </p:spPr>
                      </p:pic>
                      <p:pic>
                        <p:nvPicPr>
                          <p:cNvPr id="83" name="Picture 82"/>
                          <p:cNvPicPr>
                            <a:picLocks noChangeAspect="1"/>
                          </p:cNvPicPr>
                          <p:nvPr/>
                        </p:nvPicPr>
                        <p:blipFill>
                          <a:blip r:embed="rId4">
                            <a:clrChange>
                              <a:clrFrom>
                                <a:srgbClr val="FCFCFC"/>
                              </a:clrFrom>
                              <a:clrTo>
                                <a:srgbClr val="FCFCFC">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25817">
                            <a:off x="4197321" y="2512052"/>
                            <a:ext cx="3962690" cy="3709082"/>
                          </a:xfrm>
                          <a:prstGeom prst="rect">
                            <a:avLst/>
                          </a:prstGeom>
                        </p:spPr>
                      </p:pic>
                    </p:grpSp>
                    <p:sp>
                      <p:nvSpPr>
                        <p:cNvPr id="81" name="TextBox 80"/>
                        <p:cNvSpPr txBox="1"/>
                        <p:nvPr/>
                      </p:nvSpPr>
                      <p:spPr>
                        <a:xfrm>
                          <a:off x="4575020" y="4045118"/>
                          <a:ext cx="1670650" cy="369332"/>
                        </a:xfrm>
                        <a:prstGeom prst="rect">
                          <a:avLst/>
                        </a:prstGeom>
                        <a:solidFill>
                          <a:schemeClr val="bg1">
                            <a:alpha val="82000"/>
                          </a:schemeClr>
                        </a:solidFill>
                      </p:spPr>
                      <p:txBody>
                        <a:bodyPr wrap="none" rtlCol="0">
                          <a:spAutoFit/>
                        </a:bodyPr>
                        <a:lstStyle/>
                        <a:p>
                          <a:r>
                            <a:rPr lang="en-US" dirty="0" smtClean="0">
                              <a:solidFill>
                                <a:schemeClr val="tx2">
                                  <a:lumMod val="75000"/>
                                </a:schemeClr>
                              </a:solidFill>
                            </a:rPr>
                            <a:t>Senior Coalition</a:t>
                          </a:r>
                          <a:endParaRPr lang="en-US" dirty="0">
                            <a:solidFill>
                              <a:schemeClr val="tx2">
                                <a:lumMod val="75000"/>
                              </a:schemeClr>
                            </a:solidFill>
                          </a:endParaRPr>
                        </a:p>
                      </p:txBody>
                    </p:sp>
                  </p:grpSp>
                  <p:grpSp>
                    <p:nvGrpSpPr>
                      <p:cNvPr id="58" name="Group 57"/>
                      <p:cNvGrpSpPr/>
                      <p:nvPr/>
                    </p:nvGrpSpPr>
                    <p:grpSpPr>
                      <a:xfrm>
                        <a:off x="338941" y="1691210"/>
                        <a:ext cx="3325253" cy="4573665"/>
                        <a:chOff x="338941" y="1691210"/>
                        <a:chExt cx="3325253" cy="4573665"/>
                      </a:xfrm>
                    </p:grpSpPr>
                    <p:grpSp>
                      <p:nvGrpSpPr>
                        <p:cNvPr id="68" name="Group 67"/>
                        <p:cNvGrpSpPr/>
                        <p:nvPr/>
                      </p:nvGrpSpPr>
                      <p:grpSpPr>
                        <a:xfrm rot="21204024">
                          <a:off x="1756261" y="1691210"/>
                          <a:ext cx="1907933" cy="2448770"/>
                          <a:chOff x="914400" y="1846218"/>
                          <a:chExt cx="1907933" cy="2448770"/>
                        </a:xfrm>
                      </p:grpSpPr>
                      <p:pic>
                        <p:nvPicPr>
                          <p:cNvPr id="78" name="Picture 77"/>
                          <p:cNvPicPr>
                            <a:picLocks noChangeAspect="1"/>
                          </p:cNvPicPr>
                          <p:nvPr/>
                        </p:nvPicPr>
                        <p:blipFill>
                          <a:blip r:embed="rId5">
                            <a:clrChange>
                              <a:clrFrom>
                                <a:srgbClr val="FCFCFC"/>
                              </a:clrFrom>
                              <a:clrTo>
                                <a:srgbClr val="FCFCFC">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9537149">
                            <a:off x="1149849" y="1846218"/>
                            <a:ext cx="1672484" cy="2448770"/>
                          </a:xfrm>
                          <a:prstGeom prst="rect">
                            <a:avLst/>
                          </a:prstGeom>
                        </p:spPr>
                      </p:pic>
                      <p:sp>
                        <p:nvSpPr>
                          <p:cNvPr id="79" name="TextBox 78"/>
                          <p:cNvSpPr txBox="1"/>
                          <p:nvPr/>
                        </p:nvSpPr>
                        <p:spPr>
                          <a:xfrm rot="395976">
                            <a:off x="914400" y="2514600"/>
                            <a:ext cx="554960" cy="276999"/>
                          </a:xfrm>
                          <a:prstGeom prst="rect">
                            <a:avLst/>
                          </a:prstGeom>
                          <a:noFill/>
                        </p:spPr>
                        <p:txBody>
                          <a:bodyPr wrap="none" rtlCol="0">
                            <a:spAutoFit/>
                          </a:bodyPr>
                          <a:lstStyle/>
                          <a:p>
                            <a:r>
                              <a:rPr lang="en-US" sz="1200" dirty="0" smtClean="0"/>
                              <a:t>Marie</a:t>
                            </a:r>
                            <a:endParaRPr lang="en-US" sz="1200" dirty="0"/>
                          </a:p>
                        </p:txBody>
                      </p:sp>
                    </p:grpSp>
                    <p:grpSp>
                      <p:nvGrpSpPr>
                        <p:cNvPr id="69" name="Group 68"/>
                        <p:cNvGrpSpPr/>
                        <p:nvPr/>
                      </p:nvGrpSpPr>
                      <p:grpSpPr>
                        <a:xfrm>
                          <a:off x="338941" y="3758980"/>
                          <a:ext cx="2266528" cy="2505895"/>
                          <a:chOff x="710385" y="3626035"/>
                          <a:chExt cx="2266528" cy="2505895"/>
                        </a:xfrm>
                      </p:grpSpPr>
                      <p:sp>
                        <p:nvSpPr>
                          <p:cNvPr id="71" name="Flowchart: Connector 70"/>
                          <p:cNvSpPr/>
                          <p:nvPr/>
                        </p:nvSpPr>
                        <p:spPr>
                          <a:xfrm>
                            <a:off x="2116275" y="4130595"/>
                            <a:ext cx="860638" cy="762000"/>
                          </a:xfrm>
                          <a:prstGeom prst="flowChartConnector">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Alma</a:t>
                            </a:r>
                            <a:endParaRPr lang="en-US" sz="1200" dirty="0"/>
                          </a:p>
                        </p:txBody>
                      </p:sp>
                      <p:sp>
                        <p:nvSpPr>
                          <p:cNvPr id="72" name="Flowchart: Connector 71"/>
                          <p:cNvSpPr/>
                          <p:nvPr/>
                        </p:nvSpPr>
                        <p:spPr>
                          <a:xfrm>
                            <a:off x="710385" y="3626035"/>
                            <a:ext cx="860638" cy="762000"/>
                          </a:xfrm>
                          <a:prstGeom prst="flowChartConnector">
                            <a:avLst/>
                          </a:prstGeom>
                          <a:solidFill>
                            <a:schemeClr val="accent5">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Maggie</a:t>
                            </a:r>
                          </a:p>
                        </p:txBody>
                      </p:sp>
                      <p:sp>
                        <p:nvSpPr>
                          <p:cNvPr id="73" name="Flowchart: Connector 72"/>
                          <p:cNvSpPr/>
                          <p:nvPr/>
                        </p:nvSpPr>
                        <p:spPr>
                          <a:xfrm>
                            <a:off x="2116275" y="5369930"/>
                            <a:ext cx="860638" cy="762000"/>
                          </a:xfrm>
                          <a:prstGeom prst="flowChartConnector">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err="1" smtClean="0"/>
                              <a:t>Dollie</a:t>
                            </a:r>
                            <a:endParaRPr lang="en-US" sz="1200" dirty="0"/>
                          </a:p>
                        </p:txBody>
                      </p:sp>
                      <p:sp>
                        <p:nvSpPr>
                          <p:cNvPr id="74" name="Flowchart: Connector 73"/>
                          <p:cNvSpPr/>
                          <p:nvPr/>
                        </p:nvSpPr>
                        <p:spPr>
                          <a:xfrm>
                            <a:off x="924136" y="5131262"/>
                            <a:ext cx="860638" cy="762000"/>
                          </a:xfrm>
                          <a:prstGeom prst="flowChartConnector">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Sandy</a:t>
                            </a:r>
                            <a:endParaRPr lang="en-US" sz="1200" dirty="0"/>
                          </a:p>
                        </p:txBody>
                      </p:sp>
                      <p:cxnSp>
                        <p:nvCxnSpPr>
                          <p:cNvPr id="75" name="Straight Arrow Connector 74"/>
                          <p:cNvCxnSpPr/>
                          <p:nvPr/>
                        </p:nvCxnSpPr>
                        <p:spPr>
                          <a:xfrm>
                            <a:off x="1571023" y="4159435"/>
                            <a:ext cx="545252" cy="228600"/>
                          </a:xfrm>
                          <a:prstGeom prst="straightConnector1">
                            <a:avLst/>
                          </a:prstGeom>
                          <a:ln w="38100">
                            <a:solidFill>
                              <a:schemeClr val="accent1">
                                <a:shade val="95000"/>
                                <a:satMod val="105000"/>
                                <a:alpha val="6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1" idx="4"/>
                          </p:cNvCxnSpPr>
                          <p:nvPr/>
                        </p:nvCxnSpPr>
                        <p:spPr>
                          <a:xfrm>
                            <a:off x="2546594" y="4892595"/>
                            <a:ext cx="58875" cy="477335"/>
                          </a:xfrm>
                          <a:prstGeom prst="straightConnector1">
                            <a:avLst/>
                          </a:prstGeom>
                          <a:ln w="38100">
                            <a:solidFill>
                              <a:schemeClr val="accent1">
                                <a:shade val="95000"/>
                                <a:satMod val="105000"/>
                                <a:alpha val="6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1" idx="3"/>
                          </p:cNvCxnSpPr>
                          <p:nvPr/>
                        </p:nvCxnSpPr>
                        <p:spPr>
                          <a:xfrm flipH="1">
                            <a:off x="1717611" y="4781003"/>
                            <a:ext cx="524702" cy="461851"/>
                          </a:xfrm>
                          <a:prstGeom prst="straightConnector1">
                            <a:avLst/>
                          </a:prstGeom>
                          <a:ln w="38100">
                            <a:solidFill>
                              <a:schemeClr val="accent1">
                                <a:shade val="95000"/>
                                <a:satMod val="105000"/>
                                <a:alpha val="68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Arrow Connector 69"/>
                        <p:cNvCxnSpPr>
                          <a:endCxn id="72" idx="7"/>
                        </p:cNvCxnSpPr>
                        <p:nvPr/>
                      </p:nvCxnSpPr>
                      <p:spPr>
                        <a:xfrm flipH="1">
                          <a:off x="1073542" y="3048000"/>
                          <a:ext cx="671292" cy="822573"/>
                        </a:xfrm>
                        <a:prstGeom prst="straightConnector1">
                          <a:avLst/>
                        </a:prstGeom>
                        <a:ln w="41275">
                          <a:solidFill>
                            <a:schemeClr val="accent1">
                              <a:shade val="95000"/>
                              <a:satMod val="105000"/>
                              <a:alpha val="61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1199579" y="2610260"/>
                        <a:ext cx="3800468" cy="3034947"/>
                        <a:chOff x="1199579" y="2610260"/>
                        <a:chExt cx="3800468" cy="3034947"/>
                      </a:xfrm>
                    </p:grpSpPr>
                    <p:grpSp>
                      <p:nvGrpSpPr>
                        <p:cNvPr id="61" name="Group 60"/>
                        <p:cNvGrpSpPr/>
                        <p:nvPr/>
                      </p:nvGrpSpPr>
                      <p:grpSpPr>
                        <a:xfrm rot="8409585">
                          <a:off x="3045698" y="2610260"/>
                          <a:ext cx="1954349" cy="2448770"/>
                          <a:chOff x="867984" y="1846218"/>
                          <a:chExt cx="1954349" cy="2448770"/>
                        </a:xfrm>
                      </p:grpSpPr>
                      <p:pic>
                        <p:nvPicPr>
                          <p:cNvPr id="66" name="Picture 65"/>
                          <p:cNvPicPr>
                            <a:picLocks noChangeAspect="1"/>
                          </p:cNvPicPr>
                          <p:nvPr/>
                        </p:nvPicPr>
                        <p:blipFill>
                          <a:blip r:embed="rId5">
                            <a:clrChange>
                              <a:clrFrom>
                                <a:srgbClr val="FCFCFC"/>
                              </a:clrFrom>
                              <a:clrTo>
                                <a:srgbClr val="FCFCFC">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19537149">
                            <a:off x="1149849" y="1846218"/>
                            <a:ext cx="1672484" cy="2448770"/>
                          </a:xfrm>
                          <a:prstGeom prst="rect">
                            <a:avLst/>
                          </a:prstGeom>
                        </p:spPr>
                      </p:pic>
                      <p:sp>
                        <p:nvSpPr>
                          <p:cNvPr id="67" name="TextBox 66"/>
                          <p:cNvSpPr txBox="1"/>
                          <p:nvPr/>
                        </p:nvSpPr>
                        <p:spPr>
                          <a:xfrm rot="13190415">
                            <a:off x="867984" y="2543440"/>
                            <a:ext cx="716928" cy="276999"/>
                          </a:xfrm>
                          <a:prstGeom prst="rect">
                            <a:avLst/>
                          </a:prstGeom>
                          <a:noFill/>
                        </p:spPr>
                        <p:txBody>
                          <a:bodyPr wrap="none" rtlCol="0">
                            <a:spAutoFit/>
                          </a:bodyPr>
                          <a:lstStyle/>
                          <a:p>
                            <a:r>
                              <a:rPr lang="en-US" sz="1200" dirty="0" smtClean="0"/>
                              <a:t>Rochelle</a:t>
                            </a:r>
                            <a:endParaRPr lang="en-US" sz="1200" dirty="0"/>
                          </a:p>
                        </p:txBody>
                      </p:sp>
                    </p:grpSp>
                    <p:cxnSp>
                      <p:nvCxnSpPr>
                        <p:cNvPr id="62" name="Straight Arrow Connector 61"/>
                        <p:cNvCxnSpPr>
                          <a:endCxn id="72" idx="6"/>
                        </p:cNvCxnSpPr>
                        <p:nvPr/>
                      </p:nvCxnSpPr>
                      <p:spPr>
                        <a:xfrm flipH="1">
                          <a:off x="1199579" y="3775295"/>
                          <a:ext cx="3061854" cy="364686"/>
                        </a:xfrm>
                        <a:prstGeom prst="straightConnector1">
                          <a:avLst/>
                        </a:prstGeom>
                        <a:ln w="41275">
                          <a:solidFill>
                            <a:schemeClr val="accent1">
                              <a:shade val="95000"/>
                              <a:satMod val="105000"/>
                              <a:alpha val="6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73" idx="7"/>
                        </p:cNvCxnSpPr>
                        <p:nvPr/>
                      </p:nvCxnSpPr>
                      <p:spPr>
                        <a:xfrm flipH="1">
                          <a:off x="2479431" y="4023360"/>
                          <a:ext cx="1898259" cy="1591107"/>
                        </a:xfrm>
                        <a:prstGeom prst="straightConnector1">
                          <a:avLst/>
                        </a:prstGeom>
                        <a:ln w="41275">
                          <a:solidFill>
                            <a:schemeClr val="accent1">
                              <a:shade val="95000"/>
                              <a:satMod val="105000"/>
                              <a:alpha val="6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endCxn id="74" idx="6"/>
                        </p:cNvCxnSpPr>
                        <p:nvPr/>
                      </p:nvCxnSpPr>
                      <p:spPr>
                        <a:xfrm flipH="1">
                          <a:off x="1413330" y="3957637"/>
                          <a:ext cx="2964360" cy="1687570"/>
                        </a:xfrm>
                        <a:prstGeom prst="straightConnector1">
                          <a:avLst/>
                        </a:prstGeom>
                        <a:ln w="41275">
                          <a:solidFill>
                            <a:schemeClr val="accent1">
                              <a:shade val="95000"/>
                              <a:satMod val="105000"/>
                              <a:alpha val="6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flipV="1">
                          <a:off x="2362201" y="2902065"/>
                          <a:ext cx="1899232" cy="746269"/>
                        </a:xfrm>
                        <a:prstGeom prst="straightConnector1">
                          <a:avLst/>
                        </a:prstGeom>
                        <a:ln w="41275">
                          <a:solidFill>
                            <a:schemeClr val="accent1">
                              <a:shade val="95000"/>
                              <a:satMod val="105000"/>
                              <a:alpha val="61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p:cNvCxnSpPr/>
                      <p:nvPr/>
                    </p:nvCxnSpPr>
                    <p:spPr>
                      <a:xfrm flipV="1">
                        <a:off x="2479431" y="2148199"/>
                        <a:ext cx="2840873" cy="242378"/>
                      </a:xfrm>
                      <a:prstGeom prst="straightConnector1">
                        <a:avLst/>
                      </a:prstGeom>
                      <a:ln w="41275">
                        <a:solidFill>
                          <a:schemeClr val="accent1">
                            <a:shade val="95000"/>
                            <a:satMod val="105000"/>
                            <a:alpha val="61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5320304" y="2612361"/>
                      <a:ext cx="866006" cy="276999"/>
                    </a:xfrm>
                    <a:prstGeom prst="rect">
                      <a:avLst/>
                    </a:prstGeom>
                    <a:noFill/>
                  </p:spPr>
                  <p:txBody>
                    <a:bodyPr wrap="none" rtlCol="0">
                      <a:spAutoFit/>
                    </a:bodyPr>
                    <a:lstStyle/>
                    <a:p>
                      <a:r>
                        <a:rPr lang="en-US" sz="1200" dirty="0" smtClean="0"/>
                        <a:t>Robert/</a:t>
                      </a:r>
                      <a:r>
                        <a:rPr lang="en-US" sz="1200" dirty="0" err="1" smtClean="0"/>
                        <a:t>FIA</a:t>
                      </a:r>
                      <a:endParaRPr lang="en-US" sz="1200" dirty="0"/>
                    </a:p>
                  </p:txBody>
                </p:sp>
              </p:grpSp>
              <p:sp>
                <p:nvSpPr>
                  <p:cNvPr id="40" name="Flowchart: Connector 39"/>
                  <p:cNvSpPr/>
                  <p:nvPr/>
                </p:nvSpPr>
                <p:spPr>
                  <a:xfrm>
                    <a:off x="3962400" y="1437467"/>
                    <a:ext cx="821132" cy="771933"/>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00" dirty="0" err="1" smtClean="0"/>
                      <a:t>FIA</a:t>
                    </a:r>
                    <a:r>
                      <a:rPr lang="en-US" sz="1000" dirty="0" smtClean="0"/>
                      <a:t> Volunteers</a:t>
                    </a:r>
                    <a:endParaRPr lang="en-US" sz="1000" dirty="0"/>
                  </a:p>
                </p:txBody>
              </p:sp>
              <p:cxnSp>
                <p:nvCxnSpPr>
                  <p:cNvPr id="41" name="Straight Arrow Connector 40"/>
                  <p:cNvCxnSpPr/>
                  <p:nvPr/>
                </p:nvCxnSpPr>
                <p:spPr>
                  <a:xfrm flipH="1">
                    <a:off x="2276431" y="1981200"/>
                    <a:ext cx="1685970" cy="623622"/>
                  </a:xfrm>
                  <a:prstGeom prst="straightConnector1">
                    <a:avLst/>
                  </a:prstGeom>
                  <a:ln w="3492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333601" y="1573705"/>
                    <a:ext cx="1981979" cy="2155452"/>
                    <a:chOff x="333601" y="1573705"/>
                    <a:chExt cx="1981979" cy="2155452"/>
                  </a:xfrm>
                </p:grpSpPr>
                <p:sp>
                  <p:nvSpPr>
                    <p:cNvPr id="49" name="Flowchart: Connector 48"/>
                    <p:cNvSpPr/>
                    <p:nvPr/>
                  </p:nvSpPr>
                  <p:spPr>
                    <a:xfrm rot="15401785">
                      <a:off x="523253" y="1831885"/>
                      <a:ext cx="691056" cy="694649"/>
                    </a:xfrm>
                    <a:prstGeom prst="flowChartConnector">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00" dirty="0" smtClean="0"/>
                        <a:t>Apt</a:t>
                      </a:r>
                      <a:endParaRPr lang="en-US" sz="1000" dirty="0"/>
                    </a:p>
                  </p:txBody>
                </p:sp>
                <p:sp>
                  <p:nvSpPr>
                    <p:cNvPr id="50" name="Flowchart: Connector 49"/>
                    <p:cNvSpPr/>
                    <p:nvPr/>
                  </p:nvSpPr>
                  <p:spPr>
                    <a:xfrm rot="15401785">
                      <a:off x="335398" y="3036304"/>
                      <a:ext cx="691056" cy="694649"/>
                    </a:xfrm>
                    <a:prstGeom prst="flowChartConnector">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800" dirty="0" smtClean="0"/>
                        <a:t>Apt</a:t>
                      </a:r>
                      <a:endParaRPr lang="en-US" sz="800" dirty="0"/>
                    </a:p>
                  </p:txBody>
                </p:sp>
                <p:sp>
                  <p:nvSpPr>
                    <p:cNvPr id="51" name="Flowchart: Connector 50"/>
                    <p:cNvSpPr/>
                    <p:nvPr/>
                  </p:nvSpPr>
                  <p:spPr>
                    <a:xfrm rot="15401785">
                      <a:off x="1622728" y="1571908"/>
                      <a:ext cx="691056" cy="694649"/>
                    </a:xfrm>
                    <a:prstGeom prst="flowChartConnector">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Apt</a:t>
                      </a:r>
                      <a:endParaRPr lang="en-US" sz="1200" dirty="0"/>
                    </a:p>
                  </p:txBody>
                </p:sp>
                <p:cxnSp>
                  <p:nvCxnSpPr>
                    <p:cNvPr id="52" name="Straight Arrow Connector 51"/>
                    <p:cNvCxnSpPr/>
                    <p:nvPr/>
                  </p:nvCxnSpPr>
                  <p:spPr>
                    <a:xfrm rot="15401785">
                      <a:off x="568739" y="2674197"/>
                      <a:ext cx="437814" cy="208395"/>
                    </a:xfrm>
                    <a:prstGeom prst="straightConnector1">
                      <a:avLst/>
                    </a:prstGeom>
                    <a:ln w="38100">
                      <a:solidFill>
                        <a:schemeClr val="accent1">
                          <a:shade val="95000"/>
                          <a:satMod val="105000"/>
                          <a:alpha val="6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9" idx="4"/>
                    </p:cNvCxnSpPr>
                    <p:nvPr/>
                  </p:nvCxnSpPr>
                  <p:spPr>
                    <a:xfrm rot="15401785">
                      <a:off x="1389442" y="1808646"/>
                      <a:ext cx="47274" cy="435145"/>
                    </a:xfrm>
                    <a:prstGeom prst="straightConnector1">
                      <a:avLst/>
                    </a:prstGeom>
                    <a:ln w="38100">
                      <a:solidFill>
                        <a:schemeClr val="accent1">
                          <a:shade val="95000"/>
                          <a:satMod val="105000"/>
                          <a:alpha val="6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9" idx="3"/>
                    </p:cNvCxnSpPr>
                    <p:nvPr/>
                  </p:nvCxnSpPr>
                  <p:spPr>
                    <a:xfrm rot="15401785" flipH="1">
                      <a:off x="1206691" y="2306511"/>
                      <a:ext cx="421313" cy="421029"/>
                    </a:xfrm>
                    <a:prstGeom prst="straightConnector1">
                      <a:avLst/>
                    </a:prstGeom>
                    <a:ln w="38100">
                      <a:solidFill>
                        <a:schemeClr val="accent1">
                          <a:shade val="95000"/>
                          <a:satMod val="105000"/>
                          <a:alpha val="68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p:cNvCxnSpPr>
                    <a:stCxn id="40" idx="2"/>
                  </p:cNvCxnSpPr>
                  <p:nvPr/>
                </p:nvCxnSpPr>
                <p:spPr>
                  <a:xfrm flipH="1">
                    <a:off x="2276431" y="1823434"/>
                    <a:ext cx="1685969" cy="157766"/>
                  </a:xfrm>
                  <a:prstGeom prst="straightConnector1">
                    <a:avLst/>
                  </a:prstGeom>
                  <a:ln w="3492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0" idx="3"/>
                  </p:cNvCxnSpPr>
                  <p:nvPr/>
                </p:nvCxnSpPr>
                <p:spPr>
                  <a:xfrm flipH="1">
                    <a:off x="1066800" y="2096353"/>
                    <a:ext cx="3015852" cy="265847"/>
                  </a:xfrm>
                  <a:prstGeom prst="straightConnector1">
                    <a:avLst/>
                  </a:prstGeom>
                  <a:ln w="3492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0" idx="3"/>
                  </p:cNvCxnSpPr>
                  <p:nvPr/>
                </p:nvCxnSpPr>
                <p:spPr>
                  <a:xfrm flipH="1">
                    <a:off x="1098441" y="2096353"/>
                    <a:ext cx="2984211" cy="2116331"/>
                  </a:xfrm>
                  <a:prstGeom prst="straightConnector1">
                    <a:avLst/>
                  </a:prstGeom>
                  <a:ln w="3492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2276431" y="2209400"/>
                    <a:ext cx="1888150" cy="2249894"/>
                  </a:xfrm>
                  <a:prstGeom prst="straightConnector1">
                    <a:avLst/>
                  </a:prstGeom>
                  <a:ln w="3492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74" idx="0"/>
                  </p:cNvCxnSpPr>
                  <p:nvPr/>
                </p:nvCxnSpPr>
                <p:spPr>
                  <a:xfrm flipH="1">
                    <a:off x="984379" y="2096353"/>
                    <a:ext cx="2978022" cy="3253812"/>
                  </a:xfrm>
                  <a:prstGeom prst="straightConnector1">
                    <a:avLst/>
                  </a:prstGeom>
                  <a:ln w="3492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0" idx="3"/>
                    <a:endCxn id="73" idx="7"/>
                  </p:cNvCxnSpPr>
                  <p:nvPr/>
                </p:nvCxnSpPr>
                <p:spPr>
                  <a:xfrm flipH="1">
                    <a:off x="2386255" y="2096353"/>
                    <a:ext cx="1696397" cy="3574894"/>
                  </a:xfrm>
                  <a:prstGeom prst="straightConnector1">
                    <a:avLst/>
                  </a:prstGeom>
                  <a:ln w="34925">
                    <a:solidFill>
                      <a:schemeClr val="accent3">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5" name="Flowchart: Connector 24"/>
                <p:cNvSpPr/>
                <p:nvPr/>
              </p:nvSpPr>
              <p:spPr>
                <a:xfrm>
                  <a:off x="4225726" y="5350165"/>
                  <a:ext cx="875108" cy="777574"/>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smtClean="0"/>
                    <a:t>PEAS/AAA</a:t>
                  </a:r>
                  <a:endParaRPr lang="en-US" sz="1200" dirty="0"/>
                </a:p>
              </p:txBody>
            </p:sp>
            <p:cxnSp>
              <p:nvCxnSpPr>
                <p:cNvPr id="26" name="Straight Arrow Connector 25"/>
                <p:cNvCxnSpPr/>
                <p:nvPr/>
              </p:nvCxnSpPr>
              <p:spPr>
                <a:xfrm flipH="1">
                  <a:off x="4787812" y="5029084"/>
                  <a:ext cx="181262" cy="321081"/>
                </a:xfrm>
                <a:prstGeom prst="straightConnector1">
                  <a:avLst/>
                </a:prstGeom>
                <a:ln w="317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5" idx="1"/>
                </p:cNvCxnSpPr>
                <p:nvPr/>
              </p:nvCxnSpPr>
              <p:spPr>
                <a:xfrm flipH="1" flipV="1">
                  <a:off x="2156353" y="3184796"/>
                  <a:ext cx="2197530" cy="2279242"/>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76431" y="3154518"/>
                  <a:ext cx="2386849" cy="1514333"/>
                </a:xfrm>
                <a:prstGeom prst="straightConnector1">
                  <a:avLst/>
                </a:prstGeom>
                <a:ln w="41275">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5" idx="2"/>
                  <a:endCxn id="73" idx="6"/>
                </p:cNvCxnSpPr>
                <p:nvPr/>
              </p:nvCxnSpPr>
              <p:spPr>
                <a:xfrm flipH="1">
                  <a:off x="2504329" y="5738952"/>
                  <a:ext cx="1721397" cy="17926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5" idx="2"/>
                </p:cNvCxnSpPr>
                <p:nvPr/>
              </p:nvCxnSpPr>
              <p:spPr>
                <a:xfrm flipH="1" flipV="1">
                  <a:off x="2504329" y="4941965"/>
                  <a:ext cx="1721397" cy="796987"/>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endCxn id="74" idx="7"/>
                </p:cNvCxnSpPr>
                <p:nvPr/>
              </p:nvCxnSpPr>
              <p:spPr>
                <a:xfrm flipH="1" flipV="1">
                  <a:off x="1269436" y="5452461"/>
                  <a:ext cx="2895145" cy="28649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50" idx="3"/>
                </p:cNvCxnSpPr>
                <p:nvPr/>
              </p:nvCxnSpPr>
              <p:spPr>
                <a:xfrm flipH="1" flipV="1">
                  <a:off x="976153" y="3564883"/>
                  <a:ext cx="3193519" cy="2030823"/>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49" idx="2"/>
                </p:cNvCxnSpPr>
                <p:nvPr/>
              </p:nvCxnSpPr>
              <p:spPr>
                <a:xfrm flipH="1" flipV="1">
                  <a:off x="948291" y="2515465"/>
                  <a:ext cx="3277435" cy="3053486"/>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51" idx="3"/>
                </p:cNvCxnSpPr>
                <p:nvPr/>
              </p:nvCxnSpPr>
              <p:spPr>
                <a:xfrm flipH="1" flipV="1">
                  <a:off x="2263483" y="2100487"/>
                  <a:ext cx="2109483" cy="3249678"/>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Flowchart: Connector 34"/>
                <p:cNvSpPr/>
                <p:nvPr/>
              </p:nvSpPr>
              <p:spPr>
                <a:xfrm>
                  <a:off x="5345929" y="5999498"/>
                  <a:ext cx="875108" cy="777574"/>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Laura Fall Prevention</a:t>
                  </a:r>
                  <a:endParaRPr lang="en-US" sz="1000" dirty="0"/>
                </a:p>
              </p:txBody>
            </p:sp>
            <p:sp>
              <p:nvSpPr>
                <p:cNvPr id="36" name="Flowchart: Connector 35"/>
                <p:cNvSpPr/>
                <p:nvPr/>
              </p:nvSpPr>
              <p:spPr>
                <a:xfrm>
                  <a:off x="3348340" y="6080426"/>
                  <a:ext cx="875108" cy="777574"/>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smtClean="0"/>
                    <a:t>Dianna Chronic Disease</a:t>
                  </a:r>
                  <a:endParaRPr lang="en-US" sz="1000" dirty="0"/>
                </a:p>
              </p:txBody>
            </p:sp>
            <p:cxnSp>
              <p:nvCxnSpPr>
                <p:cNvPr id="37" name="Straight Arrow Connector 36"/>
                <p:cNvCxnSpPr>
                  <a:stCxn id="35" idx="1"/>
                </p:cNvCxnSpPr>
                <p:nvPr/>
              </p:nvCxnSpPr>
              <p:spPr>
                <a:xfrm flipH="1" flipV="1">
                  <a:off x="5047642" y="5944165"/>
                  <a:ext cx="426444" cy="169206"/>
                </a:xfrm>
                <a:prstGeom prst="straightConnector1">
                  <a:avLst/>
                </a:prstGeom>
                <a:ln w="317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6" idx="7"/>
                  <a:endCxn id="25" idx="3"/>
                </p:cNvCxnSpPr>
                <p:nvPr/>
              </p:nvCxnSpPr>
              <p:spPr>
                <a:xfrm flipV="1">
                  <a:off x="4095291" y="6013866"/>
                  <a:ext cx="258592" cy="180433"/>
                </a:xfrm>
                <a:prstGeom prst="straightConnector1">
                  <a:avLst/>
                </a:prstGeom>
                <a:ln w="3175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rot="10386629">
                <a:off x="234572" y="3405849"/>
                <a:ext cx="1330112" cy="1553989"/>
                <a:chOff x="710385" y="3626035"/>
                <a:chExt cx="2266528" cy="2505895"/>
              </a:xfrm>
              <a:solidFill>
                <a:schemeClr val="accent5">
                  <a:lumMod val="40000"/>
                  <a:lumOff val="60000"/>
                </a:schemeClr>
              </a:solidFill>
            </p:grpSpPr>
            <p:sp>
              <p:nvSpPr>
                <p:cNvPr id="17" name="Flowchart: Connector 16"/>
                <p:cNvSpPr/>
                <p:nvPr/>
              </p:nvSpPr>
              <p:spPr>
                <a:xfrm>
                  <a:off x="2116275" y="4130595"/>
                  <a:ext cx="860638" cy="762000"/>
                </a:xfrm>
                <a:prstGeom prst="flowChartConnector">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p>
              </p:txBody>
            </p:sp>
            <p:sp>
              <p:nvSpPr>
                <p:cNvPr id="18" name="Flowchart: Connector 17"/>
                <p:cNvSpPr/>
                <p:nvPr/>
              </p:nvSpPr>
              <p:spPr>
                <a:xfrm>
                  <a:off x="710385" y="3626035"/>
                  <a:ext cx="860638" cy="762000"/>
                </a:xfrm>
                <a:prstGeom prst="flowChartConnector">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p>
              </p:txBody>
            </p:sp>
            <p:sp>
              <p:nvSpPr>
                <p:cNvPr id="19" name="Flowchart: Connector 18"/>
                <p:cNvSpPr/>
                <p:nvPr/>
              </p:nvSpPr>
              <p:spPr>
                <a:xfrm>
                  <a:off x="2116275" y="5369930"/>
                  <a:ext cx="860638" cy="762000"/>
                </a:xfrm>
                <a:prstGeom prst="flowChartConnector">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p>
              </p:txBody>
            </p:sp>
            <p:sp>
              <p:nvSpPr>
                <p:cNvPr id="20" name="Flowchart: Connector 19"/>
                <p:cNvSpPr/>
                <p:nvPr/>
              </p:nvSpPr>
              <p:spPr>
                <a:xfrm>
                  <a:off x="924136" y="5131262"/>
                  <a:ext cx="860638" cy="762000"/>
                </a:xfrm>
                <a:prstGeom prst="flowChartConnector">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200" dirty="0"/>
                </a:p>
              </p:txBody>
            </p:sp>
            <p:cxnSp>
              <p:nvCxnSpPr>
                <p:cNvPr id="21" name="Straight Arrow Connector 20"/>
                <p:cNvCxnSpPr/>
                <p:nvPr/>
              </p:nvCxnSpPr>
              <p:spPr>
                <a:xfrm>
                  <a:off x="1571023" y="4159435"/>
                  <a:ext cx="545252" cy="228600"/>
                </a:xfrm>
                <a:prstGeom prst="straightConnector1">
                  <a:avLst/>
                </a:prstGeom>
                <a:grpFill/>
                <a:ln w="38100">
                  <a:solidFill>
                    <a:schemeClr val="accent1">
                      <a:shade val="95000"/>
                      <a:satMod val="105000"/>
                      <a:alpha val="6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7" idx="4"/>
                </p:cNvCxnSpPr>
                <p:nvPr/>
              </p:nvCxnSpPr>
              <p:spPr>
                <a:xfrm>
                  <a:off x="2546594" y="4892595"/>
                  <a:ext cx="58875" cy="477335"/>
                </a:xfrm>
                <a:prstGeom prst="straightConnector1">
                  <a:avLst/>
                </a:prstGeom>
                <a:grpFill/>
                <a:ln w="38100">
                  <a:solidFill>
                    <a:schemeClr val="accent1">
                      <a:shade val="95000"/>
                      <a:satMod val="105000"/>
                      <a:alpha val="68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7" idx="3"/>
                </p:cNvCxnSpPr>
                <p:nvPr/>
              </p:nvCxnSpPr>
              <p:spPr>
                <a:xfrm flipH="1">
                  <a:off x="1717611" y="4781003"/>
                  <a:ext cx="524702" cy="461851"/>
                </a:xfrm>
                <a:prstGeom prst="straightConnector1">
                  <a:avLst/>
                </a:prstGeom>
                <a:grpFill/>
                <a:ln w="38100">
                  <a:solidFill>
                    <a:schemeClr val="accent1">
                      <a:shade val="95000"/>
                      <a:satMod val="105000"/>
                      <a:alpha val="68000"/>
                    </a:schemeClr>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a:stCxn id="72" idx="2"/>
                <a:endCxn id="17" idx="2"/>
              </p:cNvCxnSpPr>
              <p:nvPr/>
            </p:nvCxnSpPr>
            <p:spPr>
              <a:xfrm flipH="1">
                <a:off x="768122" y="4177523"/>
                <a:ext cx="955678" cy="250696"/>
              </a:xfrm>
              <a:prstGeom prst="straightConnector1">
                <a:avLst/>
              </a:prstGeom>
              <a:ln w="41275">
                <a:solidFill>
                  <a:schemeClr val="accent1">
                    <a:shade val="95000"/>
                    <a:satMod val="105000"/>
                    <a:alpha val="61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7756" y="4125392"/>
                <a:ext cx="1281441" cy="276999"/>
              </a:xfrm>
              <a:prstGeom prst="rect">
                <a:avLst/>
              </a:prstGeom>
              <a:solidFill>
                <a:schemeClr val="bg1">
                  <a:alpha val="83000"/>
                </a:schemeClr>
              </a:solidFill>
              <a:ln>
                <a:solidFill>
                  <a:schemeClr val="accent5">
                    <a:lumMod val="75000"/>
                  </a:schemeClr>
                </a:solidFill>
              </a:ln>
            </p:spPr>
            <p:txBody>
              <a:bodyPr wrap="none" rtlCol="0">
                <a:spAutoFit/>
              </a:bodyPr>
              <a:lstStyle/>
              <a:p>
                <a:r>
                  <a:rPr lang="en-US" sz="1200" dirty="0" smtClean="0"/>
                  <a:t>Villages of Solano</a:t>
                </a:r>
                <a:endParaRPr lang="en-US" sz="1200" dirty="0"/>
              </a:p>
            </p:txBody>
          </p:sp>
          <p:cxnSp>
            <p:nvCxnSpPr>
              <p:cNvPr id="14" name="Straight Arrow Connector 13"/>
              <p:cNvCxnSpPr>
                <a:endCxn id="20" idx="1"/>
              </p:cNvCxnSpPr>
              <p:nvPr/>
            </p:nvCxnSpPr>
            <p:spPr>
              <a:xfrm flipH="1" flipV="1">
                <a:off x="1334848" y="3902968"/>
                <a:ext cx="388952" cy="167649"/>
              </a:xfrm>
              <a:prstGeom prst="straightConnector1">
                <a:avLst/>
              </a:prstGeom>
              <a:ln w="41275">
                <a:solidFill>
                  <a:schemeClr val="accent1">
                    <a:shade val="95000"/>
                    <a:satMod val="105000"/>
                    <a:alpha val="6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2" idx="3"/>
                <a:endCxn id="18" idx="2"/>
              </p:cNvCxnSpPr>
              <p:nvPr/>
            </p:nvCxnSpPr>
            <p:spPr>
              <a:xfrm flipH="1">
                <a:off x="1624744" y="4424488"/>
                <a:ext cx="217130" cy="215398"/>
              </a:xfrm>
              <a:prstGeom prst="straightConnector1">
                <a:avLst/>
              </a:prstGeom>
              <a:ln w="41275">
                <a:solidFill>
                  <a:schemeClr val="accent1">
                    <a:shade val="95000"/>
                    <a:satMod val="105000"/>
                    <a:alpha val="61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7" idx="1"/>
              </p:cNvCxnSpPr>
              <p:nvPr/>
            </p:nvCxnSpPr>
            <p:spPr>
              <a:xfrm flipH="1">
                <a:off x="714731" y="4329923"/>
                <a:ext cx="1018578" cy="273032"/>
              </a:xfrm>
              <a:prstGeom prst="straightConnector1">
                <a:avLst/>
              </a:prstGeom>
              <a:ln w="41275">
                <a:solidFill>
                  <a:schemeClr val="accent1">
                    <a:shade val="95000"/>
                    <a:satMod val="105000"/>
                    <a:alpha val="61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6006079" y="4325956"/>
              <a:ext cx="966996" cy="276999"/>
            </a:xfrm>
            <a:prstGeom prst="rect">
              <a:avLst/>
            </a:prstGeom>
            <a:noFill/>
          </p:spPr>
          <p:txBody>
            <a:bodyPr wrap="none" rtlCol="0">
              <a:spAutoFit/>
            </a:bodyPr>
            <a:lstStyle/>
            <a:p>
              <a:r>
                <a:rPr lang="en-US" sz="1200" dirty="0" smtClean="0"/>
                <a:t>Tracee/PEAS</a:t>
              </a:r>
              <a:endParaRPr lang="en-US" sz="1200" dirty="0"/>
            </a:p>
          </p:txBody>
        </p:sp>
      </p:grpSp>
    </p:spTree>
    <p:extLst>
      <p:ext uri="{BB962C8B-B14F-4D97-AF65-F5344CB8AC3E}">
        <p14:creationId xmlns:p14="http://schemas.microsoft.com/office/powerpoint/2010/main" val="111941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356" y="1140377"/>
            <a:ext cx="6781264" cy="567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2057400" y="0"/>
            <a:ext cx="7086600" cy="1373703"/>
          </a:xfrm>
          <a:prstGeom prst="rect">
            <a:avLst/>
          </a:prstGeom>
          <a:solidFill>
            <a:schemeClr val="tx2">
              <a:lumMod val="75000"/>
            </a:schemeClr>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solidFill>
                  <a:schemeClr val="bg1"/>
                </a:solidFill>
                <a:latin typeface="Adobe Hebrew" pitchFamily="18" charset="-79"/>
                <a:cs typeface="Adobe Hebrew" pitchFamily="18" charset="-79"/>
              </a:rPr>
              <a:t>Social Network Clusters</a:t>
            </a:r>
            <a:endParaRPr lang="en-US" dirty="0">
              <a:solidFill>
                <a:schemeClr val="bg1"/>
              </a:solidFill>
              <a:latin typeface="Adobe Hebrew" pitchFamily="18" charset="-79"/>
              <a:cs typeface="Adobe Hebrew" pitchFamily="18" charset="-79"/>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700" y="6388285"/>
            <a:ext cx="1638300" cy="46971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 y="0"/>
            <a:ext cx="2068830" cy="1373703"/>
          </a:xfrm>
          <a:prstGeom prst="rect">
            <a:avLst/>
          </a:prstGeom>
        </p:spPr>
      </p:pic>
      <p:grpSp>
        <p:nvGrpSpPr>
          <p:cNvPr id="7" name="Group 6"/>
          <p:cNvGrpSpPr/>
          <p:nvPr/>
        </p:nvGrpSpPr>
        <p:grpSpPr>
          <a:xfrm>
            <a:off x="4056612" y="5709076"/>
            <a:ext cx="911122" cy="823347"/>
            <a:chOff x="3429000" y="2432948"/>
            <a:chExt cx="4087150" cy="3709082"/>
          </a:xfrm>
        </p:grpSpPr>
        <p:grpSp>
          <p:nvGrpSpPr>
            <p:cNvPr id="8" name="Group 7"/>
            <p:cNvGrpSpPr/>
            <p:nvPr/>
          </p:nvGrpSpPr>
          <p:grpSpPr>
            <a:xfrm>
              <a:off x="3429000" y="2432948"/>
              <a:ext cx="3962690" cy="3709082"/>
              <a:chOff x="4197321" y="2512052"/>
              <a:chExt cx="3962690" cy="3709082"/>
            </a:xfrm>
          </p:grpSpPr>
          <p:pic>
            <p:nvPicPr>
              <p:cNvPr id="10" name="Picture 9"/>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97680" y="2743200"/>
                <a:ext cx="3657600" cy="3206750"/>
              </a:xfrm>
              <a:prstGeom prst="rect">
                <a:avLst/>
              </a:prstGeom>
            </p:spPr>
          </p:pic>
          <p:pic>
            <p:nvPicPr>
              <p:cNvPr id="11" name="Picture 10"/>
              <p:cNvPicPr>
                <a:picLocks noChangeAspect="1"/>
              </p:cNvPicPr>
              <p:nvPr/>
            </p:nvPicPr>
            <p:blipFill>
              <a:blip r:embed="rId6" cstate="print">
                <a:clrChange>
                  <a:clrFrom>
                    <a:srgbClr val="FCFCFC"/>
                  </a:clrFrom>
                  <a:clrTo>
                    <a:srgbClr val="FCFCFC">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25817">
                <a:off x="4197321" y="2512052"/>
                <a:ext cx="3962690" cy="3709082"/>
              </a:xfrm>
              <a:prstGeom prst="rect">
                <a:avLst/>
              </a:prstGeom>
            </p:spPr>
          </p:pic>
        </p:grpSp>
        <p:sp>
          <p:nvSpPr>
            <p:cNvPr id="9" name="TextBox 8"/>
            <p:cNvSpPr txBox="1"/>
            <p:nvPr/>
          </p:nvSpPr>
          <p:spPr>
            <a:xfrm>
              <a:off x="3749020" y="3371004"/>
              <a:ext cx="3767130" cy="1247848"/>
            </a:xfrm>
            <a:prstGeom prst="rect">
              <a:avLst/>
            </a:prstGeom>
            <a:solidFill>
              <a:schemeClr val="bg1">
                <a:alpha val="82000"/>
              </a:schemeClr>
            </a:solidFill>
          </p:spPr>
          <p:txBody>
            <a:bodyPr wrap="none" rtlCol="0">
              <a:spAutoFit/>
            </a:bodyPr>
            <a:lstStyle/>
            <a:p>
              <a:r>
                <a:rPr lang="en-US" sz="1200" dirty="0" smtClean="0">
                  <a:solidFill>
                    <a:schemeClr val="tx2">
                      <a:lumMod val="75000"/>
                    </a:schemeClr>
                  </a:solidFill>
                </a:rPr>
                <a:t>Food Bank</a:t>
              </a:r>
              <a:endParaRPr lang="en-US" sz="1200" dirty="0">
                <a:solidFill>
                  <a:schemeClr val="tx2">
                    <a:lumMod val="75000"/>
                  </a:schemeClr>
                </a:solidFill>
              </a:endParaRPr>
            </a:p>
          </p:txBody>
        </p:sp>
      </p:grpSp>
      <p:grpSp>
        <p:nvGrpSpPr>
          <p:cNvPr id="12" name="Group 11"/>
          <p:cNvGrpSpPr/>
          <p:nvPr/>
        </p:nvGrpSpPr>
        <p:grpSpPr>
          <a:xfrm>
            <a:off x="4611466" y="3978985"/>
            <a:ext cx="798734" cy="822430"/>
            <a:chOff x="3429000" y="2432948"/>
            <a:chExt cx="3962690" cy="3709082"/>
          </a:xfrm>
        </p:grpSpPr>
        <p:grpSp>
          <p:nvGrpSpPr>
            <p:cNvPr id="13" name="Group 12"/>
            <p:cNvGrpSpPr/>
            <p:nvPr/>
          </p:nvGrpSpPr>
          <p:grpSpPr>
            <a:xfrm>
              <a:off x="3429000" y="2432948"/>
              <a:ext cx="3962690" cy="3709082"/>
              <a:chOff x="4197321" y="2512052"/>
              <a:chExt cx="3962690" cy="3709082"/>
            </a:xfrm>
          </p:grpSpPr>
          <p:pic>
            <p:nvPicPr>
              <p:cNvPr id="15" name="Picture 14"/>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297680" y="2743200"/>
                <a:ext cx="3657600" cy="3206750"/>
              </a:xfrm>
              <a:prstGeom prst="rect">
                <a:avLst/>
              </a:prstGeom>
            </p:spPr>
          </p:pic>
          <p:pic>
            <p:nvPicPr>
              <p:cNvPr id="16" name="Picture 15"/>
              <p:cNvPicPr>
                <a:picLocks noChangeAspect="1"/>
              </p:cNvPicPr>
              <p:nvPr/>
            </p:nvPicPr>
            <p:blipFill>
              <a:blip r:embed="rId8" cstate="print">
                <a:clrChange>
                  <a:clrFrom>
                    <a:srgbClr val="FCFCFC"/>
                  </a:clrFrom>
                  <a:clrTo>
                    <a:srgbClr val="FCFCFC">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025817">
                <a:off x="4197321" y="2512052"/>
                <a:ext cx="3962690" cy="3709082"/>
              </a:xfrm>
              <a:prstGeom prst="rect">
                <a:avLst/>
              </a:prstGeom>
            </p:spPr>
          </p:pic>
        </p:grpSp>
        <p:sp>
          <p:nvSpPr>
            <p:cNvPr id="14" name="TextBox 13"/>
            <p:cNvSpPr txBox="1"/>
            <p:nvPr/>
          </p:nvSpPr>
          <p:spPr>
            <a:xfrm>
              <a:off x="3611245" y="3945408"/>
              <a:ext cx="2562467" cy="1124518"/>
            </a:xfrm>
            <a:prstGeom prst="rect">
              <a:avLst/>
            </a:prstGeom>
            <a:solidFill>
              <a:schemeClr val="bg1">
                <a:alpha val="82000"/>
              </a:schemeClr>
            </a:solidFill>
          </p:spPr>
          <p:txBody>
            <a:bodyPr wrap="none" rtlCol="0">
              <a:spAutoFit/>
            </a:bodyPr>
            <a:lstStyle/>
            <a:p>
              <a:r>
                <a:rPr lang="en-US" sz="1200" dirty="0" err="1" smtClean="0">
                  <a:solidFill>
                    <a:schemeClr val="tx2">
                      <a:lumMod val="75000"/>
                    </a:schemeClr>
                  </a:solidFill>
                </a:rPr>
                <a:t>Sr</a:t>
              </a:r>
              <a:r>
                <a:rPr lang="en-US" sz="1200" dirty="0" smtClean="0">
                  <a:solidFill>
                    <a:schemeClr val="tx2">
                      <a:lumMod val="75000"/>
                    </a:schemeClr>
                  </a:solidFill>
                </a:rPr>
                <a:t> Manor</a:t>
              </a:r>
              <a:endParaRPr lang="en-US" sz="1200" dirty="0">
                <a:solidFill>
                  <a:schemeClr val="tx2">
                    <a:lumMod val="75000"/>
                  </a:schemeClr>
                </a:solidFill>
              </a:endParaRPr>
            </a:p>
          </p:txBody>
        </p:sp>
      </p:grpSp>
      <p:grpSp>
        <p:nvGrpSpPr>
          <p:cNvPr id="17" name="Group 16"/>
          <p:cNvGrpSpPr/>
          <p:nvPr/>
        </p:nvGrpSpPr>
        <p:grpSpPr>
          <a:xfrm>
            <a:off x="2253291" y="1895201"/>
            <a:ext cx="1276205" cy="1193499"/>
            <a:chOff x="3429000" y="2432948"/>
            <a:chExt cx="3962690" cy="3709082"/>
          </a:xfrm>
        </p:grpSpPr>
        <p:grpSp>
          <p:nvGrpSpPr>
            <p:cNvPr id="18" name="Group 17"/>
            <p:cNvGrpSpPr/>
            <p:nvPr/>
          </p:nvGrpSpPr>
          <p:grpSpPr>
            <a:xfrm>
              <a:off x="3429000" y="2432948"/>
              <a:ext cx="3962690" cy="3709082"/>
              <a:chOff x="4197321" y="2512052"/>
              <a:chExt cx="3962690" cy="3709082"/>
            </a:xfrm>
          </p:grpSpPr>
          <p:pic>
            <p:nvPicPr>
              <p:cNvPr id="20" name="Picture 19"/>
              <p:cNvPicPr>
                <a:picLocks noChangeAspect="1"/>
              </p:cNvPicPr>
              <p:nvPr/>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297680" y="2743200"/>
                <a:ext cx="3657600" cy="3206750"/>
              </a:xfrm>
              <a:prstGeom prst="rect">
                <a:avLst/>
              </a:prstGeom>
            </p:spPr>
          </p:pic>
          <p:pic>
            <p:nvPicPr>
              <p:cNvPr id="21" name="Picture 20"/>
              <p:cNvPicPr>
                <a:picLocks noChangeAspect="1"/>
              </p:cNvPicPr>
              <p:nvPr/>
            </p:nvPicPr>
            <p:blipFill>
              <a:blip r:embed="rId10" cstate="print">
                <a:clrChange>
                  <a:clrFrom>
                    <a:srgbClr val="FCFCFC"/>
                  </a:clrFrom>
                  <a:clrTo>
                    <a:srgbClr val="FCFCFC">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rot="2025817">
                <a:off x="4197321" y="2512052"/>
                <a:ext cx="3962690" cy="3709082"/>
              </a:xfrm>
              <a:prstGeom prst="rect">
                <a:avLst/>
              </a:prstGeom>
            </p:spPr>
          </p:pic>
        </p:grpSp>
        <p:sp>
          <p:nvSpPr>
            <p:cNvPr id="19" name="TextBox 18"/>
            <p:cNvSpPr txBox="1"/>
            <p:nvPr/>
          </p:nvSpPr>
          <p:spPr>
            <a:xfrm>
              <a:off x="4665754" y="3821519"/>
              <a:ext cx="1245894" cy="730519"/>
            </a:xfrm>
            <a:prstGeom prst="rect">
              <a:avLst/>
            </a:prstGeom>
            <a:solidFill>
              <a:schemeClr val="bg1">
                <a:alpha val="82000"/>
              </a:schemeClr>
            </a:solidFill>
          </p:spPr>
          <p:txBody>
            <a:bodyPr wrap="none" rtlCol="0">
              <a:spAutoFit/>
            </a:bodyPr>
            <a:lstStyle/>
            <a:p>
              <a:r>
                <a:rPr lang="en-US" sz="1600" dirty="0" err="1" smtClean="0">
                  <a:solidFill>
                    <a:schemeClr val="tx2">
                      <a:lumMod val="75000"/>
                    </a:schemeClr>
                  </a:solidFill>
                </a:rPr>
                <a:t>FIA</a:t>
              </a:r>
              <a:endParaRPr lang="en-US" sz="1600" dirty="0">
                <a:solidFill>
                  <a:schemeClr val="tx2">
                    <a:lumMod val="75000"/>
                  </a:schemeClr>
                </a:solidFill>
              </a:endParaRPr>
            </a:p>
          </p:txBody>
        </p:sp>
      </p:grpSp>
      <p:grpSp>
        <p:nvGrpSpPr>
          <p:cNvPr id="22" name="Group 21"/>
          <p:cNvGrpSpPr/>
          <p:nvPr/>
        </p:nvGrpSpPr>
        <p:grpSpPr>
          <a:xfrm>
            <a:off x="1761157" y="4151935"/>
            <a:ext cx="1159843" cy="1123455"/>
            <a:chOff x="3429000" y="2432948"/>
            <a:chExt cx="3962690" cy="3709082"/>
          </a:xfrm>
        </p:grpSpPr>
        <p:grpSp>
          <p:nvGrpSpPr>
            <p:cNvPr id="23" name="Group 22"/>
            <p:cNvGrpSpPr/>
            <p:nvPr/>
          </p:nvGrpSpPr>
          <p:grpSpPr>
            <a:xfrm>
              <a:off x="3429000" y="2432948"/>
              <a:ext cx="3962690" cy="3709082"/>
              <a:chOff x="4197321" y="2512052"/>
              <a:chExt cx="3962690" cy="3709082"/>
            </a:xfrm>
          </p:grpSpPr>
          <p:pic>
            <p:nvPicPr>
              <p:cNvPr id="25" name="Picture 24"/>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297680" y="2743200"/>
                <a:ext cx="3657600" cy="3206750"/>
              </a:xfrm>
              <a:prstGeom prst="rect">
                <a:avLst/>
              </a:prstGeom>
            </p:spPr>
          </p:pic>
          <p:pic>
            <p:nvPicPr>
              <p:cNvPr id="26" name="Picture 25"/>
              <p:cNvPicPr>
                <a:picLocks noChangeAspect="1"/>
              </p:cNvPicPr>
              <p:nvPr/>
            </p:nvPicPr>
            <p:blipFill>
              <a:blip r:embed="rId12" cstate="print">
                <a:clrChange>
                  <a:clrFrom>
                    <a:srgbClr val="FCFCFC"/>
                  </a:clrFrom>
                  <a:clrTo>
                    <a:srgbClr val="FCFCFC">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2025817">
                <a:off x="4197321" y="2512052"/>
                <a:ext cx="3962690" cy="3709082"/>
              </a:xfrm>
              <a:prstGeom prst="rect">
                <a:avLst/>
              </a:prstGeom>
            </p:spPr>
          </p:pic>
        </p:grpSp>
        <p:sp>
          <p:nvSpPr>
            <p:cNvPr id="24" name="TextBox 23"/>
            <p:cNvSpPr txBox="1"/>
            <p:nvPr/>
          </p:nvSpPr>
          <p:spPr>
            <a:xfrm>
              <a:off x="4402411" y="3945405"/>
              <a:ext cx="1646913" cy="873576"/>
            </a:xfrm>
            <a:prstGeom prst="rect">
              <a:avLst/>
            </a:prstGeom>
            <a:solidFill>
              <a:schemeClr val="bg1">
                <a:alpha val="82000"/>
              </a:schemeClr>
            </a:solidFill>
          </p:spPr>
          <p:txBody>
            <a:bodyPr wrap="none" rtlCol="0">
              <a:spAutoFit/>
            </a:bodyPr>
            <a:lstStyle/>
            <a:p>
              <a:pPr algn="ctr"/>
              <a:r>
                <a:rPr lang="en-US" sz="1600" dirty="0" smtClean="0">
                  <a:solidFill>
                    <a:schemeClr val="tx2">
                      <a:lumMod val="75000"/>
                    </a:schemeClr>
                  </a:solidFill>
                </a:rPr>
                <a:t>AAA</a:t>
              </a:r>
              <a:endParaRPr lang="en-US" sz="1600" dirty="0">
                <a:solidFill>
                  <a:schemeClr val="tx2">
                    <a:lumMod val="75000"/>
                  </a:schemeClr>
                </a:solidFill>
              </a:endParaRPr>
            </a:p>
          </p:txBody>
        </p:sp>
      </p:grpSp>
      <p:grpSp>
        <p:nvGrpSpPr>
          <p:cNvPr id="27" name="Group 26"/>
          <p:cNvGrpSpPr/>
          <p:nvPr/>
        </p:nvGrpSpPr>
        <p:grpSpPr>
          <a:xfrm>
            <a:off x="5354561" y="5444528"/>
            <a:ext cx="1389949" cy="1098312"/>
            <a:chOff x="2537531" y="2271477"/>
            <a:chExt cx="4649428" cy="3709082"/>
          </a:xfrm>
        </p:grpSpPr>
        <p:grpSp>
          <p:nvGrpSpPr>
            <p:cNvPr id="28" name="Group 27"/>
            <p:cNvGrpSpPr/>
            <p:nvPr/>
          </p:nvGrpSpPr>
          <p:grpSpPr>
            <a:xfrm>
              <a:off x="2537531" y="2271477"/>
              <a:ext cx="4649428" cy="3709082"/>
              <a:chOff x="3305852" y="2350581"/>
              <a:chExt cx="4649428" cy="3709082"/>
            </a:xfrm>
          </p:grpSpPr>
          <p:pic>
            <p:nvPicPr>
              <p:cNvPr id="30" name="Picture 29"/>
              <p:cNvPicPr>
                <a:picLocks noChangeAspect="1"/>
              </p:cNvPicPr>
              <p:nvPr/>
            </p:nvPicPr>
            <p:blipFill>
              <a:blip r:embed="rId1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97680" y="2743200"/>
                <a:ext cx="3657600" cy="3206750"/>
              </a:xfrm>
              <a:prstGeom prst="rect">
                <a:avLst/>
              </a:prstGeom>
            </p:spPr>
          </p:pic>
          <p:pic>
            <p:nvPicPr>
              <p:cNvPr id="31" name="Picture 30"/>
              <p:cNvPicPr>
                <a:picLocks noChangeAspect="1"/>
              </p:cNvPicPr>
              <p:nvPr/>
            </p:nvPicPr>
            <p:blipFill>
              <a:blip r:embed="rId14" cstate="print">
                <a:clrChange>
                  <a:clrFrom>
                    <a:srgbClr val="FCFCFC"/>
                  </a:clrFrom>
                  <a:clrTo>
                    <a:srgbClr val="FCFCFC">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25817">
                <a:off x="3305852" y="2350581"/>
                <a:ext cx="3962690" cy="3709082"/>
              </a:xfrm>
              <a:prstGeom prst="rect">
                <a:avLst/>
              </a:prstGeom>
            </p:spPr>
          </p:pic>
        </p:grpSp>
        <p:sp>
          <p:nvSpPr>
            <p:cNvPr id="29" name="TextBox 28"/>
            <p:cNvSpPr txBox="1"/>
            <p:nvPr/>
          </p:nvSpPr>
          <p:spPr>
            <a:xfrm>
              <a:off x="4115274" y="4126021"/>
              <a:ext cx="1412712" cy="738664"/>
            </a:xfrm>
            <a:prstGeom prst="rect">
              <a:avLst/>
            </a:prstGeom>
            <a:solidFill>
              <a:schemeClr val="bg1">
                <a:alpha val="82000"/>
              </a:schemeClr>
            </a:solidFill>
          </p:spPr>
          <p:txBody>
            <a:bodyPr wrap="none" rtlCol="0">
              <a:spAutoFit/>
            </a:bodyPr>
            <a:lstStyle/>
            <a:p>
              <a:r>
                <a:rPr lang="en-US" dirty="0" err="1" smtClean="0">
                  <a:solidFill>
                    <a:schemeClr val="tx2">
                      <a:lumMod val="75000"/>
                    </a:schemeClr>
                  </a:solidFill>
                </a:rPr>
                <a:t>SCSC</a:t>
              </a:r>
              <a:endParaRPr lang="en-US" dirty="0">
                <a:solidFill>
                  <a:schemeClr val="tx2">
                    <a:lumMod val="75000"/>
                  </a:schemeClr>
                </a:solidFill>
              </a:endParaRPr>
            </a:p>
          </p:txBody>
        </p:sp>
      </p:grpSp>
      <p:grpSp>
        <p:nvGrpSpPr>
          <p:cNvPr id="32" name="Group 31"/>
          <p:cNvGrpSpPr/>
          <p:nvPr/>
        </p:nvGrpSpPr>
        <p:grpSpPr>
          <a:xfrm>
            <a:off x="4460992" y="2908309"/>
            <a:ext cx="857992" cy="785278"/>
            <a:chOff x="2991439" y="2432948"/>
            <a:chExt cx="5452939" cy="3709082"/>
          </a:xfrm>
        </p:grpSpPr>
        <p:grpSp>
          <p:nvGrpSpPr>
            <p:cNvPr id="33" name="Group 32"/>
            <p:cNvGrpSpPr/>
            <p:nvPr/>
          </p:nvGrpSpPr>
          <p:grpSpPr>
            <a:xfrm>
              <a:off x="3429000" y="2432948"/>
              <a:ext cx="3962690" cy="3709082"/>
              <a:chOff x="4197321" y="2512052"/>
              <a:chExt cx="3962690" cy="3709082"/>
            </a:xfrm>
          </p:grpSpPr>
          <p:pic>
            <p:nvPicPr>
              <p:cNvPr id="35" name="Picture 34"/>
              <p:cNvPicPr>
                <a:picLocks noChangeAspect="1"/>
              </p:cNvPicPr>
              <p:nvPr/>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97680" y="2743200"/>
                <a:ext cx="3657600" cy="3206750"/>
              </a:xfrm>
              <a:prstGeom prst="rect">
                <a:avLst/>
              </a:prstGeom>
            </p:spPr>
          </p:pic>
          <p:pic>
            <p:nvPicPr>
              <p:cNvPr id="36" name="Picture 35"/>
              <p:cNvPicPr>
                <a:picLocks noChangeAspect="1"/>
              </p:cNvPicPr>
              <p:nvPr/>
            </p:nvPicPr>
            <p:blipFill>
              <a:blip r:embed="rId16" cstate="print">
                <a:clrChange>
                  <a:clrFrom>
                    <a:srgbClr val="FCFCFC"/>
                  </a:clrFrom>
                  <a:clrTo>
                    <a:srgbClr val="FCFCFC">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2025817">
                <a:off x="4197321" y="2512052"/>
                <a:ext cx="3962690" cy="3709082"/>
              </a:xfrm>
              <a:prstGeom prst="rect">
                <a:avLst/>
              </a:prstGeom>
            </p:spPr>
          </p:pic>
        </p:grpSp>
        <p:sp>
          <p:nvSpPr>
            <p:cNvPr id="34" name="TextBox 33"/>
            <p:cNvSpPr txBox="1"/>
            <p:nvPr/>
          </p:nvSpPr>
          <p:spPr>
            <a:xfrm>
              <a:off x="2991439" y="3945406"/>
              <a:ext cx="5452939" cy="1308342"/>
            </a:xfrm>
            <a:prstGeom prst="rect">
              <a:avLst/>
            </a:prstGeom>
            <a:solidFill>
              <a:schemeClr val="bg1">
                <a:alpha val="82000"/>
              </a:schemeClr>
            </a:solidFill>
          </p:spPr>
          <p:txBody>
            <a:bodyPr wrap="none" rtlCol="0">
              <a:spAutoFit/>
            </a:bodyPr>
            <a:lstStyle/>
            <a:p>
              <a:r>
                <a:rPr lang="en-US" sz="1200" dirty="0" smtClean="0">
                  <a:solidFill>
                    <a:schemeClr val="tx2">
                      <a:lumMod val="75000"/>
                    </a:schemeClr>
                  </a:solidFill>
                </a:rPr>
                <a:t>Parkway Pl</a:t>
              </a:r>
              <a:endParaRPr lang="en-US" sz="1200" dirty="0">
                <a:solidFill>
                  <a:schemeClr val="tx2">
                    <a:lumMod val="75000"/>
                  </a:schemeClr>
                </a:solidFill>
              </a:endParaRPr>
            </a:p>
          </p:txBody>
        </p:sp>
      </p:grpSp>
      <p:grpSp>
        <p:nvGrpSpPr>
          <p:cNvPr id="37" name="Group 36"/>
          <p:cNvGrpSpPr/>
          <p:nvPr/>
        </p:nvGrpSpPr>
        <p:grpSpPr>
          <a:xfrm>
            <a:off x="7444796" y="4828769"/>
            <a:ext cx="915610" cy="823347"/>
            <a:chOff x="3429000" y="2432948"/>
            <a:chExt cx="4107282" cy="3709082"/>
          </a:xfrm>
        </p:grpSpPr>
        <p:grpSp>
          <p:nvGrpSpPr>
            <p:cNvPr id="38" name="Group 37"/>
            <p:cNvGrpSpPr/>
            <p:nvPr/>
          </p:nvGrpSpPr>
          <p:grpSpPr>
            <a:xfrm>
              <a:off x="3429000" y="2432948"/>
              <a:ext cx="3962690" cy="3709082"/>
              <a:chOff x="4197321" y="2512052"/>
              <a:chExt cx="3962690" cy="3709082"/>
            </a:xfrm>
          </p:grpSpPr>
          <p:pic>
            <p:nvPicPr>
              <p:cNvPr id="40" name="Picture 39"/>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97680" y="2743200"/>
                <a:ext cx="3657600" cy="3206750"/>
              </a:xfrm>
              <a:prstGeom prst="rect">
                <a:avLst/>
              </a:prstGeom>
            </p:spPr>
          </p:pic>
          <p:pic>
            <p:nvPicPr>
              <p:cNvPr id="41" name="Picture 40"/>
              <p:cNvPicPr>
                <a:picLocks noChangeAspect="1"/>
              </p:cNvPicPr>
              <p:nvPr/>
            </p:nvPicPr>
            <p:blipFill>
              <a:blip r:embed="rId6" cstate="print">
                <a:clrChange>
                  <a:clrFrom>
                    <a:srgbClr val="FCFCFC"/>
                  </a:clrFrom>
                  <a:clrTo>
                    <a:srgbClr val="FCFCFC">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25817">
                <a:off x="4197321" y="2512052"/>
                <a:ext cx="3962690" cy="3709082"/>
              </a:xfrm>
              <a:prstGeom prst="rect">
                <a:avLst/>
              </a:prstGeom>
            </p:spPr>
          </p:pic>
        </p:grpSp>
        <p:sp>
          <p:nvSpPr>
            <p:cNvPr id="39" name="TextBox 38"/>
            <p:cNvSpPr txBox="1"/>
            <p:nvPr/>
          </p:nvSpPr>
          <p:spPr>
            <a:xfrm>
              <a:off x="3749020" y="3371004"/>
              <a:ext cx="3787262" cy="1247848"/>
            </a:xfrm>
            <a:prstGeom prst="rect">
              <a:avLst/>
            </a:prstGeom>
            <a:solidFill>
              <a:schemeClr val="bg1">
                <a:alpha val="82000"/>
              </a:schemeClr>
            </a:solidFill>
          </p:spPr>
          <p:txBody>
            <a:bodyPr wrap="none" rtlCol="0">
              <a:spAutoFit/>
            </a:bodyPr>
            <a:lstStyle/>
            <a:p>
              <a:r>
                <a:rPr lang="en-US" sz="1200" dirty="0" err="1" smtClean="0">
                  <a:solidFill>
                    <a:schemeClr val="tx2">
                      <a:lumMod val="75000"/>
                    </a:schemeClr>
                  </a:solidFill>
                </a:rPr>
                <a:t>Kare</a:t>
              </a:r>
              <a:r>
                <a:rPr lang="en-US" sz="1200" dirty="0" smtClean="0">
                  <a:solidFill>
                    <a:schemeClr val="tx2">
                      <a:lumMod val="75000"/>
                    </a:schemeClr>
                  </a:solidFill>
                </a:rPr>
                <a:t> Bears</a:t>
              </a:r>
              <a:endParaRPr lang="en-US" sz="1200" dirty="0">
                <a:solidFill>
                  <a:schemeClr val="tx2">
                    <a:lumMod val="75000"/>
                  </a:schemeClr>
                </a:solidFill>
              </a:endParaRPr>
            </a:p>
          </p:txBody>
        </p:sp>
      </p:grpSp>
      <p:grpSp>
        <p:nvGrpSpPr>
          <p:cNvPr id="42" name="Group 41"/>
          <p:cNvGrpSpPr/>
          <p:nvPr/>
        </p:nvGrpSpPr>
        <p:grpSpPr>
          <a:xfrm>
            <a:off x="6096000" y="2178092"/>
            <a:ext cx="883377" cy="823347"/>
            <a:chOff x="3429000" y="2432948"/>
            <a:chExt cx="3962690" cy="3709082"/>
          </a:xfrm>
        </p:grpSpPr>
        <p:grpSp>
          <p:nvGrpSpPr>
            <p:cNvPr id="43" name="Group 42"/>
            <p:cNvGrpSpPr/>
            <p:nvPr/>
          </p:nvGrpSpPr>
          <p:grpSpPr>
            <a:xfrm>
              <a:off x="3429000" y="2432948"/>
              <a:ext cx="3962690" cy="3709082"/>
              <a:chOff x="4197321" y="2512052"/>
              <a:chExt cx="3962690" cy="3709082"/>
            </a:xfrm>
          </p:grpSpPr>
          <p:pic>
            <p:nvPicPr>
              <p:cNvPr id="45" name="Picture 44"/>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297680" y="2743200"/>
                <a:ext cx="3657600" cy="3206750"/>
              </a:xfrm>
              <a:prstGeom prst="rect">
                <a:avLst/>
              </a:prstGeom>
            </p:spPr>
          </p:pic>
          <p:pic>
            <p:nvPicPr>
              <p:cNvPr id="46" name="Picture 45"/>
              <p:cNvPicPr>
                <a:picLocks noChangeAspect="1"/>
              </p:cNvPicPr>
              <p:nvPr/>
            </p:nvPicPr>
            <p:blipFill>
              <a:blip r:embed="rId6" cstate="print">
                <a:clrChange>
                  <a:clrFrom>
                    <a:srgbClr val="FCFCFC"/>
                  </a:clrFrom>
                  <a:clrTo>
                    <a:srgbClr val="FCFCFC">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2025817">
                <a:off x="4197321" y="2512052"/>
                <a:ext cx="3962690" cy="3709082"/>
              </a:xfrm>
              <a:prstGeom prst="rect">
                <a:avLst/>
              </a:prstGeom>
            </p:spPr>
          </p:pic>
        </p:grpSp>
        <p:sp>
          <p:nvSpPr>
            <p:cNvPr id="44" name="TextBox 43"/>
            <p:cNvSpPr txBox="1"/>
            <p:nvPr/>
          </p:nvSpPr>
          <p:spPr>
            <a:xfrm>
              <a:off x="4227161" y="3371004"/>
              <a:ext cx="2366358" cy="1247848"/>
            </a:xfrm>
            <a:prstGeom prst="rect">
              <a:avLst/>
            </a:prstGeom>
            <a:solidFill>
              <a:schemeClr val="bg1">
                <a:alpha val="82000"/>
              </a:schemeClr>
            </a:solidFill>
          </p:spPr>
          <p:txBody>
            <a:bodyPr wrap="none" rtlCol="0">
              <a:spAutoFit/>
            </a:bodyPr>
            <a:lstStyle/>
            <a:p>
              <a:r>
                <a:rPr lang="en-US" sz="1200" dirty="0" smtClean="0">
                  <a:solidFill>
                    <a:schemeClr val="tx2">
                      <a:lumMod val="75000"/>
                    </a:schemeClr>
                  </a:solidFill>
                </a:rPr>
                <a:t>YANA</a:t>
              </a:r>
              <a:endParaRPr lang="en-US" sz="1200" dirty="0">
                <a:solidFill>
                  <a:schemeClr val="tx2">
                    <a:lumMod val="75000"/>
                  </a:schemeClr>
                </a:solidFill>
              </a:endParaRPr>
            </a:p>
          </p:txBody>
        </p:sp>
      </p:grpSp>
      <p:cxnSp>
        <p:nvCxnSpPr>
          <p:cNvPr id="47" name="Straight Connector 46"/>
          <p:cNvCxnSpPr/>
          <p:nvPr/>
        </p:nvCxnSpPr>
        <p:spPr>
          <a:xfrm>
            <a:off x="3463561" y="2801269"/>
            <a:ext cx="1082070" cy="427254"/>
          </a:xfrm>
          <a:prstGeom prst="line">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2775414" y="3505522"/>
            <a:ext cx="1739219" cy="978102"/>
          </a:xfrm>
          <a:prstGeom prst="line">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282135" y="2442537"/>
            <a:ext cx="2836237" cy="147228"/>
          </a:xfrm>
          <a:prstGeom prst="line">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0"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8652054">
            <a:off x="6148744" y="5190510"/>
            <a:ext cx="859537"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8652054">
            <a:off x="6416939" y="5419964"/>
            <a:ext cx="136304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Straight Connector 51"/>
          <p:cNvCxnSpPr>
            <a:endCxn id="36" idx="2"/>
          </p:cNvCxnSpPr>
          <p:nvPr/>
        </p:nvCxnSpPr>
        <p:spPr>
          <a:xfrm flipV="1">
            <a:off x="4364205" y="3627364"/>
            <a:ext cx="259174" cy="2069642"/>
          </a:xfrm>
          <a:prstGeom prst="line">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723036" y="4742348"/>
            <a:ext cx="244698" cy="1079620"/>
          </a:xfrm>
          <a:prstGeom prst="line">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5318984" y="4742348"/>
            <a:ext cx="447497" cy="670107"/>
          </a:xfrm>
          <a:prstGeom prst="line">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164700" y="3505522"/>
            <a:ext cx="952060" cy="2020529"/>
          </a:xfrm>
          <a:prstGeom prst="line">
            <a:avLst/>
          </a:prstGeom>
          <a:ln w="28575">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6" name="Flowchart: Alternate Process 55"/>
          <p:cNvSpPr/>
          <p:nvPr/>
        </p:nvSpPr>
        <p:spPr>
          <a:xfrm>
            <a:off x="762000" y="3367022"/>
            <a:ext cx="1295400" cy="854926"/>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Local civic groups, services, business, churches</a:t>
            </a:r>
            <a:endParaRPr lang="en-US" sz="1200" dirty="0"/>
          </a:p>
        </p:txBody>
      </p:sp>
      <p:sp>
        <p:nvSpPr>
          <p:cNvPr id="57" name="Flowchart: Alternate Process 56"/>
          <p:cNvSpPr/>
          <p:nvPr/>
        </p:nvSpPr>
        <p:spPr>
          <a:xfrm>
            <a:off x="7187072" y="1914549"/>
            <a:ext cx="1295400" cy="854926"/>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Local civic groups, services, business, churches</a:t>
            </a:r>
            <a:endParaRPr lang="en-US" sz="1200" dirty="0"/>
          </a:p>
        </p:txBody>
      </p:sp>
      <p:sp>
        <p:nvSpPr>
          <p:cNvPr id="58" name="Flowchart: Alternate Process 57"/>
          <p:cNvSpPr/>
          <p:nvPr/>
        </p:nvSpPr>
        <p:spPr>
          <a:xfrm>
            <a:off x="7901724" y="3567110"/>
            <a:ext cx="1295400" cy="854926"/>
          </a:xfrm>
          <a:prstGeom prst="flowChartAlternate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smtClean="0"/>
              <a:t>Local civic groups, services, business, churches</a:t>
            </a:r>
            <a:endParaRPr lang="en-US" sz="1200" dirty="0"/>
          </a:p>
        </p:txBody>
      </p:sp>
      <p:cxnSp>
        <p:nvCxnSpPr>
          <p:cNvPr id="59" name="Straight Arrow Connector 58"/>
          <p:cNvCxnSpPr/>
          <p:nvPr/>
        </p:nvCxnSpPr>
        <p:spPr>
          <a:xfrm flipV="1">
            <a:off x="2057400" y="3228523"/>
            <a:ext cx="2457233" cy="27699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0" name="Straight Arrow Connector 59"/>
          <p:cNvCxnSpPr>
            <a:stCxn id="56" idx="3"/>
          </p:cNvCxnSpPr>
          <p:nvPr/>
        </p:nvCxnSpPr>
        <p:spPr>
          <a:xfrm>
            <a:off x="2057400" y="3794485"/>
            <a:ext cx="2488231" cy="4274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a:xfrm>
            <a:off x="2057400" y="3636172"/>
            <a:ext cx="2133600" cy="212421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p:cNvCxnSpPr/>
          <p:nvPr/>
        </p:nvCxnSpPr>
        <p:spPr>
          <a:xfrm flipH="1">
            <a:off x="6801446" y="2516151"/>
            <a:ext cx="385626" cy="1471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3" name="Straight Arrow Connector 62"/>
          <p:cNvCxnSpPr/>
          <p:nvPr/>
        </p:nvCxnSpPr>
        <p:spPr>
          <a:xfrm flipH="1">
            <a:off x="7516136" y="4385761"/>
            <a:ext cx="561064" cy="4943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4" name="Straight Arrow Connector 63"/>
          <p:cNvCxnSpPr>
            <a:stCxn id="58" idx="1"/>
          </p:cNvCxnSpPr>
          <p:nvPr/>
        </p:nvCxnSpPr>
        <p:spPr>
          <a:xfrm flipH="1">
            <a:off x="4889989" y="3994573"/>
            <a:ext cx="3011735" cy="183358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11204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239</Words>
  <Application>Microsoft Office PowerPoint</Application>
  <PresentationFormat>Custom</PresentationFormat>
  <Paragraphs>50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The Solano County Safety Net Consortium – A collective impact initiative to address poverty</vt:lpstr>
      <vt:lpstr>The Consortium:  Steering Committee consists of representatives from County agencies, County Administrator’s Office, First5Solano, Kaiser Permanente and community based organizations.  - Four workgroups:  Community Schools – build a pipeline from HS to job placement, use health and social services as wrap around (AB 86 now added)   Work for All – created an Employment First Initiative – all human services contacts include a question regarding employment and career Word Gap – 7,000 by 7: reach out to schools to teach 7,000 words to young children before the age of 7 Safety Net – address food security by bridging food deserts to food banks</vt:lpstr>
      <vt:lpstr>PowerPoint Presentation</vt:lpstr>
      <vt:lpstr>Steps to Action</vt:lpstr>
      <vt:lpstr>A Special Case: “Employment First”  Why are “middle skill” occupations important?   Top two reasons:   1.The category that will create the most new jobs over the next 10 years is middle skill jobs   2.Middle skill jobs pay substantially more than low skill jobs median annual wages:                        $25K for low skill jobs                        $43K for middle skill jobs Every human services case management “touch” includes a conversation about gaining employment / advancing career.</vt:lpstr>
      <vt:lpstr>The Networking Effect: A Case Study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Solano County Safety Net Consortium – A collective impact initiative to address poverty</dc:title>
  <dc:creator>Betz, Stephan J.</dc:creator>
  <cp:lastModifiedBy>Michelle Gibbons</cp:lastModifiedBy>
  <cp:revision>8</cp:revision>
  <dcterms:created xsi:type="dcterms:W3CDTF">2015-04-21T21:31:10Z</dcterms:created>
  <dcterms:modified xsi:type="dcterms:W3CDTF">2015-04-21T23:37:49Z</dcterms:modified>
</cp:coreProperties>
</file>