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20"/>
  </p:notesMasterIdLst>
  <p:handoutMasterIdLst>
    <p:handoutMasterId r:id="rId21"/>
  </p:handoutMasterIdLst>
  <p:sldIdLst>
    <p:sldId id="256" r:id="rId2"/>
    <p:sldId id="271" r:id="rId3"/>
    <p:sldId id="305" r:id="rId4"/>
    <p:sldId id="310" r:id="rId5"/>
    <p:sldId id="279" r:id="rId6"/>
    <p:sldId id="314" r:id="rId7"/>
    <p:sldId id="307" r:id="rId8"/>
    <p:sldId id="316" r:id="rId9"/>
    <p:sldId id="317" r:id="rId10"/>
    <p:sldId id="319" r:id="rId11"/>
    <p:sldId id="303" r:id="rId12"/>
    <p:sldId id="306" r:id="rId13"/>
    <p:sldId id="284" r:id="rId14"/>
    <p:sldId id="311" r:id="rId15"/>
    <p:sldId id="308" r:id="rId16"/>
    <p:sldId id="288" r:id="rId17"/>
    <p:sldId id="312" r:id="rId18"/>
    <p:sldId id="301"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2" autoAdjust="0"/>
    <p:restoredTop sz="94684" autoAdjust="0"/>
  </p:normalViewPr>
  <p:slideViewPr>
    <p:cSldViewPr>
      <p:cViewPr>
        <p:scale>
          <a:sx n="84" d="100"/>
          <a:sy n="84" d="100"/>
        </p:scale>
        <p:origin x="-660"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826"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37840" cy="464821"/>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sz="quarter" idx="1"/>
          </p:nvPr>
        </p:nvSpPr>
        <p:spPr bwMode="auto">
          <a:xfrm>
            <a:off x="3970938" y="0"/>
            <a:ext cx="3037840" cy="464821"/>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lgn="r">
              <a:defRPr sz="1200"/>
            </a:lvl1pPr>
          </a:lstStyle>
          <a:p>
            <a:pPr>
              <a:defRPr/>
            </a:pPr>
            <a:fld id="{00AD2639-A70B-4892-BB74-4AABC2F19D7C}" type="datetimeFigureOut">
              <a:rPr lang="en-US"/>
              <a:pPr>
                <a:defRPr/>
              </a:pPr>
              <a:t>12/4/2012</a:t>
            </a:fld>
            <a:endParaRPr lang="en-US"/>
          </a:p>
        </p:txBody>
      </p:sp>
      <p:sp>
        <p:nvSpPr>
          <p:cNvPr id="31748" name="Rectangle 4"/>
          <p:cNvSpPr>
            <a:spLocks noGrp="1" noChangeArrowheads="1"/>
          </p:cNvSpPr>
          <p:nvPr>
            <p:ph type="ftr" sz="quarter" idx="2"/>
          </p:nvPr>
        </p:nvSpPr>
        <p:spPr bwMode="auto">
          <a:xfrm>
            <a:off x="0" y="8829967"/>
            <a:ext cx="3037840" cy="464821"/>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defRPr sz="1200"/>
            </a:lvl1pPr>
          </a:lstStyle>
          <a:p>
            <a:pPr>
              <a:defRPr/>
            </a:pPr>
            <a:endParaRPr lang="en-US"/>
          </a:p>
        </p:txBody>
      </p:sp>
      <p:sp>
        <p:nvSpPr>
          <p:cNvPr id="31749" name="Rectangle 5"/>
          <p:cNvSpPr>
            <a:spLocks noGrp="1" noChangeArrowheads="1"/>
          </p:cNvSpPr>
          <p:nvPr>
            <p:ph type="sldNum" sz="quarter" idx="3"/>
          </p:nvPr>
        </p:nvSpPr>
        <p:spPr bwMode="auto">
          <a:xfrm>
            <a:off x="3970938" y="8829967"/>
            <a:ext cx="3037840" cy="464821"/>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lgn="r">
              <a:defRPr sz="1200"/>
            </a:lvl1pPr>
          </a:lstStyle>
          <a:p>
            <a:pPr>
              <a:defRPr/>
            </a:pPr>
            <a:fld id="{40EE7FC0-311F-4CFC-9BEA-17E13AD93F4A}" type="slidenum">
              <a:rPr lang="en-US"/>
              <a:pPr>
                <a:defRPr/>
              </a:pPr>
              <a:t>‹#›</a:t>
            </a:fld>
            <a:endParaRPr lang="en-US"/>
          </a:p>
        </p:txBody>
      </p:sp>
    </p:spTree>
    <p:extLst>
      <p:ext uri="{BB962C8B-B14F-4D97-AF65-F5344CB8AC3E}">
        <p14:creationId xmlns:p14="http://schemas.microsoft.com/office/powerpoint/2010/main" val="1268725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3037840" cy="464821"/>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defRPr sz="1200"/>
            </a:lvl1pPr>
          </a:lstStyle>
          <a:p>
            <a:pPr>
              <a:defRPr/>
            </a:pPr>
            <a:endParaRPr lang="en-US"/>
          </a:p>
        </p:txBody>
      </p:sp>
      <p:sp>
        <p:nvSpPr>
          <p:cNvPr id="41987" name="Rectangle 3"/>
          <p:cNvSpPr>
            <a:spLocks noGrp="1" noChangeArrowheads="1"/>
          </p:cNvSpPr>
          <p:nvPr>
            <p:ph type="dt" idx="1"/>
          </p:nvPr>
        </p:nvSpPr>
        <p:spPr bwMode="auto">
          <a:xfrm>
            <a:off x="3970938" y="0"/>
            <a:ext cx="3037840" cy="464821"/>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lvl1pPr algn="r">
              <a:defRPr sz="1200"/>
            </a:lvl1pPr>
          </a:lstStyle>
          <a:p>
            <a:pPr>
              <a:defRPr/>
            </a:pPr>
            <a:fld id="{6D5DEF64-0D19-492A-824C-22A9FB4ACCF1}" type="datetimeFigureOut">
              <a:rPr lang="en-US"/>
              <a:pPr>
                <a:defRPr/>
              </a:pPr>
              <a:t>12/4/2012</a:t>
            </a:fld>
            <a:endParaRPr lang="en-US"/>
          </a:p>
        </p:txBody>
      </p:sp>
      <p:sp>
        <p:nvSpPr>
          <p:cNvPr id="256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701040" y="4415791"/>
            <a:ext cx="5608320" cy="4183381"/>
          </a:xfrm>
          <a:prstGeom prst="rect">
            <a:avLst/>
          </a:prstGeom>
          <a:noFill/>
          <a:ln w="9525">
            <a:noFill/>
            <a:miter lim="800000"/>
            <a:headEnd/>
            <a:tailEnd/>
          </a:ln>
          <a:effectLst/>
        </p:spPr>
        <p:txBody>
          <a:bodyPr vert="horz" wrap="square" lIns="93169" tIns="46585" rIns="93169" bIns="465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990" name="Rectangle 6"/>
          <p:cNvSpPr>
            <a:spLocks noGrp="1" noChangeArrowheads="1"/>
          </p:cNvSpPr>
          <p:nvPr>
            <p:ph type="ftr" sz="quarter" idx="4"/>
          </p:nvPr>
        </p:nvSpPr>
        <p:spPr bwMode="auto">
          <a:xfrm>
            <a:off x="0" y="8829967"/>
            <a:ext cx="3037840" cy="464821"/>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defRPr sz="1200"/>
            </a:lvl1pPr>
          </a:lstStyle>
          <a:p>
            <a:pPr>
              <a:defRPr/>
            </a:pPr>
            <a:endParaRPr lang="en-US"/>
          </a:p>
        </p:txBody>
      </p:sp>
      <p:sp>
        <p:nvSpPr>
          <p:cNvPr id="41991" name="Rectangle 7"/>
          <p:cNvSpPr>
            <a:spLocks noGrp="1" noChangeArrowheads="1"/>
          </p:cNvSpPr>
          <p:nvPr>
            <p:ph type="sldNum" sz="quarter" idx="5"/>
          </p:nvPr>
        </p:nvSpPr>
        <p:spPr bwMode="auto">
          <a:xfrm>
            <a:off x="3970938" y="8829967"/>
            <a:ext cx="3037840" cy="464821"/>
          </a:xfrm>
          <a:prstGeom prst="rect">
            <a:avLst/>
          </a:prstGeom>
          <a:noFill/>
          <a:ln w="9525">
            <a:noFill/>
            <a:miter lim="800000"/>
            <a:headEnd/>
            <a:tailEnd/>
          </a:ln>
          <a:effectLst/>
        </p:spPr>
        <p:txBody>
          <a:bodyPr vert="horz" wrap="square" lIns="93169" tIns="46585" rIns="93169" bIns="46585" numCol="1" anchor="b" anchorCtr="0" compatLnSpc="1">
            <a:prstTxWarp prst="textNoShape">
              <a:avLst/>
            </a:prstTxWarp>
          </a:bodyPr>
          <a:lstStyle>
            <a:lvl1pPr algn="r">
              <a:defRPr sz="1200"/>
            </a:lvl1pPr>
          </a:lstStyle>
          <a:p>
            <a:pPr>
              <a:defRPr/>
            </a:pPr>
            <a:fld id="{56031586-D7F3-4F3E-A99A-FBD738BC3B22}" type="slidenum">
              <a:rPr lang="en-US"/>
              <a:pPr>
                <a:defRPr/>
              </a:pPr>
              <a:t>‹#›</a:t>
            </a:fld>
            <a:endParaRPr lang="en-US"/>
          </a:p>
        </p:txBody>
      </p:sp>
    </p:spTree>
    <p:extLst>
      <p:ext uri="{BB962C8B-B14F-4D97-AF65-F5344CB8AC3E}">
        <p14:creationId xmlns:p14="http://schemas.microsoft.com/office/powerpoint/2010/main" val="31663980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000" dirty="0">
              <a:latin typeface="Trebuchet MS"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467361" y="4415791"/>
            <a:ext cx="6309360" cy="44932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000">
              <a:latin typeface="Trebuchet MS"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467361" y="4415791"/>
            <a:ext cx="6309360" cy="44932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000">
              <a:latin typeface="Trebuchet MS"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6031586-D7F3-4F3E-A99A-FBD738BC3B22}" type="slidenum">
              <a:rPr lang="en-US" smtClean="0"/>
              <a:pPr>
                <a:defRPr/>
              </a:pPr>
              <a:t>5</a:t>
            </a:fld>
            <a:endParaRPr lang="en-US"/>
          </a:p>
        </p:txBody>
      </p:sp>
    </p:spTree>
    <p:extLst>
      <p:ext uri="{BB962C8B-B14F-4D97-AF65-F5344CB8AC3E}">
        <p14:creationId xmlns:p14="http://schemas.microsoft.com/office/powerpoint/2010/main" val="136520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6031586-D7F3-4F3E-A99A-FBD738BC3B22}" type="slidenum">
              <a:rPr lang="en-US" smtClean="0"/>
              <a:pPr>
                <a:defRPr/>
              </a:pPr>
              <a:t>10</a:t>
            </a:fld>
            <a:endParaRPr lang="en-US"/>
          </a:p>
        </p:txBody>
      </p:sp>
    </p:spTree>
    <p:extLst>
      <p:ext uri="{BB962C8B-B14F-4D97-AF65-F5344CB8AC3E}">
        <p14:creationId xmlns:p14="http://schemas.microsoft.com/office/powerpoint/2010/main" val="29331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grpSp>
      </p:grpSp>
      <p:sp>
        <p:nvSpPr>
          <p:cNvPr id="471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471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69542176-7EAA-45F9-A0DF-8FC3C3EABBEE}" type="slidenum">
              <a:rPr lang="en-US"/>
              <a:pPr>
                <a:defRPr/>
              </a:pPr>
              <a:t>‹#›</a:t>
            </a:fld>
            <a:endParaRPr lang="en-US"/>
          </a:p>
        </p:txBody>
      </p:sp>
    </p:spTree>
    <p:extLst>
      <p:ext uri="{BB962C8B-B14F-4D97-AF65-F5344CB8AC3E}">
        <p14:creationId xmlns:p14="http://schemas.microsoft.com/office/powerpoint/2010/main" val="1891361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81A2489-C5A7-4C15-82C4-833E643EBF2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857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35D1396-BF9B-480D-857B-7AC31165999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7088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Franklin Gothic Heavy"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317CE29-9159-4C64-B76E-CF5BAD02203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57927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9054FC6-CFDF-4AA4-8FDD-4814677A73DE}"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1054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25C705E-C7D9-4F48-9DBA-6DB248692010}"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8030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660346EE-6BCE-4B4C-A46B-FF6F5BAFE690}"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62534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1941FF9-7901-4ACF-8DCA-2D197FA8AA27}"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503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8528A9F9-B997-4E0E-90FF-1F821295DFD8}"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0184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5036DD8-5BD0-4646-998E-70FD2840B9ED}"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0902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0018892-4B07-412A-9837-EED976AC6C4D}"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619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4608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27E5CFF6-49FB-477F-8081-E792398DCD1C}"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9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kbrooks@counties.org"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2133601"/>
            <a:ext cx="6705600" cy="1523999"/>
          </a:xfrm>
        </p:spPr>
        <p:txBody>
          <a:bodyPr/>
          <a:lstStyle/>
          <a:p>
            <a:pPr algn="ctr" eaLnBrk="1" hangingPunct="1"/>
            <a:r>
              <a:rPr lang="en-US" sz="3200" dirty="0" smtClean="0">
                <a:latin typeface="Franklin Gothic Heavy" pitchFamily="34" charset="0"/>
              </a:rPr>
              <a:t>Anticipated Phase 2 Realignment</a:t>
            </a:r>
          </a:p>
        </p:txBody>
      </p:sp>
      <p:sp>
        <p:nvSpPr>
          <p:cNvPr id="3075" name="Rectangle 3"/>
          <p:cNvSpPr>
            <a:spLocks noGrp="1" noChangeArrowheads="1"/>
          </p:cNvSpPr>
          <p:nvPr>
            <p:ph type="subTitle" idx="1"/>
          </p:nvPr>
        </p:nvSpPr>
        <p:spPr>
          <a:xfrm>
            <a:off x="2438400" y="5410200"/>
            <a:ext cx="6705600" cy="1219200"/>
          </a:xfrm>
        </p:spPr>
        <p:txBody>
          <a:bodyPr/>
          <a:lstStyle/>
          <a:p>
            <a:pPr eaLnBrk="1" hangingPunct="1"/>
            <a:r>
              <a:rPr lang="en-US" sz="1900" dirty="0" smtClean="0">
                <a:latin typeface="Franklin Gothic Heavy" pitchFamily="34" charset="0"/>
              </a:rPr>
              <a:t>November 28, 2012</a:t>
            </a:r>
            <a:r>
              <a:rPr lang="en-US" sz="1900" dirty="0" smtClean="0">
                <a:latin typeface="Franklin Gothic Heavy" pitchFamily="34" charset="0"/>
                <a:sym typeface="Wingdings 2"/>
              </a:rPr>
              <a:t></a:t>
            </a:r>
            <a:r>
              <a:rPr lang="en-US" sz="1900" dirty="0" smtClean="0">
                <a:latin typeface="Franklin Gothic Heavy" pitchFamily="34" charset="0"/>
              </a:rPr>
              <a:t> Long Beach, CA</a:t>
            </a:r>
          </a:p>
          <a:p>
            <a:pPr eaLnBrk="1" hangingPunct="1"/>
            <a:r>
              <a:rPr lang="en-US" sz="1900" dirty="0" smtClean="0">
                <a:latin typeface="Franklin Gothic Heavy" pitchFamily="34" charset="0"/>
              </a:rPr>
              <a:t>CSAC Health &amp; Human Services Policy Committee</a:t>
            </a:r>
          </a:p>
          <a:p>
            <a:pPr eaLnBrk="1" hangingPunct="1"/>
            <a:r>
              <a:rPr lang="en-US" sz="1900" dirty="0" smtClean="0">
                <a:latin typeface="Franklin Gothic Heavy" pitchFamily="34" charset="0"/>
              </a:rPr>
              <a:t>CSAC Annual Meeting</a:t>
            </a:r>
          </a:p>
        </p:txBody>
      </p:sp>
      <p:pic>
        <p:nvPicPr>
          <p:cNvPr id="3076" name="Picture 4"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533400"/>
            <a:ext cx="335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CSA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5334000"/>
            <a:ext cx="1752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5" descr="CC type on white CMYK drop-h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533400" y="457200"/>
            <a:ext cx="8153400" cy="450420"/>
          </a:xfrm>
        </p:spPr>
        <p:txBody>
          <a:bodyPr/>
          <a:lstStyle/>
          <a:p>
            <a:r>
              <a:rPr lang="en-US" sz="2800" smtClean="0"/>
              <a:t>Health Account: Historical Funding Levels</a:t>
            </a:r>
            <a:endParaRPr lang="en-US" sz="2800" dirty="0" smtClean="0"/>
          </a:p>
        </p:txBody>
      </p:sp>
      <p:sp>
        <p:nvSpPr>
          <p:cNvPr id="2" name="Slide Number Placeholder 1"/>
          <p:cNvSpPr>
            <a:spLocks noGrp="1"/>
          </p:cNvSpPr>
          <p:nvPr>
            <p:ph type="sldNum" sz="quarter" idx="11"/>
          </p:nvPr>
        </p:nvSpPr>
        <p:spPr/>
        <p:txBody>
          <a:bodyPr/>
          <a:lstStyle/>
          <a:p>
            <a:pPr>
              <a:defRPr/>
            </a:pPr>
            <a:fld id="{8317CE29-9159-4C64-B76E-CF5BAD022031}" type="slidenum">
              <a:rPr lang="en-US" smtClean="0"/>
              <a:pPr>
                <a:defRPr/>
              </a:pPr>
              <a:t>10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13948077"/>
              </p:ext>
            </p:extLst>
          </p:nvPr>
        </p:nvGraphicFramePr>
        <p:xfrm>
          <a:off x="533400" y="1066800"/>
          <a:ext cx="7239000" cy="4639563"/>
        </p:xfrm>
        <a:graphic>
          <a:graphicData uri="http://schemas.openxmlformats.org/drawingml/2006/table">
            <a:tbl>
              <a:tblPr firstRow="1" bandRow="1">
                <a:tableStyleId>{5C22544A-7EE6-4342-B048-85BDC9FD1C3A}</a:tableStyleId>
              </a:tblPr>
              <a:tblGrid>
                <a:gridCol w="1524000"/>
                <a:gridCol w="2133600"/>
                <a:gridCol w="1828800"/>
                <a:gridCol w="1752600"/>
              </a:tblGrid>
              <a:tr h="357276">
                <a:tc>
                  <a:txBody>
                    <a:bodyPr/>
                    <a:lstStyle/>
                    <a:p>
                      <a:pPr algn="ctr"/>
                      <a:r>
                        <a:rPr lang="en-US" sz="1600" dirty="0" smtClean="0"/>
                        <a:t>Fiscal Year</a:t>
                      </a:r>
                      <a:endParaRPr lang="en-US" sz="1600" dirty="0"/>
                    </a:p>
                  </a:txBody>
                  <a:tcPr/>
                </a:tc>
                <a:tc>
                  <a:txBody>
                    <a:bodyPr/>
                    <a:lstStyle/>
                    <a:p>
                      <a:pPr algn="ctr"/>
                      <a:r>
                        <a:rPr lang="en-US" sz="1600" dirty="0" smtClean="0"/>
                        <a:t>VLF</a:t>
                      </a:r>
                      <a:endParaRPr lang="en-US" sz="1600" dirty="0"/>
                    </a:p>
                  </a:txBody>
                  <a:tcPr/>
                </a:tc>
                <a:tc>
                  <a:txBody>
                    <a:bodyPr/>
                    <a:lstStyle/>
                    <a:p>
                      <a:pPr algn="ctr"/>
                      <a:r>
                        <a:rPr lang="en-US" sz="1600" dirty="0" smtClean="0"/>
                        <a:t>Sales Tax</a:t>
                      </a:r>
                      <a:endParaRPr lang="en-US" sz="1600" dirty="0"/>
                    </a:p>
                  </a:txBody>
                  <a:tcPr/>
                </a:tc>
                <a:tc>
                  <a:txBody>
                    <a:bodyPr/>
                    <a:lstStyle/>
                    <a:p>
                      <a:pPr algn="ctr"/>
                      <a:r>
                        <a:rPr lang="en-US" sz="1600" dirty="0" smtClean="0"/>
                        <a:t>Total</a:t>
                      </a:r>
                      <a:endParaRPr lang="en-US" sz="1600" dirty="0"/>
                    </a:p>
                  </a:txBody>
                  <a:tcPr/>
                </a:tc>
              </a:tr>
              <a:tr h="357276">
                <a:tc>
                  <a:txBody>
                    <a:bodyPr/>
                    <a:lstStyle/>
                    <a:p>
                      <a:r>
                        <a:rPr lang="en-US" sz="1600" dirty="0" smtClean="0"/>
                        <a:t>2006-07</a:t>
                      </a:r>
                      <a:endParaRPr lang="en-US" sz="1600" dirty="0"/>
                    </a:p>
                  </a:txBody>
                  <a:tcPr/>
                </a:tc>
                <a:tc>
                  <a:txBody>
                    <a:bodyPr/>
                    <a:lstStyle/>
                    <a:p>
                      <a:pPr algn="r"/>
                      <a:r>
                        <a:rPr lang="en-US" sz="1600" dirty="0" smtClean="0"/>
                        <a:t>$1,148,022,173.00</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$390,628,954.74</a:t>
                      </a:r>
                    </a:p>
                  </a:txBody>
                  <a:tcPr/>
                </a:tc>
                <a:tc>
                  <a:txBody>
                    <a:bodyPr/>
                    <a:lstStyle/>
                    <a:p>
                      <a:pPr algn="r"/>
                      <a:r>
                        <a:rPr lang="en-US" sz="1600" dirty="0" smtClean="0"/>
                        <a:t>$1.70</a:t>
                      </a:r>
                      <a:r>
                        <a:rPr lang="en-US" sz="1600" baseline="0" dirty="0" smtClean="0"/>
                        <a:t> billion</a:t>
                      </a:r>
                      <a:endParaRPr lang="en-US" sz="1600" dirty="0"/>
                    </a:p>
                  </a:txBody>
                  <a:tcPr/>
                </a:tc>
              </a:tr>
              <a:tr h="352251">
                <a:tc>
                  <a:txBody>
                    <a:bodyPr/>
                    <a:lstStyle/>
                    <a:p>
                      <a:r>
                        <a:rPr lang="en-US" sz="1600" dirty="0" smtClean="0"/>
                        <a:t>           CMSP</a:t>
                      </a:r>
                      <a:endParaRPr lang="en-US" sz="1600" dirty="0"/>
                    </a:p>
                  </a:txBody>
                  <a:tcPr/>
                </a:tc>
                <a:tc>
                  <a:txBody>
                    <a:bodyPr/>
                    <a:lstStyle/>
                    <a:p>
                      <a:pPr algn="r"/>
                      <a:r>
                        <a:rPr lang="en-US" sz="1600" dirty="0" smtClean="0"/>
                        <a:t>$124,132,988</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$36,858,108</a:t>
                      </a:r>
                    </a:p>
                  </a:txBody>
                  <a:tcPr/>
                </a:tc>
                <a:tc>
                  <a:txBody>
                    <a:bodyPr/>
                    <a:lstStyle/>
                    <a:p>
                      <a:pPr algn="r"/>
                      <a:endParaRPr lang="en-US" sz="1600" dirty="0"/>
                    </a:p>
                  </a:txBody>
                  <a:tcPr/>
                </a:tc>
              </a:tr>
              <a:tr h="357276">
                <a:tc>
                  <a:txBody>
                    <a:bodyPr/>
                    <a:lstStyle/>
                    <a:p>
                      <a:r>
                        <a:rPr lang="en-US" sz="1600" dirty="0" smtClean="0"/>
                        <a:t>2007-08</a:t>
                      </a:r>
                      <a:endParaRPr lang="en-US" sz="1600" dirty="0"/>
                    </a:p>
                  </a:txBody>
                  <a:tcPr/>
                </a:tc>
                <a:tc>
                  <a:txBody>
                    <a:bodyPr/>
                    <a:lstStyle/>
                    <a:p>
                      <a:pPr algn="r"/>
                      <a:r>
                        <a:rPr lang="en-US" sz="1600" dirty="0" smtClean="0"/>
                        <a:t>$1,135,186,560.05</a:t>
                      </a:r>
                      <a:endParaRPr lang="en-US" sz="1600" dirty="0"/>
                    </a:p>
                  </a:txBody>
                  <a:tcPr/>
                </a:tc>
                <a:tc>
                  <a:txBody>
                    <a:bodyPr/>
                    <a:lstStyle/>
                    <a:p>
                      <a:pPr algn="r"/>
                      <a:r>
                        <a:rPr lang="en-US" sz="1600" dirty="0" smtClean="0"/>
                        <a:t>$383,589,117.78</a:t>
                      </a:r>
                      <a:endParaRPr lang="en-US" sz="1600" dirty="0"/>
                    </a:p>
                  </a:txBody>
                  <a:tcPr/>
                </a:tc>
                <a:tc>
                  <a:txBody>
                    <a:bodyPr/>
                    <a:lstStyle/>
                    <a:p>
                      <a:pPr algn="r"/>
                      <a:r>
                        <a:rPr lang="en-US" sz="1600" dirty="0" smtClean="0"/>
                        <a:t>$1.68 billion</a:t>
                      </a:r>
                      <a:endParaRPr lang="en-US" sz="1600" dirty="0"/>
                    </a:p>
                  </a:txBody>
                  <a:tcPr/>
                </a:tc>
              </a:tr>
              <a:tr h="357276">
                <a:tc>
                  <a:txBody>
                    <a:bodyPr/>
                    <a:lstStyle/>
                    <a:p>
                      <a:r>
                        <a:rPr lang="en-US" sz="1600" dirty="0" smtClean="0"/>
                        <a:t>           CMSP</a:t>
                      </a:r>
                      <a:endParaRPr lang="en-US" sz="1600" dirty="0"/>
                    </a:p>
                  </a:txBody>
                  <a:tcPr/>
                </a:tc>
                <a:tc>
                  <a:txBody>
                    <a:bodyPr/>
                    <a:lstStyle/>
                    <a:p>
                      <a:pPr algn="r"/>
                      <a:r>
                        <a:rPr lang="en-US" sz="1600" dirty="0" smtClean="0"/>
                        <a:t>$122,745,103</a:t>
                      </a:r>
                      <a:endParaRPr lang="en-US" sz="1600" dirty="0"/>
                    </a:p>
                  </a:txBody>
                  <a:tcPr/>
                </a:tc>
                <a:tc>
                  <a:txBody>
                    <a:bodyPr/>
                    <a:lstStyle/>
                    <a:p>
                      <a:pPr algn="r"/>
                      <a:r>
                        <a:rPr lang="en-US" sz="1600" dirty="0" smtClean="0"/>
                        <a:t>$36,193,863</a:t>
                      </a:r>
                      <a:endParaRPr lang="en-US" sz="1600" dirty="0"/>
                    </a:p>
                  </a:txBody>
                  <a:tcPr/>
                </a:tc>
                <a:tc>
                  <a:txBody>
                    <a:bodyPr/>
                    <a:lstStyle/>
                    <a:p>
                      <a:pPr algn="r"/>
                      <a:endParaRPr lang="en-US" sz="1600" dirty="0"/>
                    </a:p>
                  </a:txBody>
                  <a:tcPr/>
                </a:tc>
              </a:tr>
              <a:tr h="357276">
                <a:tc>
                  <a:txBody>
                    <a:bodyPr/>
                    <a:lstStyle/>
                    <a:p>
                      <a:r>
                        <a:rPr lang="en-US" sz="1600" dirty="0" smtClean="0"/>
                        <a:t>2008-09</a:t>
                      </a:r>
                      <a:endParaRPr lang="en-US" sz="1600" dirty="0"/>
                    </a:p>
                  </a:txBody>
                  <a:tcPr/>
                </a:tc>
                <a:tc>
                  <a:txBody>
                    <a:bodyPr/>
                    <a:lstStyle/>
                    <a:p>
                      <a:pPr algn="r"/>
                      <a:r>
                        <a:rPr lang="en-US" sz="1600" dirty="0" smtClean="0"/>
                        <a:t>$1,038,344,399.78</a:t>
                      </a:r>
                      <a:endParaRPr lang="en-US" sz="1600" dirty="0"/>
                    </a:p>
                  </a:txBody>
                  <a:tcPr/>
                </a:tc>
                <a:tc>
                  <a:txBody>
                    <a:bodyPr/>
                    <a:lstStyle/>
                    <a:p>
                      <a:pPr algn="r"/>
                      <a:r>
                        <a:rPr lang="en-US" sz="1600" dirty="0" smtClean="0"/>
                        <a:t>$333,704,862.46</a:t>
                      </a:r>
                      <a:endParaRPr lang="en-US" sz="1600" dirty="0"/>
                    </a:p>
                  </a:txBody>
                  <a:tcPr/>
                </a:tc>
                <a:tc>
                  <a:txBody>
                    <a:bodyPr/>
                    <a:lstStyle/>
                    <a:p>
                      <a:pPr algn="r"/>
                      <a:r>
                        <a:rPr lang="en-US" sz="1600" dirty="0" smtClean="0"/>
                        <a:t>$1.51 billion</a:t>
                      </a:r>
                      <a:endParaRPr lang="en-US" sz="1600" dirty="0"/>
                    </a:p>
                  </a:txBody>
                  <a:tcPr/>
                </a:tc>
              </a:tr>
              <a:tr h="357276">
                <a:tc>
                  <a:txBody>
                    <a:bodyPr/>
                    <a:lstStyle/>
                    <a:p>
                      <a:r>
                        <a:rPr lang="en-US" sz="1600" dirty="0" smtClean="0"/>
                        <a:t>           CMSP</a:t>
                      </a:r>
                      <a:endParaRPr lang="en-US" sz="1600" dirty="0"/>
                    </a:p>
                  </a:txBody>
                  <a:tcPr/>
                </a:tc>
                <a:tc>
                  <a:txBody>
                    <a:bodyPr/>
                    <a:lstStyle/>
                    <a:p>
                      <a:pPr algn="r"/>
                      <a:r>
                        <a:rPr lang="en-US" sz="1600" dirty="0" smtClean="0"/>
                        <a:t>$112,273,786</a:t>
                      </a:r>
                      <a:endParaRPr lang="en-US" sz="1600" dirty="0"/>
                    </a:p>
                  </a:txBody>
                  <a:tcPr/>
                </a:tc>
                <a:tc>
                  <a:txBody>
                    <a:bodyPr/>
                    <a:lstStyle/>
                    <a:p>
                      <a:pPr algn="r"/>
                      <a:r>
                        <a:rPr lang="en-US" sz="1600" dirty="0" smtClean="0"/>
                        <a:t>$31,486,994</a:t>
                      </a:r>
                      <a:endParaRPr lang="en-US" sz="1600" dirty="0"/>
                    </a:p>
                  </a:txBody>
                  <a:tcPr/>
                </a:tc>
                <a:tc>
                  <a:txBody>
                    <a:bodyPr/>
                    <a:lstStyle/>
                    <a:p>
                      <a:pPr algn="r"/>
                      <a:endParaRPr lang="en-US" sz="1600" dirty="0"/>
                    </a:p>
                  </a:txBody>
                  <a:tcPr/>
                </a:tc>
              </a:tr>
              <a:tr h="357276">
                <a:tc>
                  <a:txBody>
                    <a:bodyPr/>
                    <a:lstStyle/>
                    <a:p>
                      <a:r>
                        <a:rPr lang="en-US" sz="1600" dirty="0" smtClean="0"/>
                        <a:t>2009-10</a:t>
                      </a:r>
                      <a:endParaRPr lang="en-US" sz="1600" dirty="0"/>
                    </a:p>
                  </a:txBody>
                  <a:tcPr/>
                </a:tc>
                <a:tc>
                  <a:txBody>
                    <a:bodyPr/>
                    <a:lstStyle/>
                    <a:p>
                      <a:pPr algn="r"/>
                      <a:r>
                        <a:rPr lang="en-US" sz="1600" dirty="0" smtClean="0"/>
                        <a:t>$968,419,966.03</a:t>
                      </a:r>
                      <a:endParaRPr lang="en-US" sz="1600" dirty="0"/>
                    </a:p>
                  </a:txBody>
                  <a:tcPr/>
                </a:tc>
                <a:tc>
                  <a:txBody>
                    <a:bodyPr/>
                    <a:lstStyle/>
                    <a:p>
                      <a:pPr algn="r"/>
                      <a:r>
                        <a:rPr lang="en-US" sz="1600" dirty="0" smtClean="0"/>
                        <a:t>$321,391,212.12</a:t>
                      </a:r>
                      <a:endParaRPr lang="en-US" sz="1600" dirty="0"/>
                    </a:p>
                  </a:txBody>
                  <a:tcPr/>
                </a:tc>
                <a:tc>
                  <a:txBody>
                    <a:bodyPr/>
                    <a:lstStyle/>
                    <a:p>
                      <a:pPr algn="r"/>
                      <a:r>
                        <a:rPr lang="en-US" sz="1600" dirty="0" smtClean="0"/>
                        <a:t>$1.42 billion</a:t>
                      </a:r>
                      <a:endParaRPr lang="en-US" sz="1600" dirty="0"/>
                    </a:p>
                  </a:txBody>
                  <a:tcPr/>
                </a:tc>
              </a:tr>
              <a:tr h="357276">
                <a:tc>
                  <a:txBody>
                    <a:bodyPr/>
                    <a:lstStyle/>
                    <a:p>
                      <a:r>
                        <a:rPr lang="en-US" sz="1600" dirty="0" smtClean="0"/>
                        <a:t>           CMSP</a:t>
                      </a:r>
                      <a:endParaRPr lang="en-US" sz="1600" dirty="0"/>
                    </a:p>
                  </a:txBody>
                  <a:tcPr/>
                </a:tc>
                <a:tc>
                  <a:txBody>
                    <a:bodyPr/>
                    <a:lstStyle/>
                    <a:p>
                      <a:pPr algn="r"/>
                      <a:r>
                        <a:rPr lang="en-US" sz="1600" dirty="0" smtClean="0"/>
                        <a:t>$104,713,016</a:t>
                      </a:r>
                      <a:endParaRPr lang="en-US" sz="1600" dirty="0"/>
                    </a:p>
                  </a:txBody>
                  <a:tcPr/>
                </a:tc>
                <a:tc>
                  <a:txBody>
                    <a:bodyPr/>
                    <a:lstStyle/>
                    <a:p>
                      <a:pPr algn="r"/>
                      <a:r>
                        <a:rPr lang="en-US" sz="1600" dirty="0" smtClean="0"/>
                        <a:t>$30,325,131</a:t>
                      </a:r>
                      <a:endParaRPr lang="en-US" sz="1600" dirty="0"/>
                    </a:p>
                  </a:txBody>
                  <a:tcPr/>
                </a:tc>
                <a:tc>
                  <a:txBody>
                    <a:bodyPr/>
                    <a:lstStyle/>
                    <a:p>
                      <a:pPr algn="r"/>
                      <a:endParaRPr lang="en-US" sz="1600" dirty="0"/>
                    </a:p>
                  </a:txBody>
                  <a:tcPr/>
                </a:tc>
              </a:tr>
              <a:tr h="357276">
                <a:tc>
                  <a:txBody>
                    <a:bodyPr/>
                    <a:lstStyle/>
                    <a:p>
                      <a:r>
                        <a:rPr lang="en-US" sz="1600" dirty="0" smtClean="0"/>
                        <a:t>2010-11</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$968,419,966.03</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$321,391,212.12</a:t>
                      </a:r>
                    </a:p>
                  </a:txBody>
                  <a:tcPr/>
                </a:tc>
                <a:tc>
                  <a:txBody>
                    <a:bodyPr/>
                    <a:lstStyle/>
                    <a:p>
                      <a:pPr algn="r"/>
                      <a:r>
                        <a:rPr lang="en-US" sz="1600" dirty="0" smtClean="0"/>
                        <a:t>$1.42 billion</a:t>
                      </a:r>
                      <a:endParaRPr lang="en-US" sz="1600" dirty="0"/>
                    </a:p>
                  </a:txBody>
                  <a:tcPr/>
                </a:tc>
              </a:tr>
              <a:tr h="357276">
                <a:tc>
                  <a:txBody>
                    <a:bodyPr/>
                    <a:lstStyle/>
                    <a:p>
                      <a:r>
                        <a:rPr lang="en-US" sz="1600" dirty="0" smtClean="0"/>
                        <a:t>           CMSP</a:t>
                      </a:r>
                      <a:endParaRPr lang="en-US" sz="1600" dirty="0"/>
                    </a:p>
                  </a:txBody>
                  <a:tcPr/>
                </a:tc>
                <a:tc>
                  <a:txBody>
                    <a:bodyPr/>
                    <a:lstStyle/>
                    <a:p>
                      <a:pPr algn="r"/>
                      <a:r>
                        <a:rPr lang="en-US" sz="1600" dirty="0" smtClean="0"/>
                        <a:t>$104,713,018</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$30,325,128</a:t>
                      </a:r>
                    </a:p>
                  </a:txBody>
                  <a:tcPr/>
                </a:tc>
                <a:tc>
                  <a:txBody>
                    <a:bodyPr/>
                    <a:lstStyle/>
                    <a:p>
                      <a:pPr algn="r"/>
                      <a:endParaRPr lang="en-US" sz="1600" dirty="0"/>
                    </a:p>
                  </a:txBody>
                  <a:tcPr/>
                </a:tc>
              </a:tr>
              <a:tr h="357276">
                <a:tc>
                  <a:txBody>
                    <a:bodyPr/>
                    <a:lstStyle/>
                    <a:p>
                      <a:r>
                        <a:rPr lang="en-US" sz="1600" dirty="0" smtClean="0"/>
                        <a:t>2011-12</a:t>
                      </a:r>
                      <a:endParaRPr lang="en-US" sz="1600" dirty="0"/>
                    </a:p>
                  </a:txBody>
                  <a:tcPr/>
                </a:tc>
                <a:tc>
                  <a:txBody>
                    <a:bodyPr/>
                    <a:lstStyle/>
                    <a:p>
                      <a:pPr algn="r"/>
                      <a:r>
                        <a:rPr lang="en-US" sz="1600" dirty="0" smtClean="0"/>
                        <a:t>$898,857,130.20</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$321,391,212.12</a:t>
                      </a:r>
                    </a:p>
                  </a:txBody>
                  <a:tcPr/>
                </a:tc>
                <a:tc>
                  <a:txBody>
                    <a:bodyPr/>
                    <a:lstStyle/>
                    <a:p>
                      <a:pPr algn="r"/>
                      <a:r>
                        <a:rPr lang="en-US" sz="1600" dirty="0" smtClean="0"/>
                        <a:t>$1.35 billion</a:t>
                      </a:r>
                      <a:endParaRPr lang="en-US" sz="1600" dirty="0"/>
                    </a:p>
                  </a:txBody>
                  <a:tcPr/>
                </a:tc>
              </a:tr>
              <a:tr h="357276">
                <a:tc>
                  <a:txBody>
                    <a:bodyPr/>
                    <a:lstStyle/>
                    <a:p>
                      <a:r>
                        <a:rPr lang="en-US" sz="1600" dirty="0" smtClean="0"/>
                        <a:t>           CMSP</a:t>
                      </a:r>
                      <a:endParaRPr lang="en-US" sz="1600" dirty="0"/>
                    </a:p>
                  </a:txBody>
                  <a:tcPr/>
                </a:tc>
                <a:tc>
                  <a:txBody>
                    <a:bodyPr/>
                    <a:lstStyle/>
                    <a:p>
                      <a:pPr algn="r"/>
                      <a:r>
                        <a:rPr lang="en-US" sz="1600" dirty="0" smtClean="0"/>
                        <a:t>$97,191,347</a:t>
                      </a: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$30,325,129</a:t>
                      </a:r>
                    </a:p>
                  </a:txBody>
                  <a:tcPr/>
                </a:tc>
                <a:tc>
                  <a:txBody>
                    <a:bodyPr/>
                    <a:lstStyle/>
                    <a:p>
                      <a:pPr algn="r"/>
                      <a:endParaRPr lang="en-US" sz="1600" dirty="0"/>
                    </a:p>
                  </a:txBody>
                  <a:tcPr/>
                </a:tc>
              </a:tr>
            </a:tbl>
          </a:graphicData>
        </a:graphic>
      </p:graphicFrame>
    </p:spTree>
    <p:extLst>
      <p:ext uri="{BB962C8B-B14F-4D97-AF65-F5344CB8AC3E}">
        <p14:creationId xmlns:p14="http://schemas.microsoft.com/office/powerpoint/2010/main" val="476779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685800"/>
          </a:xfrm>
        </p:spPr>
        <p:txBody>
          <a:bodyPr/>
          <a:lstStyle/>
          <a:p>
            <a:r>
              <a:rPr lang="en-US" sz="3200" dirty="0" smtClean="0"/>
              <a:t>Health Account Revenues vs. Total </a:t>
            </a:r>
            <a:br>
              <a:rPr lang="en-US" sz="3200" dirty="0" smtClean="0"/>
            </a:br>
            <a:r>
              <a:rPr lang="en-US" sz="3200" dirty="0" smtClean="0"/>
              <a:t>Realignment Revenues </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20741175"/>
              </p:ext>
            </p:extLst>
          </p:nvPr>
        </p:nvGraphicFramePr>
        <p:xfrm>
          <a:off x="762000" y="2011680"/>
          <a:ext cx="7696200" cy="3139440"/>
        </p:xfrm>
        <a:graphic>
          <a:graphicData uri="http://schemas.openxmlformats.org/drawingml/2006/table">
            <a:tbl>
              <a:tblPr firstRow="1" bandRow="1">
                <a:tableStyleId>{5C22544A-7EE6-4342-B048-85BDC9FD1C3A}</a:tableStyleId>
              </a:tblPr>
              <a:tblGrid>
                <a:gridCol w="1924050"/>
                <a:gridCol w="1924050"/>
                <a:gridCol w="1638300"/>
                <a:gridCol w="2209800"/>
              </a:tblGrid>
              <a:tr h="370840">
                <a:tc>
                  <a:txBody>
                    <a:bodyPr/>
                    <a:lstStyle/>
                    <a:p>
                      <a:pPr algn="ctr"/>
                      <a:r>
                        <a:rPr lang="en-US" dirty="0" smtClean="0"/>
                        <a:t>Fiscal Year</a:t>
                      </a:r>
                      <a:endParaRPr lang="en-US" dirty="0"/>
                    </a:p>
                  </a:txBody>
                  <a:tcPr/>
                </a:tc>
                <a:tc>
                  <a:txBody>
                    <a:bodyPr/>
                    <a:lstStyle/>
                    <a:p>
                      <a:pPr algn="ctr"/>
                      <a:r>
                        <a:rPr lang="en-US" dirty="0" smtClean="0"/>
                        <a:t>Total Health Account  &amp; CMSP</a:t>
                      </a:r>
                      <a:r>
                        <a:rPr lang="en-US" baseline="0" dirty="0" smtClean="0"/>
                        <a:t> </a:t>
                      </a:r>
                      <a:r>
                        <a:rPr lang="en-US" dirty="0" smtClean="0"/>
                        <a:t>Funds</a:t>
                      </a:r>
                      <a:endParaRPr lang="en-US" dirty="0"/>
                    </a:p>
                  </a:txBody>
                  <a:tcPr/>
                </a:tc>
                <a:tc>
                  <a:txBody>
                    <a:bodyPr/>
                    <a:lstStyle/>
                    <a:p>
                      <a:pPr algn="ctr"/>
                      <a:r>
                        <a:rPr lang="en-US" dirty="0" smtClean="0"/>
                        <a:t>Total 1991 Revenues</a:t>
                      </a:r>
                      <a:endParaRPr lang="en-US" dirty="0"/>
                    </a:p>
                  </a:txBody>
                  <a:tcPr/>
                </a:tc>
                <a:tc>
                  <a:txBody>
                    <a:bodyPr/>
                    <a:lstStyle/>
                    <a:p>
                      <a:pPr algn="ctr"/>
                      <a:r>
                        <a:rPr lang="en-US" dirty="0" smtClean="0"/>
                        <a:t>Percentage of Health Funds of 1991</a:t>
                      </a:r>
                      <a:r>
                        <a:rPr lang="en-US" baseline="0" dirty="0" smtClean="0"/>
                        <a:t> Revenues</a:t>
                      </a:r>
                      <a:endParaRPr lang="en-US" dirty="0"/>
                    </a:p>
                  </a:txBody>
                  <a:tcPr/>
                </a:tc>
              </a:tr>
              <a:tr h="370840">
                <a:tc>
                  <a:txBody>
                    <a:bodyPr/>
                    <a:lstStyle/>
                    <a:p>
                      <a:pPr algn="ctr"/>
                      <a:r>
                        <a:rPr lang="en-US" dirty="0" smtClean="0"/>
                        <a:t>2006-07</a:t>
                      </a:r>
                      <a:endParaRPr lang="en-US" dirty="0"/>
                    </a:p>
                  </a:txBody>
                  <a:tcPr/>
                </a:tc>
                <a:tc>
                  <a:txBody>
                    <a:bodyPr/>
                    <a:lstStyle/>
                    <a:p>
                      <a:pPr algn="ctr"/>
                      <a:r>
                        <a:rPr lang="en-US" dirty="0" smtClean="0"/>
                        <a:t>$1.70 billion</a:t>
                      </a:r>
                      <a:endParaRPr lang="en-US" dirty="0"/>
                    </a:p>
                  </a:txBody>
                  <a:tcPr/>
                </a:tc>
                <a:tc>
                  <a:txBody>
                    <a:bodyPr/>
                    <a:lstStyle/>
                    <a:p>
                      <a:pPr algn="ctr"/>
                      <a:r>
                        <a:rPr lang="en-US" dirty="0" smtClean="0"/>
                        <a:t>$4.43 billion</a:t>
                      </a:r>
                      <a:endParaRPr lang="en-US" dirty="0"/>
                    </a:p>
                  </a:txBody>
                  <a:tcPr/>
                </a:tc>
                <a:tc>
                  <a:txBody>
                    <a:bodyPr/>
                    <a:lstStyle/>
                    <a:p>
                      <a:pPr algn="ctr"/>
                      <a:r>
                        <a:rPr lang="en-US" dirty="0" smtClean="0"/>
                        <a:t>38.38%</a:t>
                      </a:r>
                      <a:endParaRPr lang="en-US" dirty="0"/>
                    </a:p>
                  </a:txBody>
                  <a:tcPr/>
                </a:tc>
              </a:tr>
              <a:tr h="370840">
                <a:tc>
                  <a:txBody>
                    <a:bodyPr/>
                    <a:lstStyle/>
                    <a:p>
                      <a:pPr algn="ctr"/>
                      <a:r>
                        <a:rPr lang="en-US" dirty="0" smtClean="0"/>
                        <a:t>2007-08</a:t>
                      </a:r>
                      <a:endParaRPr lang="en-US" dirty="0"/>
                    </a:p>
                  </a:txBody>
                  <a:tcPr/>
                </a:tc>
                <a:tc>
                  <a:txBody>
                    <a:bodyPr/>
                    <a:lstStyle/>
                    <a:p>
                      <a:pPr algn="ctr"/>
                      <a:r>
                        <a:rPr lang="en-US" dirty="0" smtClean="0"/>
                        <a:t>$1.68 billion</a:t>
                      </a:r>
                      <a:endParaRPr lang="en-US" dirty="0"/>
                    </a:p>
                  </a:txBody>
                  <a:tcPr/>
                </a:tc>
                <a:tc>
                  <a:txBody>
                    <a:bodyPr/>
                    <a:lstStyle/>
                    <a:p>
                      <a:pPr algn="ctr"/>
                      <a:r>
                        <a:rPr lang="en-US" dirty="0" smtClean="0"/>
                        <a:t>$4.36 billion</a:t>
                      </a:r>
                      <a:endParaRPr lang="en-US" dirty="0"/>
                    </a:p>
                  </a:txBody>
                  <a:tcPr/>
                </a:tc>
                <a:tc>
                  <a:txBody>
                    <a:bodyPr/>
                    <a:lstStyle/>
                    <a:p>
                      <a:pPr algn="ctr"/>
                      <a:r>
                        <a:rPr lang="en-US" dirty="0" smtClean="0"/>
                        <a:t>38.49%</a:t>
                      </a:r>
                      <a:endParaRPr lang="en-US" dirty="0"/>
                    </a:p>
                  </a:txBody>
                  <a:tcPr/>
                </a:tc>
              </a:tr>
              <a:tr h="370840">
                <a:tc>
                  <a:txBody>
                    <a:bodyPr/>
                    <a:lstStyle/>
                    <a:p>
                      <a:pPr algn="ctr"/>
                      <a:r>
                        <a:rPr lang="en-US" dirty="0" smtClean="0"/>
                        <a:t>2008-09</a:t>
                      </a:r>
                      <a:endParaRPr lang="en-US" dirty="0"/>
                    </a:p>
                  </a:txBody>
                  <a:tcPr/>
                </a:tc>
                <a:tc>
                  <a:txBody>
                    <a:bodyPr/>
                    <a:lstStyle/>
                    <a:p>
                      <a:pPr algn="ctr"/>
                      <a:r>
                        <a:rPr lang="en-US" dirty="0" smtClean="0"/>
                        <a:t>$1.51</a:t>
                      </a:r>
                      <a:r>
                        <a:rPr lang="en-US" baseline="0" dirty="0" smtClean="0"/>
                        <a:t> billion</a:t>
                      </a:r>
                      <a:endParaRPr lang="en-US" dirty="0"/>
                    </a:p>
                  </a:txBody>
                  <a:tcPr/>
                </a:tc>
                <a:tc>
                  <a:txBody>
                    <a:bodyPr/>
                    <a:lstStyle/>
                    <a:p>
                      <a:pPr algn="ctr"/>
                      <a:r>
                        <a:rPr lang="en-US" dirty="0" smtClean="0"/>
                        <a:t>$3.86 billion</a:t>
                      </a:r>
                      <a:endParaRPr lang="en-US" dirty="0"/>
                    </a:p>
                  </a:txBody>
                  <a:tcPr/>
                </a:tc>
                <a:tc>
                  <a:txBody>
                    <a:bodyPr/>
                    <a:lstStyle/>
                    <a:p>
                      <a:pPr algn="ctr"/>
                      <a:r>
                        <a:rPr lang="en-US" dirty="0" smtClean="0"/>
                        <a:t>39.22%</a:t>
                      </a:r>
                      <a:endParaRPr lang="en-US" dirty="0"/>
                    </a:p>
                  </a:txBody>
                  <a:tcPr/>
                </a:tc>
              </a:tr>
              <a:tr h="370840">
                <a:tc>
                  <a:txBody>
                    <a:bodyPr/>
                    <a:lstStyle/>
                    <a:p>
                      <a:pPr algn="ctr"/>
                      <a:r>
                        <a:rPr lang="en-US" dirty="0" smtClean="0"/>
                        <a:t>2009-10</a:t>
                      </a:r>
                      <a:endParaRPr lang="en-US" dirty="0"/>
                    </a:p>
                  </a:txBody>
                  <a:tcPr/>
                </a:tc>
                <a:tc>
                  <a:txBody>
                    <a:bodyPr/>
                    <a:lstStyle/>
                    <a:p>
                      <a:pPr algn="ctr"/>
                      <a:r>
                        <a:rPr lang="en-US" dirty="0" smtClean="0"/>
                        <a:t>$1.42 billion</a:t>
                      </a:r>
                      <a:endParaRPr lang="en-US" dirty="0"/>
                    </a:p>
                  </a:txBody>
                  <a:tcPr/>
                </a:tc>
                <a:tc>
                  <a:txBody>
                    <a:bodyPr/>
                    <a:lstStyle/>
                    <a:p>
                      <a:pPr algn="ctr"/>
                      <a:r>
                        <a:rPr lang="en-US" dirty="0" smtClean="0"/>
                        <a:t>$3.68 billion</a:t>
                      </a:r>
                      <a:endParaRPr lang="en-US" dirty="0"/>
                    </a:p>
                  </a:txBody>
                  <a:tcPr/>
                </a:tc>
                <a:tc>
                  <a:txBody>
                    <a:bodyPr/>
                    <a:lstStyle/>
                    <a:p>
                      <a:pPr algn="ctr"/>
                      <a:r>
                        <a:rPr lang="en-US" dirty="0" smtClean="0"/>
                        <a:t>38.73%</a:t>
                      </a:r>
                      <a:endParaRPr lang="en-US" dirty="0"/>
                    </a:p>
                  </a:txBody>
                  <a:tcPr/>
                </a:tc>
              </a:tr>
              <a:tr h="370840">
                <a:tc>
                  <a:txBody>
                    <a:bodyPr/>
                    <a:lstStyle/>
                    <a:p>
                      <a:pPr algn="ctr"/>
                      <a:r>
                        <a:rPr lang="en-US" dirty="0" smtClean="0"/>
                        <a:t>2010-11</a:t>
                      </a:r>
                      <a:endParaRPr lang="en-US" dirty="0"/>
                    </a:p>
                  </a:txBody>
                  <a:tcPr/>
                </a:tc>
                <a:tc>
                  <a:txBody>
                    <a:bodyPr/>
                    <a:lstStyle/>
                    <a:p>
                      <a:pPr algn="ctr"/>
                      <a:r>
                        <a:rPr lang="en-US" dirty="0" smtClean="0"/>
                        <a:t>$1.42 billion</a:t>
                      </a:r>
                      <a:endParaRPr lang="en-US" dirty="0"/>
                    </a:p>
                  </a:txBody>
                  <a:tcPr/>
                </a:tc>
                <a:tc>
                  <a:txBody>
                    <a:bodyPr/>
                    <a:lstStyle/>
                    <a:p>
                      <a:pPr algn="ctr"/>
                      <a:r>
                        <a:rPr lang="en-US" dirty="0" smtClean="0"/>
                        <a:t>$3.79 billion </a:t>
                      </a:r>
                      <a:endParaRPr lang="en-US" dirty="0"/>
                    </a:p>
                  </a:txBody>
                  <a:tcPr/>
                </a:tc>
                <a:tc>
                  <a:txBody>
                    <a:bodyPr/>
                    <a:lstStyle/>
                    <a:p>
                      <a:pPr algn="ctr"/>
                      <a:r>
                        <a:rPr lang="en-US" dirty="0" smtClean="0"/>
                        <a:t>37.57%</a:t>
                      </a:r>
                      <a:endParaRPr lang="en-US" dirty="0"/>
                    </a:p>
                  </a:txBody>
                  <a:tcPr/>
                </a:tc>
              </a:tr>
              <a:tr h="370840">
                <a:tc>
                  <a:txBody>
                    <a:bodyPr/>
                    <a:lstStyle/>
                    <a:p>
                      <a:pPr algn="ctr"/>
                      <a:r>
                        <a:rPr lang="en-US" dirty="0" smtClean="0"/>
                        <a:t>2011-12</a:t>
                      </a:r>
                      <a:endParaRPr lang="en-US" dirty="0"/>
                    </a:p>
                  </a:txBody>
                  <a:tcPr/>
                </a:tc>
                <a:tc>
                  <a:txBody>
                    <a:bodyPr/>
                    <a:lstStyle/>
                    <a:p>
                      <a:pPr algn="ctr"/>
                      <a:r>
                        <a:rPr lang="en-US" dirty="0" smtClean="0"/>
                        <a:t>$1.35 billion</a:t>
                      </a:r>
                      <a:endParaRPr lang="en-US" dirty="0"/>
                    </a:p>
                  </a:txBody>
                  <a:tcPr/>
                </a:tc>
                <a:tc>
                  <a:txBody>
                    <a:bodyPr/>
                    <a:lstStyle/>
                    <a:p>
                      <a:pPr algn="ctr"/>
                      <a:r>
                        <a:rPr lang="en-US" dirty="0" smtClean="0"/>
                        <a:t>$3.70 billion</a:t>
                      </a:r>
                      <a:endParaRPr lang="en-US" dirty="0"/>
                    </a:p>
                  </a:txBody>
                  <a:tcPr/>
                </a:tc>
                <a:tc>
                  <a:txBody>
                    <a:bodyPr/>
                    <a:lstStyle/>
                    <a:p>
                      <a:pPr algn="ctr"/>
                      <a:r>
                        <a:rPr lang="en-US" dirty="0" smtClean="0"/>
                        <a:t>36.46%</a:t>
                      </a:r>
                      <a:endParaRPr lang="en-US" dirty="0"/>
                    </a:p>
                  </a:txBody>
                  <a:tcPr/>
                </a:tc>
              </a:tr>
            </a:tbl>
          </a:graphicData>
        </a:graphic>
      </p:graphicFrame>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11</a:t>
            </a:fld>
            <a:endParaRPr lang="en-US"/>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5319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lstStyle/>
          <a:p>
            <a:r>
              <a:rPr lang="en-US" sz="3200" dirty="0" smtClean="0"/>
              <a:t>Brief History of Indigent Health &amp;</a:t>
            </a:r>
            <a:br>
              <a:rPr lang="en-US" sz="3200" dirty="0" smtClean="0"/>
            </a:br>
            <a:r>
              <a:rPr lang="en-US" sz="3200" dirty="0" smtClean="0"/>
              <a:t>Public Health: 1970s-1990s</a:t>
            </a:r>
            <a:endParaRPr lang="en-US" sz="3200" dirty="0"/>
          </a:p>
        </p:txBody>
      </p:sp>
      <p:sp>
        <p:nvSpPr>
          <p:cNvPr id="3" name="Content Placeholder 2"/>
          <p:cNvSpPr>
            <a:spLocks noGrp="1"/>
          </p:cNvSpPr>
          <p:nvPr>
            <p:ph idx="1"/>
          </p:nvPr>
        </p:nvSpPr>
        <p:spPr>
          <a:xfrm>
            <a:off x="533400" y="1905000"/>
            <a:ext cx="8153400" cy="3733800"/>
          </a:xfrm>
        </p:spPr>
        <p:txBody>
          <a:bodyPr/>
          <a:lstStyle/>
          <a:p>
            <a:r>
              <a:rPr lang="en-US" sz="2400" dirty="0" smtClean="0"/>
              <a:t>1971: Creation of MIA state only </a:t>
            </a:r>
            <a:r>
              <a:rPr lang="en-US" sz="2400" dirty="0"/>
              <a:t>Medi-Cal </a:t>
            </a:r>
            <a:r>
              <a:rPr lang="en-US" sz="2400" dirty="0" smtClean="0"/>
              <a:t>category</a:t>
            </a:r>
          </a:p>
          <a:p>
            <a:r>
              <a:rPr lang="en-US" sz="2400" dirty="0" smtClean="0"/>
              <a:t>1978-79: Aftermath of Prop. 13 = AB 8</a:t>
            </a:r>
          </a:p>
          <a:p>
            <a:r>
              <a:rPr lang="en-US" sz="2400" dirty="0" smtClean="0"/>
              <a:t>1982-83: Transfer MIAs to counties (MISP/CMSP)</a:t>
            </a:r>
          </a:p>
          <a:p>
            <a:r>
              <a:rPr lang="en-US" sz="2400" dirty="0" smtClean="0"/>
              <a:t>1991-92: Realignment. Includes:</a:t>
            </a:r>
          </a:p>
          <a:p>
            <a:pPr lvl="1"/>
            <a:r>
              <a:rPr lang="en-US" sz="2400" dirty="0" smtClean="0"/>
              <a:t>AB 8</a:t>
            </a:r>
          </a:p>
          <a:p>
            <a:pPr lvl="1"/>
            <a:r>
              <a:rPr lang="en-US" sz="2400" dirty="0" smtClean="0"/>
              <a:t>MISP/CMSP</a:t>
            </a:r>
          </a:p>
          <a:p>
            <a:pPr lvl="1"/>
            <a:r>
              <a:rPr lang="en-US" sz="2400" dirty="0" smtClean="0"/>
              <a:t>Local Health Services</a:t>
            </a:r>
          </a:p>
          <a:p>
            <a:pPr lvl="1"/>
            <a:r>
              <a:rPr lang="en-US" sz="2400" dirty="0" smtClean="0"/>
              <a:t>State </a:t>
            </a:r>
            <a:r>
              <a:rPr lang="en-US" sz="2400" dirty="0"/>
              <a:t>Legalization Impact Assistance Grants</a:t>
            </a:r>
          </a:p>
        </p:txBody>
      </p:sp>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12</a:t>
            </a:fld>
            <a:endParaRPr lang="en-US"/>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979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800" dirty="0" smtClean="0"/>
              <a:t>Federal Health Reform Context</a:t>
            </a:r>
            <a:endParaRPr lang="en-US" sz="2800" dirty="0"/>
          </a:p>
        </p:txBody>
      </p:sp>
      <p:sp>
        <p:nvSpPr>
          <p:cNvPr id="3" name="Content Placeholder 2"/>
          <p:cNvSpPr>
            <a:spLocks noGrp="1"/>
          </p:cNvSpPr>
          <p:nvPr>
            <p:ph idx="1"/>
          </p:nvPr>
        </p:nvSpPr>
        <p:spPr>
          <a:xfrm>
            <a:off x="457200" y="1600200"/>
            <a:ext cx="8229600" cy="3886200"/>
          </a:xfrm>
        </p:spPr>
        <p:txBody>
          <a:bodyPr/>
          <a:lstStyle/>
          <a:p>
            <a:pPr>
              <a:buNone/>
            </a:pPr>
            <a:r>
              <a:rPr lang="en-US" sz="2800" dirty="0" smtClean="0">
                <a:cs typeface="Calibri" pitchFamily="34" charset="0"/>
              </a:rPr>
              <a:t>Who is covered?</a:t>
            </a:r>
          </a:p>
          <a:p>
            <a:pPr>
              <a:buNone/>
            </a:pPr>
            <a:endParaRPr lang="en-US" sz="1000" dirty="0" smtClean="0">
              <a:cs typeface="Calibri" pitchFamily="34" charset="0"/>
            </a:endParaRPr>
          </a:p>
          <a:p>
            <a:r>
              <a:rPr lang="en-US" sz="2800" dirty="0" smtClean="0">
                <a:cs typeface="Calibri" pitchFamily="34" charset="0"/>
              </a:rPr>
              <a:t>Medi-Cal expansion up to 138% FPL</a:t>
            </a:r>
          </a:p>
          <a:p>
            <a:pPr lvl="1"/>
            <a:r>
              <a:rPr lang="en-US" sz="2400" dirty="0" smtClean="0">
                <a:cs typeface="Calibri" pitchFamily="34" charset="0"/>
              </a:rPr>
              <a:t>1.4 million newly eligible</a:t>
            </a:r>
          </a:p>
          <a:p>
            <a:pPr lvl="1"/>
            <a:r>
              <a:rPr lang="en-US" sz="2400" dirty="0" smtClean="0">
                <a:cs typeface="Calibri" pitchFamily="34" charset="0"/>
              </a:rPr>
              <a:t>1.3 million currently eligible but not enrolled</a:t>
            </a:r>
            <a:endParaRPr lang="en-US" sz="2400" dirty="0">
              <a:cs typeface="Calibri" pitchFamily="34" charset="0"/>
            </a:endParaRPr>
          </a:p>
          <a:p>
            <a:r>
              <a:rPr lang="en-US" sz="2800" dirty="0" smtClean="0">
                <a:cs typeface="Calibri" pitchFamily="34" charset="0"/>
              </a:rPr>
              <a:t>Health Exchange – subsidies for 138 – 400 % FPL</a:t>
            </a:r>
          </a:p>
          <a:p>
            <a:pPr lvl="1"/>
            <a:r>
              <a:rPr lang="en-US" sz="2400" dirty="0" smtClean="0">
                <a:cs typeface="Calibri" pitchFamily="34" charset="0"/>
              </a:rPr>
              <a:t>Approximately 2 million will be eligible</a:t>
            </a:r>
          </a:p>
          <a:p>
            <a:pPr lvl="5"/>
            <a:endParaRPr lang="en-US" sz="1600" dirty="0" smtClean="0">
              <a:cs typeface="Calibri" pitchFamily="34" charset="0"/>
            </a:endParaRPr>
          </a:p>
          <a:p>
            <a:pPr lvl="5"/>
            <a:r>
              <a:rPr lang="en-US" sz="1600" dirty="0" smtClean="0">
                <a:cs typeface="Calibri" pitchFamily="34" charset="0"/>
              </a:rPr>
              <a:t>Source: UC Berkeley Labor Center/UCLA Center for Health Policy Research</a:t>
            </a:r>
            <a:endParaRPr lang="en-US" sz="1600" dirty="0">
              <a:cs typeface="Calibri" pitchFamily="34" charset="0"/>
            </a:endParaRPr>
          </a:p>
          <a:p>
            <a:pPr lvl="1"/>
            <a:endParaRPr lang="en-US" sz="2400" dirty="0" smtClean="0">
              <a:cs typeface="Calibri" pitchFamily="34" charset="0"/>
            </a:endParaRPr>
          </a:p>
          <a:p>
            <a:pPr marL="457200" lvl="1" indent="0">
              <a:buNone/>
            </a:pPr>
            <a:endParaRPr lang="en-US" sz="2400" dirty="0">
              <a:cs typeface="Calibri" pitchFamily="34" charset="0"/>
            </a:endParaRPr>
          </a:p>
          <a:p>
            <a:pPr marL="0" indent="0">
              <a:buNone/>
            </a:pPr>
            <a:endParaRPr lang="en-US" sz="3600" dirty="0"/>
          </a:p>
        </p:txBody>
      </p:sp>
      <p:pic>
        <p:nvPicPr>
          <p:cNvPr id="4"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7268" y="5638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1"/>
          </p:nvPr>
        </p:nvSpPr>
        <p:spPr/>
        <p:txBody>
          <a:bodyPr/>
          <a:lstStyle/>
          <a:p>
            <a:pPr>
              <a:defRPr/>
            </a:pPr>
            <a:fld id="{8317CE29-9159-4C64-B76E-CF5BAD022031}" type="slidenum">
              <a:rPr lang="en-US" smtClean="0"/>
              <a:pPr>
                <a:defRPr/>
              </a:pPr>
              <a:t>13</a:t>
            </a:fld>
            <a:endParaRPr lang="en-US"/>
          </a:p>
        </p:txBody>
      </p:sp>
    </p:spTree>
    <p:extLst>
      <p:ext uri="{BB962C8B-B14F-4D97-AF65-F5344CB8AC3E}">
        <p14:creationId xmlns:p14="http://schemas.microsoft.com/office/powerpoint/2010/main" val="2496459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800" dirty="0" smtClean="0"/>
              <a:t>Federal Health Reform Context (cont.)</a:t>
            </a:r>
            <a:endParaRPr lang="en-US" sz="2800" dirty="0"/>
          </a:p>
        </p:txBody>
      </p:sp>
      <p:sp>
        <p:nvSpPr>
          <p:cNvPr id="3" name="Content Placeholder 2"/>
          <p:cNvSpPr>
            <a:spLocks noGrp="1"/>
          </p:cNvSpPr>
          <p:nvPr>
            <p:ph idx="1"/>
          </p:nvPr>
        </p:nvSpPr>
        <p:spPr>
          <a:xfrm>
            <a:off x="457200" y="1524000"/>
            <a:ext cx="8229600" cy="3962400"/>
          </a:xfrm>
        </p:spPr>
        <p:txBody>
          <a:bodyPr/>
          <a:lstStyle/>
          <a:p>
            <a:pPr>
              <a:buNone/>
            </a:pPr>
            <a:r>
              <a:rPr lang="en-US" sz="2800" dirty="0" smtClean="0">
                <a:cs typeface="Calibri" pitchFamily="34" charset="0"/>
              </a:rPr>
              <a:t>Who remains uninsured?</a:t>
            </a:r>
          </a:p>
          <a:p>
            <a:pPr>
              <a:buNone/>
            </a:pPr>
            <a:endParaRPr lang="en-US" sz="1200" dirty="0" smtClean="0">
              <a:cs typeface="Calibri" pitchFamily="34" charset="0"/>
            </a:endParaRPr>
          </a:p>
          <a:p>
            <a:r>
              <a:rPr lang="en-US" sz="2800" dirty="0" smtClean="0">
                <a:cs typeface="Calibri" pitchFamily="34" charset="0"/>
              </a:rPr>
              <a:t>Between 3 to 4 million; 1 million due to immigration status</a:t>
            </a:r>
          </a:p>
          <a:p>
            <a:r>
              <a:rPr lang="en-US" sz="2800" dirty="0" smtClean="0">
                <a:cs typeface="Calibri" pitchFamily="34" charset="0"/>
              </a:rPr>
              <a:t>Undocumented</a:t>
            </a:r>
          </a:p>
          <a:p>
            <a:r>
              <a:rPr lang="en-US" sz="2800" dirty="0" smtClean="0">
                <a:cs typeface="Calibri" pitchFamily="34" charset="0"/>
              </a:rPr>
              <a:t>Anyone who chooses to pay the penalty rather than purchase insurance (penalty cheaper than premiums)</a:t>
            </a:r>
          </a:p>
          <a:p>
            <a:pPr lvl="5"/>
            <a:endParaRPr lang="en-US" sz="1600" dirty="0" smtClean="0">
              <a:cs typeface="Calibri" pitchFamily="34" charset="0"/>
            </a:endParaRPr>
          </a:p>
          <a:p>
            <a:pPr lvl="5"/>
            <a:r>
              <a:rPr lang="en-US" sz="1600" dirty="0" smtClean="0">
                <a:cs typeface="Calibri" pitchFamily="34" charset="0"/>
              </a:rPr>
              <a:t>Source: UC Berkeley Labor Center/UCLA Center for Health Policy Research</a:t>
            </a:r>
            <a:endParaRPr lang="en-US" sz="1600" dirty="0">
              <a:cs typeface="Calibri" pitchFamily="34" charset="0"/>
            </a:endParaRPr>
          </a:p>
          <a:p>
            <a:pPr lvl="1"/>
            <a:endParaRPr lang="en-US" sz="2400" dirty="0" smtClean="0">
              <a:cs typeface="Calibri" pitchFamily="34" charset="0"/>
            </a:endParaRPr>
          </a:p>
          <a:p>
            <a:pPr marL="457200" lvl="1" indent="0">
              <a:buNone/>
            </a:pPr>
            <a:endParaRPr lang="en-US" sz="2400" dirty="0">
              <a:cs typeface="Calibri" pitchFamily="34" charset="0"/>
            </a:endParaRPr>
          </a:p>
          <a:p>
            <a:pPr marL="0" indent="0">
              <a:buNone/>
            </a:pPr>
            <a:endParaRPr lang="en-US" sz="3600" dirty="0"/>
          </a:p>
        </p:txBody>
      </p:sp>
      <p:pic>
        <p:nvPicPr>
          <p:cNvPr id="4"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7268" y="5638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1"/>
          </p:nvPr>
        </p:nvSpPr>
        <p:spPr/>
        <p:txBody>
          <a:bodyPr/>
          <a:lstStyle/>
          <a:p>
            <a:pPr>
              <a:defRPr/>
            </a:pPr>
            <a:fld id="{8317CE29-9159-4C64-B76E-CF5BAD022031}" type="slidenum">
              <a:rPr lang="en-US" smtClean="0"/>
              <a:pPr>
                <a:defRPr/>
              </a:pPr>
              <a:t>14</a:t>
            </a:fld>
            <a:endParaRPr lang="en-US"/>
          </a:p>
        </p:txBody>
      </p:sp>
    </p:spTree>
    <p:extLst>
      <p:ext uri="{BB962C8B-B14F-4D97-AF65-F5344CB8AC3E}">
        <p14:creationId xmlns:p14="http://schemas.microsoft.com/office/powerpoint/2010/main" val="2496459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sz="2800" dirty="0" smtClean="0"/>
              <a:t>Federal Health Reform: Unknowns</a:t>
            </a:r>
            <a:endParaRPr lang="en-US" sz="2800" dirty="0"/>
          </a:p>
        </p:txBody>
      </p:sp>
      <p:sp>
        <p:nvSpPr>
          <p:cNvPr id="3" name="Content Placeholder 2"/>
          <p:cNvSpPr>
            <a:spLocks noGrp="1"/>
          </p:cNvSpPr>
          <p:nvPr>
            <p:ph idx="1"/>
          </p:nvPr>
        </p:nvSpPr>
        <p:spPr>
          <a:xfrm>
            <a:off x="457200" y="1447800"/>
            <a:ext cx="8229600" cy="4419600"/>
          </a:xfrm>
        </p:spPr>
        <p:txBody>
          <a:bodyPr/>
          <a:lstStyle/>
          <a:p>
            <a:r>
              <a:rPr lang="en-US" sz="2800" dirty="0" smtClean="0"/>
              <a:t>What issues does California still need to address in legislation and policy decisions?</a:t>
            </a:r>
          </a:p>
          <a:p>
            <a:pPr lvl="1"/>
            <a:r>
              <a:rPr lang="en-US" dirty="0" smtClean="0"/>
              <a:t>Benefits for Medicaid expansion population</a:t>
            </a:r>
          </a:p>
          <a:p>
            <a:pPr lvl="1"/>
            <a:r>
              <a:rPr lang="en-US" dirty="0" smtClean="0"/>
              <a:t>Carve outs</a:t>
            </a:r>
          </a:p>
          <a:p>
            <a:pPr lvl="1"/>
            <a:r>
              <a:rPr lang="en-US" dirty="0" smtClean="0"/>
              <a:t>Medi-Cal share of cost</a:t>
            </a:r>
          </a:p>
          <a:p>
            <a:pPr lvl="1"/>
            <a:r>
              <a:rPr lang="en-US" dirty="0" smtClean="0"/>
              <a:t>State-only programs</a:t>
            </a:r>
          </a:p>
          <a:p>
            <a:pPr lvl="1"/>
            <a:r>
              <a:rPr lang="en-US" dirty="0" smtClean="0"/>
              <a:t>Eligibility (AB 43/SB 677)</a:t>
            </a:r>
          </a:p>
          <a:p>
            <a:pPr lvl="1"/>
            <a:r>
              <a:rPr lang="en-US" dirty="0" smtClean="0"/>
              <a:t>Mental health and substance abuse parity</a:t>
            </a:r>
            <a:endParaRPr lang="en-US" dirty="0"/>
          </a:p>
        </p:txBody>
      </p:sp>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15</a:t>
            </a:fld>
            <a:endParaRPr lang="en-US"/>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7268" y="5638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7566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382000" cy="1009277"/>
          </a:xfrm>
        </p:spPr>
        <p:txBody>
          <a:bodyPr/>
          <a:lstStyle/>
          <a:p>
            <a:r>
              <a:rPr lang="en-US" sz="2800" dirty="0" smtClean="0"/>
              <a:t>Federal Health Reform: County Impacts</a:t>
            </a:r>
            <a:endParaRPr lang="en-US" sz="2800" dirty="0"/>
          </a:p>
        </p:txBody>
      </p:sp>
      <p:sp>
        <p:nvSpPr>
          <p:cNvPr id="3" name="Content Placeholder 2"/>
          <p:cNvSpPr>
            <a:spLocks noGrp="1"/>
          </p:cNvSpPr>
          <p:nvPr>
            <p:ph idx="1"/>
          </p:nvPr>
        </p:nvSpPr>
        <p:spPr>
          <a:xfrm>
            <a:off x="408830" y="1219200"/>
            <a:ext cx="8430370" cy="4114800"/>
          </a:xfrm>
        </p:spPr>
        <p:txBody>
          <a:bodyPr/>
          <a:lstStyle/>
          <a:p>
            <a:r>
              <a:rPr lang="en-US" sz="2400" dirty="0" smtClean="0"/>
              <a:t>Section 17000 Implications</a:t>
            </a:r>
          </a:p>
          <a:p>
            <a:pPr lvl="1"/>
            <a:r>
              <a:rPr lang="en-US" sz="2400" dirty="0" smtClean="0"/>
              <a:t>Not likely to go away</a:t>
            </a:r>
          </a:p>
          <a:p>
            <a:pPr lvl="1"/>
            <a:r>
              <a:rPr lang="en-US" sz="2400" dirty="0" smtClean="0"/>
              <a:t>Some advocates may seek revisions to further define county responsibilities in the new federal health reform context</a:t>
            </a:r>
          </a:p>
          <a:p>
            <a:r>
              <a:rPr lang="en-US" sz="2400" dirty="0" smtClean="0"/>
              <a:t>How quickly will uninsured obtain coverage in 2014 and beyond?</a:t>
            </a:r>
          </a:p>
          <a:p>
            <a:pPr lvl="1"/>
            <a:r>
              <a:rPr lang="en-US" sz="2400" dirty="0" smtClean="0"/>
              <a:t>What will be the residual populations?</a:t>
            </a:r>
          </a:p>
          <a:p>
            <a:pPr lvl="1"/>
            <a:r>
              <a:rPr lang="en-US" sz="2400" dirty="0" smtClean="0"/>
              <a:t>How will residual populations present?</a:t>
            </a:r>
          </a:p>
          <a:p>
            <a:r>
              <a:rPr lang="en-US" sz="2400" dirty="0" smtClean="0"/>
              <a:t>What is the capacity of local health systems to serve new populations, particularly for primary and specialty care?</a:t>
            </a:r>
          </a:p>
        </p:txBody>
      </p:sp>
      <p:pic>
        <p:nvPicPr>
          <p:cNvPr id="4"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752102"/>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8674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1"/>
          </p:nvPr>
        </p:nvSpPr>
        <p:spPr/>
        <p:txBody>
          <a:bodyPr/>
          <a:lstStyle/>
          <a:p>
            <a:pPr>
              <a:defRPr/>
            </a:pPr>
            <a:fld id="{8317CE29-9159-4C64-B76E-CF5BAD022031}" type="slidenum">
              <a:rPr lang="en-US" smtClean="0"/>
              <a:pPr>
                <a:defRPr/>
              </a:pPr>
              <a:t>16</a:t>
            </a:fld>
            <a:endParaRPr lang="en-US"/>
          </a:p>
        </p:txBody>
      </p:sp>
    </p:spTree>
    <p:extLst>
      <p:ext uri="{BB962C8B-B14F-4D97-AF65-F5344CB8AC3E}">
        <p14:creationId xmlns:p14="http://schemas.microsoft.com/office/powerpoint/2010/main" val="332896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382000" cy="1009277"/>
          </a:xfrm>
        </p:spPr>
        <p:txBody>
          <a:bodyPr/>
          <a:lstStyle/>
          <a:p>
            <a:r>
              <a:rPr lang="en-US" sz="2800" dirty="0" smtClean="0"/>
              <a:t>Federal Health Reform: County Impacts</a:t>
            </a:r>
            <a:endParaRPr lang="en-US" sz="2800" dirty="0"/>
          </a:p>
        </p:txBody>
      </p:sp>
      <p:sp>
        <p:nvSpPr>
          <p:cNvPr id="3" name="Content Placeholder 2"/>
          <p:cNvSpPr>
            <a:spLocks noGrp="1"/>
          </p:cNvSpPr>
          <p:nvPr>
            <p:ph idx="1"/>
          </p:nvPr>
        </p:nvSpPr>
        <p:spPr>
          <a:xfrm>
            <a:off x="408830" y="1447800"/>
            <a:ext cx="8277970" cy="4114800"/>
          </a:xfrm>
        </p:spPr>
        <p:txBody>
          <a:bodyPr/>
          <a:lstStyle/>
          <a:p>
            <a:r>
              <a:rPr lang="en-US" sz="2400" dirty="0" smtClean="0"/>
              <a:t>How will eligibility system(s) promote linkage to program eligibility for Medi-Cal, Health Exchange, other programs?</a:t>
            </a:r>
          </a:p>
          <a:p>
            <a:r>
              <a:rPr lang="en-US" sz="2400" dirty="0" smtClean="0"/>
              <a:t>What are the implications for the financing of county health systems?  </a:t>
            </a:r>
          </a:p>
          <a:p>
            <a:pPr lvl="1"/>
            <a:r>
              <a:rPr lang="en-US" sz="2400" dirty="0" smtClean="0"/>
              <a:t>Counties with hospitals have a share of cost in Medi-Cal: </a:t>
            </a:r>
            <a:r>
              <a:rPr lang="en-US" sz="2400" b="1" i="1" dirty="0" smtClean="0"/>
              <a:t>county hospitals pay the non-federal share of Medi-Cal inpatient days</a:t>
            </a:r>
          </a:p>
          <a:p>
            <a:pPr lvl="1"/>
            <a:r>
              <a:rPr lang="en-US" sz="2400" dirty="0" smtClean="0"/>
              <a:t>What resources will support counties in delivering care to residual uninsured, including the undocumented?</a:t>
            </a:r>
          </a:p>
          <a:p>
            <a:r>
              <a:rPr lang="en-US" sz="2400" dirty="0" smtClean="0"/>
              <a:t>What is the role of public health in the health reform context? </a:t>
            </a:r>
            <a:endParaRPr lang="en-US" sz="2400" dirty="0"/>
          </a:p>
        </p:txBody>
      </p:sp>
      <p:pic>
        <p:nvPicPr>
          <p:cNvPr id="4"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752102"/>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8674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1"/>
          </p:nvPr>
        </p:nvSpPr>
        <p:spPr/>
        <p:txBody>
          <a:bodyPr/>
          <a:lstStyle/>
          <a:p>
            <a:pPr>
              <a:defRPr/>
            </a:pPr>
            <a:fld id="{8317CE29-9159-4C64-B76E-CF5BAD022031}" type="slidenum">
              <a:rPr lang="en-US" smtClean="0"/>
              <a:pPr>
                <a:defRPr/>
              </a:pPr>
              <a:t>17</a:t>
            </a:fld>
            <a:endParaRPr lang="en-US"/>
          </a:p>
        </p:txBody>
      </p:sp>
    </p:spTree>
    <p:extLst>
      <p:ext uri="{BB962C8B-B14F-4D97-AF65-F5344CB8AC3E}">
        <p14:creationId xmlns:p14="http://schemas.microsoft.com/office/powerpoint/2010/main" val="332896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z="3600" dirty="0" smtClean="0"/>
              <a:t>Staff Contact</a:t>
            </a:r>
            <a:endParaRPr lang="en-US" sz="3600" dirty="0"/>
          </a:p>
        </p:txBody>
      </p:sp>
      <p:sp>
        <p:nvSpPr>
          <p:cNvPr id="3" name="Content Placeholder 2"/>
          <p:cNvSpPr>
            <a:spLocks noGrp="1"/>
          </p:cNvSpPr>
          <p:nvPr>
            <p:ph idx="1"/>
          </p:nvPr>
        </p:nvSpPr>
        <p:spPr>
          <a:xfrm>
            <a:off x="457200" y="1371600"/>
            <a:ext cx="8229600" cy="4038600"/>
          </a:xfrm>
        </p:spPr>
        <p:txBody>
          <a:bodyPr/>
          <a:lstStyle/>
          <a:p>
            <a:pPr marL="0" indent="0" algn="ctr">
              <a:buNone/>
            </a:pPr>
            <a:endParaRPr lang="en-US" sz="2800" dirty="0" smtClean="0"/>
          </a:p>
          <a:p>
            <a:pPr marL="0" indent="0" algn="ctr">
              <a:buNone/>
            </a:pPr>
            <a:endParaRPr lang="en-US" sz="2800" dirty="0"/>
          </a:p>
          <a:p>
            <a:pPr marL="0" indent="0" algn="ctr">
              <a:buNone/>
            </a:pPr>
            <a:endParaRPr lang="en-US" sz="2800" dirty="0" smtClean="0"/>
          </a:p>
          <a:p>
            <a:pPr marL="0" indent="0" algn="ctr">
              <a:buNone/>
            </a:pPr>
            <a:r>
              <a:rPr lang="en-US" sz="2800" dirty="0" smtClean="0"/>
              <a:t>Kelly Brooks-Lindsey</a:t>
            </a:r>
          </a:p>
          <a:p>
            <a:pPr marL="0" indent="0" algn="ctr">
              <a:buNone/>
            </a:pPr>
            <a:r>
              <a:rPr lang="en-US" sz="2800" dirty="0" smtClean="0"/>
              <a:t>(</a:t>
            </a:r>
            <a:r>
              <a:rPr lang="en-US" sz="2800" dirty="0" smtClean="0">
                <a:hlinkClick r:id="rId2"/>
              </a:rPr>
              <a:t>kbrooks@counties.org</a:t>
            </a:r>
            <a:r>
              <a:rPr lang="en-US" sz="2800" dirty="0" smtClean="0"/>
              <a:t>)</a:t>
            </a:r>
          </a:p>
          <a:p>
            <a:pPr marL="0" indent="0" algn="ctr">
              <a:buNone/>
            </a:pPr>
            <a:r>
              <a:rPr lang="en-US" sz="2800" dirty="0" smtClean="0"/>
              <a:t>916-327-7500, ext. 531</a:t>
            </a:r>
            <a:endParaRPr lang="en-US" sz="2400" dirty="0"/>
          </a:p>
        </p:txBody>
      </p:sp>
      <p:pic>
        <p:nvPicPr>
          <p:cNvPr id="4" name="Picture 3"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C type on white CMYK drop-h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122" y="57150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1"/>
          </p:nvPr>
        </p:nvSpPr>
        <p:spPr/>
        <p:txBody>
          <a:bodyPr/>
          <a:lstStyle/>
          <a:p>
            <a:pPr>
              <a:defRPr/>
            </a:pPr>
            <a:fld id="{8317CE29-9159-4C64-B76E-CF5BAD022031}" type="slidenum">
              <a:rPr lang="en-US" smtClean="0"/>
              <a:pPr>
                <a:defRPr/>
              </a:pPr>
              <a:t>18</a:t>
            </a:fld>
            <a:endParaRPr lang="en-US"/>
          </a:p>
        </p:txBody>
      </p:sp>
    </p:spTree>
    <p:extLst>
      <p:ext uri="{BB962C8B-B14F-4D97-AF65-F5344CB8AC3E}">
        <p14:creationId xmlns:p14="http://schemas.microsoft.com/office/powerpoint/2010/main" val="24157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09600"/>
            <a:ext cx="8229600" cy="609600"/>
          </a:xfrm>
        </p:spPr>
        <p:txBody>
          <a:bodyPr/>
          <a:lstStyle/>
          <a:p>
            <a:pPr eaLnBrk="1" hangingPunct="1"/>
            <a:r>
              <a:rPr lang="en-US" sz="3200" dirty="0" smtClean="0"/>
              <a:t>Phase 2 Realignment Scenario</a:t>
            </a:r>
          </a:p>
        </p:txBody>
      </p:sp>
      <p:sp>
        <p:nvSpPr>
          <p:cNvPr id="4099" name="Rectangle 3"/>
          <p:cNvSpPr>
            <a:spLocks noGrp="1" noChangeArrowheads="1"/>
          </p:cNvSpPr>
          <p:nvPr>
            <p:ph type="body" idx="1"/>
          </p:nvPr>
        </p:nvSpPr>
        <p:spPr>
          <a:xfrm>
            <a:off x="381000" y="1447800"/>
            <a:ext cx="8077200" cy="4495800"/>
          </a:xfrm>
        </p:spPr>
        <p:txBody>
          <a:bodyPr/>
          <a:lstStyle/>
          <a:p>
            <a:pPr marL="0" indent="0">
              <a:buNone/>
            </a:pPr>
            <a:r>
              <a:rPr lang="en-US" sz="2400" b="1" dirty="0" smtClean="0"/>
              <a:t>What do we know about the Governor’s anticipated Phase 2 Realignment proposal for FY 2013-14?</a:t>
            </a:r>
          </a:p>
          <a:p>
            <a:pPr marL="0" indent="0">
              <a:buNone/>
            </a:pPr>
            <a:endParaRPr lang="en-US" sz="1200" b="1" dirty="0" smtClean="0"/>
          </a:p>
          <a:p>
            <a:pPr>
              <a:buSzPct val="150000"/>
              <a:buFont typeface="Wingdings" pitchFamily="2" charset="2"/>
              <a:buChar char="§"/>
            </a:pPr>
            <a:r>
              <a:rPr lang="en-US" sz="2400" dirty="0" smtClean="0">
                <a:solidFill>
                  <a:schemeClr val="tx2"/>
                </a:solidFill>
              </a:rPr>
              <a:t>Comments included in the </a:t>
            </a:r>
            <a:r>
              <a:rPr lang="en-US" sz="2400" i="1" dirty="0" smtClean="0">
                <a:solidFill>
                  <a:schemeClr val="tx2"/>
                </a:solidFill>
              </a:rPr>
              <a:t>A Pages </a:t>
            </a:r>
            <a:r>
              <a:rPr lang="en-US" sz="2400" dirty="0" smtClean="0">
                <a:solidFill>
                  <a:schemeClr val="tx2"/>
                </a:solidFill>
              </a:rPr>
              <a:t>of the January 2011-12 Budget suggested a Phase 2 realignment focused on revising state and county responsibilities within the context of national </a:t>
            </a:r>
            <a:r>
              <a:rPr lang="en-US" sz="2400" dirty="0">
                <a:solidFill>
                  <a:schemeClr val="tx2"/>
                </a:solidFill>
              </a:rPr>
              <a:t>health care </a:t>
            </a:r>
            <a:r>
              <a:rPr lang="en-US" sz="2400" dirty="0" smtClean="0">
                <a:solidFill>
                  <a:schemeClr val="tx2"/>
                </a:solidFill>
              </a:rPr>
              <a:t>reform.  </a:t>
            </a:r>
          </a:p>
          <a:p>
            <a:r>
              <a:rPr lang="en-US" sz="2400" dirty="0" smtClean="0"/>
              <a:t>The January 2011-12 </a:t>
            </a:r>
            <a:r>
              <a:rPr lang="en-US" sz="2400" i="1" dirty="0" smtClean="0"/>
              <a:t>A Pages </a:t>
            </a:r>
            <a:r>
              <a:rPr lang="en-US" sz="2400" dirty="0" smtClean="0"/>
              <a:t>said: </a:t>
            </a:r>
          </a:p>
          <a:p>
            <a:pPr lvl="1"/>
            <a:r>
              <a:rPr lang="en-US" sz="2400" dirty="0" smtClean="0"/>
              <a:t>State would become responsible for costs associated with health care programs, including California Children’s Services and In-Home Supportive Services; and,</a:t>
            </a:r>
          </a:p>
          <a:p>
            <a:pPr>
              <a:buSzPct val="150000"/>
              <a:buNone/>
            </a:pPr>
            <a:endParaRPr lang="en-US" sz="2400" dirty="0" smtClean="0">
              <a:solidFill>
                <a:schemeClr val="tx2"/>
              </a:solidFill>
            </a:endParaRPr>
          </a:p>
        </p:txBody>
      </p:sp>
      <p:pic>
        <p:nvPicPr>
          <p:cNvPr id="4100" name="Picture 4"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descr="CC type on white CMYK drop-h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8317CE29-9159-4C64-B76E-CF5BAD02203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3200" dirty="0" smtClean="0"/>
              <a:t>Phase 2 Realignment Scenario</a:t>
            </a:r>
            <a:endParaRPr lang="en-US" sz="3200" dirty="0"/>
          </a:p>
        </p:txBody>
      </p:sp>
      <p:sp>
        <p:nvSpPr>
          <p:cNvPr id="3" name="Content Placeholder 2"/>
          <p:cNvSpPr>
            <a:spLocks noGrp="1"/>
          </p:cNvSpPr>
          <p:nvPr>
            <p:ph idx="1"/>
          </p:nvPr>
        </p:nvSpPr>
        <p:spPr>
          <a:xfrm>
            <a:off x="457200" y="1447800"/>
            <a:ext cx="8077200" cy="4419600"/>
          </a:xfrm>
        </p:spPr>
        <p:txBody>
          <a:bodyPr/>
          <a:lstStyle/>
          <a:p>
            <a:r>
              <a:rPr lang="en-US" sz="2400" dirty="0" smtClean="0"/>
              <a:t>The January 2011-12 </a:t>
            </a:r>
            <a:r>
              <a:rPr lang="en-US" sz="2400" i="1" dirty="0" smtClean="0"/>
              <a:t>A Pages </a:t>
            </a:r>
            <a:r>
              <a:rPr lang="en-US" sz="2400" dirty="0" smtClean="0"/>
              <a:t>said (cont.):</a:t>
            </a:r>
          </a:p>
          <a:p>
            <a:pPr lvl="1"/>
            <a:r>
              <a:rPr lang="en-US" sz="2400" dirty="0" smtClean="0"/>
              <a:t>Counties would assume responsibility for </a:t>
            </a:r>
            <a:r>
              <a:rPr lang="en-US" sz="2400" dirty="0" err="1" smtClean="0"/>
              <a:t>CalWORKs</a:t>
            </a:r>
            <a:r>
              <a:rPr lang="en-US" sz="2400" dirty="0" smtClean="0"/>
              <a:t>, food stamps administration, child support, and child care.</a:t>
            </a:r>
          </a:p>
          <a:p>
            <a:pPr lvl="1"/>
            <a:r>
              <a:rPr lang="en-US" sz="2400" dirty="0" smtClean="0"/>
              <a:t>Public health programs would remain at the local level.</a:t>
            </a:r>
          </a:p>
          <a:p>
            <a:r>
              <a:rPr lang="en-US" sz="2400" dirty="0" smtClean="0">
                <a:solidFill>
                  <a:schemeClr val="tx2"/>
                </a:solidFill>
              </a:rPr>
              <a:t>The </a:t>
            </a:r>
            <a:r>
              <a:rPr lang="en-US" sz="2400" i="1" dirty="0" smtClean="0">
                <a:solidFill>
                  <a:schemeClr val="tx2"/>
                </a:solidFill>
              </a:rPr>
              <a:t>A Pages</a:t>
            </a:r>
            <a:r>
              <a:rPr lang="en-US" sz="2400" dirty="0" smtClean="0">
                <a:solidFill>
                  <a:schemeClr val="tx2"/>
                </a:solidFill>
              </a:rPr>
              <a:t> of the January 2012-13 Budget restated this suggestion but with less specificity:  </a:t>
            </a:r>
            <a:r>
              <a:rPr lang="en-US" sz="2400" dirty="0" smtClean="0"/>
              <a:t>“As the state implements federal health care reform, there will be a natural shift of health care costs from the county indigent health system to </a:t>
            </a:r>
            <a:r>
              <a:rPr lang="en-US" sz="2400" dirty="0" err="1" smtClean="0"/>
              <a:t>Medi‑Cal</a:t>
            </a:r>
            <a:r>
              <a:rPr lang="en-US" sz="2400" dirty="0" smtClean="0"/>
              <a:t>.  In the future, it will make sense for the state to assume more responsibility for health care funding, while shifting other programs to the local level.”</a:t>
            </a:r>
          </a:p>
          <a:p>
            <a:pPr lvl="1"/>
            <a:endParaRPr lang="en-US" sz="2400" dirty="0" smtClean="0"/>
          </a:p>
        </p:txBody>
      </p:sp>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3</a:t>
            </a:fld>
            <a:endParaRPr lang="en-US" dirty="0"/>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6019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8673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09600"/>
            <a:ext cx="8229600" cy="609600"/>
          </a:xfrm>
        </p:spPr>
        <p:txBody>
          <a:bodyPr/>
          <a:lstStyle/>
          <a:p>
            <a:pPr eaLnBrk="1" hangingPunct="1"/>
            <a:r>
              <a:rPr lang="en-US" sz="3200" dirty="0" smtClean="0"/>
              <a:t>Phase 2 Realignment Scenario</a:t>
            </a:r>
          </a:p>
        </p:txBody>
      </p:sp>
      <p:sp>
        <p:nvSpPr>
          <p:cNvPr id="4099" name="Rectangle 3"/>
          <p:cNvSpPr>
            <a:spLocks noGrp="1" noChangeArrowheads="1"/>
          </p:cNvSpPr>
          <p:nvPr>
            <p:ph type="body" idx="1"/>
          </p:nvPr>
        </p:nvSpPr>
        <p:spPr>
          <a:xfrm>
            <a:off x="381000" y="1447800"/>
            <a:ext cx="8229600" cy="4495800"/>
          </a:xfrm>
        </p:spPr>
        <p:txBody>
          <a:bodyPr/>
          <a:lstStyle/>
          <a:p>
            <a:pPr marL="0" indent="0">
              <a:buNone/>
            </a:pPr>
            <a:r>
              <a:rPr lang="en-US" sz="2400" b="1" dirty="0" smtClean="0"/>
              <a:t>What do we know about the Governor’s anticipated Phase 2 Realignment proposal for FY 2013-14?</a:t>
            </a:r>
          </a:p>
          <a:p>
            <a:pPr>
              <a:buSzPct val="150000"/>
              <a:buFont typeface="Wingdings" pitchFamily="2" charset="2"/>
              <a:buChar char="§"/>
            </a:pPr>
            <a:endParaRPr lang="en-US" sz="1000" dirty="0" smtClean="0"/>
          </a:p>
          <a:p>
            <a:pPr>
              <a:buSzPct val="150000"/>
              <a:buFont typeface="Wingdings" pitchFamily="2" charset="2"/>
              <a:buChar char="§"/>
            </a:pPr>
            <a:r>
              <a:rPr lang="en-US" sz="2400" dirty="0" smtClean="0"/>
              <a:t>Discussions since Spring 2012 indicate that the Administration is looking at </a:t>
            </a:r>
            <a:r>
              <a:rPr lang="en-US" sz="2400" b="1" dirty="0" smtClean="0"/>
              <a:t>ALL</a:t>
            </a:r>
            <a:r>
              <a:rPr lang="en-US" sz="2400" dirty="0" smtClean="0"/>
              <a:t> indigent health care spending, including county General Funds, Tobacco Settlement, and other funds for a Phase 2 proposal.</a:t>
            </a:r>
          </a:p>
          <a:p>
            <a:r>
              <a:rPr lang="en-US" sz="2400" dirty="0" smtClean="0">
                <a:solidFill>
                  <a:schemeClr val="tx2"/>
                </a:solidFill>
              </a:rPr>
              <a:t>The Administration wants to examine the Local Revenue Fund Indigent Health Care Account (1991 Realignment) and reassess which level of government should provide and pay for health and social services programs. </a:t>
            </a:r>
          </a:p>
          <a:p>
            <a:pPr>
              <a:buSzPct val="150000"/>
              <a:buFont typeface="Wingdings" pitchFamily="2" charset="2"/>
              <a:buChar char="§"/>
            </a:pPr>
            <a:endParaRPr lang="en-US" sz="2400" dirty="0" smtClean="0"/>
          </a:p>
          <a:p>
            <a:pPr>
              <a:buSzPct val="150000"/>
              <a:buNone/>
            </a:pPr>
            <a:endParaRPr lang="en-US" sz="1200" dirty="0" smtClean="0"/>
          </a:p>
        </p:txBody>
      </p:sp>
      <p:pic>
        <p:nvPicPr>
          <p:cNvPr id="4100" name="Picture 4"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descr="CC type on white CMYK drop-h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8317CE29-9159-4C64-B76E-CF5BAD02203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533400"/>
            <a:ext cx="8229600" cy="762000"/>
          </a:xfrm>
        </p:spPr>
        <p:txBody>
          <a:bodyPr/>
          <a:lstStyle/>
          <a:p>
            <a:r>
              <a:rPr lang="en-US" sz="3200" dirty="0" smtClean="0"/>
              <a:t>Phase 2 Realignment Scenario</a:t>
            </a:r>
          </a:p>
        </p:txBody>
      </p:sp>
      <p:pic>
        <p:nvPicPr>
          <p:cNvPr id="5124" name="Picture 4"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CC type on white CMYK drop-h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6019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fld id="{8317CE29-9159-4C64-B76E-CF5BAD022031}" type="slidenum">
              <a:rPr lang="en-US" smtClean="0"/>
              <a:pPr>
                <a:defRPr/>
              </a:pPr>
              <a:t>5</a:t>
            </a:fld>
            <a:endParaRPr lang="en-US"/>
          </a:p>
        </p:txBody>
      </p:sp>
      <p:sp>
        <p:nvSpPr>
          <p:cNvPr id="4" name="Content Placeholder 3"/>
          <p:cNvSpPr>
            <a:spLocks noGrp="1"/>
          </p:cNvSpPr>
          <p:nvPr>
            <p:ph idx="1"/>
          </p:nvPr>
        </p:nvSpPr>
        <p:spPr>
          <a:xfrm>
            <a:off x="381000" y="1447800"/>
            <a:ext cx="8229600" cy="4038600"/>
          </a:xfrm>
        </p:spPr>
        <p:txBody>
          <a:bodyPr/>
          <a:lstStyle/>
          <a:p>
            <a:r>
              <a:rPr lang="en-US" sz="2400" dirty="0" smtClean="0">
                <a:solidFill>
                  <a:schemeClr val="tx2"/>
                </a:solidFill>
              </a:rPr>
              <a:t>Summary:</a:t>
            </a:r>
          </a:p>
          <a:p>
            <a:pPr lvl="1"/>
            <a:r>
              <a:rPr lang="en-US" sz="2400" dirty="0" smtClean="0">
                <a:solidFill>
                  <a:schemeClr val="tx2"/>
                </a:solidFill>
              </a:rPr>
              <a:t>The Administration wants to take advantage of any offsetting health care “savings” or “dividend” at the county level (to any local fund source, not solely 1991 Health Realignment funding)  resulting from the shift of indigent populations to Medi-Cal (and Health Exchange)</a:t>
            </a:r>
          </a:p>
          <a:p>
            <a:pPr lvl="1"/>
            <a:r>
              <a:rPr lang="en-US" sz="2400" dirty="0" smtClean="0">
                <a:solidFill>
                  <a:schemeClr val="tx2"/>
                </a:solidFill>
              </a:rPr>
              <a:t>Administration wants to utilize these funds to have counties assume current state costs for certain social services programs while the state assumes certain health care costs. </a:t>
            </a:r>
          </a:p>
          <a:p>
            <a:endParaRPr lang="en-US" sz="2400" dirty="0" smtClean="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1991 Realignment</a:t>
            </a:r>
            <a:endParaRPr lang="en-US" sz="3600" dirty="0"/>
          </a:p>
        </p:txBody>
      </p:sp>
      <p:sp>
        <p:nvSpPr>
          <p:cNvPr id="3" name="Content Placeholder 2"/>
          <p:cNvSpPr>
            <a:spLocks noGrp="1"/>
          </p:cNvSpPr>
          <p:nvPr>
            <p:ph idx="1"/>
          </p:nvPr>
        </p:nvSpPr>
        <p:spPr>
          <a:xfrm>
            <a:off x="457200" y="1600200"/>
            <a:ext cx="8229600" cy="3886200"/>
          </a:xfrm>
        </p:spPr>
        <p:txBody>
          <a:bodyPr/>
          <a:lstStyle/>
          <a:p>
            <a:r>
              <a:rPr lang="en-US" dirty="0" smtClean="0"/>
              <a:t>Three Accounts:</a:t>
            </a:r>
          </a:p>
          <a:p>
            <a:pPr lvl="1"/>
            <a:r>
              <a:rPr lang="en-US" dirty="0" smtClean="0"/>
              <a:t>Health</a:t>
            </a:r>
            <a:endParaRPr lang="en-US" dirty="0"/>
          </a:p>
          <a:p>
            <a:pPr lvl="1"/>
            <a:r>
              <a:rPr lang="en-US" dirty="0" smtClean="0"/>
              <a:t>Mental Health</a:t>
            </a:r>
          </a:p>
          <a:p>
            <a:pPr lvl="1"/>
            <a:r>
              <a:rPr lang="en-US" dirty="0" smtClean="0"/>
              <a:t>Social </a:t>
            </a:r>
            <a:r>
              <a:rPr lang="en-US" dirty="0"/>
              <a:t>Services</a:t>
            </a:r>
          </a:p>
          <a:p>
            <a:r>
              <a:rPr lang="en-US" dirty="0" smtClean="0"/>
              <a:t>Funded with ½ cent sales tax and Vehicle License Fees (adjusted depreciation schedule)</a:t>
            </a:r>
          </a:p>
          <a:p>
            <a:r>
              <a:rPr lang="en-US" dirty="0" smtClean="0"/>
              <a:t>Total revenues worth </a:t>
            </a:r>
            <a:r>
              <a:rPr lang="en-US" smtClean="0"/>
              <a:t>$3.8 </a:t>
            </a:r>
            <a:r>
              <a:rPr lang="en-US" dirty="0" smtClean="0"/>
              <a:t>billion in 2011-12</a:t>
            </a:r>
          </a:p>
        </p:txBody>
      </p:sp>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6</a:t>
            </a:fld>
            <a:endParaRPr lang="en-US"/>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60198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983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sz="3200" dirty="0" smtClean="0"/>
              <a:t>Health Account Background</a:t>
            </a:r>
            <a:endParaRPr lang="en-US" sz="3200" dirty="0"/>
          </a:p>
        </p:txBody>
      </p:sp>
      <p:sp>
        <p:nvSpPr>
          <p:cNvPr id="3" name="Content Placeholder 2"/>
          <p:cNvSpPr>
            <a:spLocks noGrp="1"/>
          </p:cNvSpPr>
          <p:nvPr>
            <p:ph idx="1"/>
          </p:nvPr>
        </p:nvSpPr>
        <p:spPr>
          <a:xfrm>
            <a:off x="457200" y="1447800"/>
            <a:ext cx="8229600" cy="3886200"/>
          </a:xfrm>
        </p:spPr>
        <p:txBody>
          <a:bodyPr/>
          <a:lstStyle/>
          <a:p>
            <a:pPr marL="0" indent="0">
              <a:buNone/>
            </a:pPr>
            <a:r>
              <a:rPr lang="en-US" sz="2400" b="1" dirty="0" smtClean="0"/>
              <a:t>Programs funded by Account: </a:t>
            </a:r>
          </a:p>
          <a:p>
            <a:pPr marL="0" indent="0"/>
            <a:r>
              <a:rPr lang="en-US" sz="2400" dirty="0" smtClean="0"/>
              <a:t> County Public Health programs</a:t>
            </a:r>
          </a:p>
          <a:p>
            <a:pPr marL="0" indent="0"/>
            <a:r>
              <a:rPr lang="en-US" sz="2400" dirty="0" smtClean="0"/>
              <a:t> County Indigent Health programs </a:t>
            </a:r>
          </a:p>
          <a:p>
            <a:pPr>
              <a:buNone/>
            </a:pPr>
            <a:endParaRPr lang="en-US" sz="1200" dirty="0" smtClean="0"/>
          </a:p>
          <a:p>
            <a:pPr>
              <a:buNone/>
            </a:pPr>
            <a:r>
              <a:rPr lang="en-US" sz="2400" b="1" dirty="0" smtClean="0"/>
              <a:t>Revenue Stability and Growth:</a:t>
            </a:r>
          </a:p>
          <a:p>
            <a:r>
              <a:rPr lang="en-US" sz="2400" dirty="0" smtClean="0"/>
              <a:t>Prior </a:t>
            </a:r>
            <a:r>
              <a:rPr lang="en-US" sz="2400" dirty="0"/>
              <a:t>to the recession, VLF was a </a:t>
            </a:r>
            <a:r>
              <a:rPr lang="en-US" sz="2400" dirty="0" smtClean="0"/>
              <a:t>strong, stable </a:t>
            </a:r>
            <a:r>
              <a:rPr lang="en-US" sz="2400" dirty="0"/>
              <a:t>funding source.</a:t>
            </a:r>
          </a:p>
          <a:p>
            <a:r>
              <a:rPr lang="en-US" sz="2400" dirty="0" smtClean="0"/>
              <a:t>VLF revenues since 2006-07 have declined by almost 25%.</a:t>
            </a:r>
            <a:endParaRPr lang="en-US" sz="2400" dirty="0"/>
          </a:p>
          <a:p>
            <a:r>
              <a:rPr lang="en-US" sz="2400" dirty="0" smtClean="0"/>
              <a:t>It will take many years for the VLF revenues to return to     pre-recession levels.</a:t>
            </a:r>
            <a:endParaRPr lang="en-US" sz="2400" dirty="0"/>
          </a:p>
        </p:txBody>
      </p:sp>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7</a:t>
            </a:fld>
            <a:endParaRPr lang="en-US" dirty="0"/>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308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800" dirty="0" smtClean="0"/>
              <a:t>Mental Health Account: Historical Funding Levels</a:t>
            </a:r>
            <a:endParaRPr 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1819663"/>
              </p:ext>
            </p:extLst>
          </p:nvPr>
        </p:nvGraphicFramePr>
        <p:xfrm>
          <a:off x="457200" y="1595120"/>
          <a:ext cx="8229600" cy="3520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l">
                        <a:lnSpc>
                          <a:spcPct val="150000"/>
                        </a:lnSpc>
                        <a:spcBef>
                          <a:spcPts val="0"/>
                        </a:spcBef>
                        <a:spcAft>
                          <a:spcPts val="600"/>
                        </a:spcAft>
                      </a:pPr>
                      <a:r>
                        <a:rPr lang="en-US" b="1" dirty="0" smtClean="0"/>
                        <a:t>Fiscal Year</a:t>
                      </a:r>
                      <a:endParaRPr lang="en-US" b="1" dirty="0"/>
                    </a:p>
                  </a:txBody>
                  <a:tcPr/>
                </a:tc>
                <a:tc>
                  <a:txBody>
                    <a:bodyPr/>
                    <a:lstStyle/>
                    <a:p>
                      <a:pPr algn="ctr">
                        <a:lnSpc>
                          <a:spcPct val="150000"/>
                        </a:lnSpc>
                        <a:spcBef>
                          <a:spcPts val="0"/>
                        </a:spcBef>
                        <a:spcAft>
                          <a:spcPts val="600"/>
                        </a:spcAft>
                      </a:pPr>
                      <a:r>
                        <a:rPr lang="en-US" b="1" dirty="0" smtClean="0"/>
                        <a:t>VLF</a:t>
                      </a:r>
                      <a:endParaRPr lang="en-US" b="1" dirty="0"/>
                    </a:p>
                  </a:txBody>
                  <a:tcPr/>
                </a:tc>
                <a:tc>
                  <a:txBody>
                    <a:bodyPr/>
                    <a:lstStyle/>
                    <a:p>
                      <a:pPr algn="ctr">
                        <a:lnSpc>
                          <a:spcPct val="150000"/>
                        </a:lnSpc>
                        <a:spcBef>
                          <a:spcPts val="0"/>
                        </a:spcBef>
                        <a:spcAft>
                          <a:spcPts val="600"/>
                        </a:spcAft>
                      </a:pPr>
                      <a:r>
                        <a:rPr lang="en-US" b="1" dirty="0" smtClean="0"/>
                        <a:t>Sales</a:t>
                      </a:r>
                      <a:r>
                        <a:rPr lang="en-US" b="1" baseline="0" dirty="0" smtClean="0"/>
                        <a:t> Tax</a:t>
                      </a:r>
                      <a:endParaRPr lang="en-US" b="1" dirty="0"/>
                    </a:p>
                  </a:txBody>
                  <a:tcPr/>
                </a:tc>
                <a:tc>
                  <a:txBody>
                    <a:bodyPr/>
                    <a:lstStyle/>
                    <a:p>
                      <a:pPr algn="ctr">
                        <a:lnSpc>
                          <a:spcPct val="150000"/>
                        </a:lnSpc>
                        <a:spcBef>
                          <a:spcPts val="0"/>
                        </a:spcBef>
                        <a:spcAft>
                          <a:spcPts val="600"/>
                        </a:spcAft>
                      </a:pPr>
                      <a:r>
                        <a:rPr lang="en-US" b="1" dirty="0" smtClean="0"/>
                        <a:t>Total</a:t>
                      </a:r>
                      <a:endParaRPr lang="en-US" b="1" dirty="0"/>
                    </a:p>
                  </a:txBody>
                  <a:tcPr/>
                </a:tc>
              </a:tr>
              <a:tr h="370840">
                <a:tc>
                  <a:txBody>
                    <a:bodyPr/>
                    <a:lstStyle/>
                    <a:p>
                      <a:pPr>
                        <a:lnSpc>
                          <a:spcPct val="150000"/>
                        </a:lnSpc>
                        <a:spcBef>
                          <a:spcPts val="0"/>
                        </a:spcBef>
                        <a:spcAft>
                          <a:spcPts val="600"/>
                        </a:spcAft>
                      </a:pPr>
                      <a:r>
                        <a:rPr lang="en-US" dirty="0" smtClean="0"/>
                        <a:t>2006-07</a:t>
                      </a:r>
                      <a:endParaRPr lang="en-US" dirty="0"/>
                    </a:p>
                  </a:txBody>
                  <a:tcPr/>
                </a:tc>
                <a:tc>
                  <a:txBody>
                    <a:bodyPr/>
                    <a:lstStyle/>
                    <a:p>
                      <a:pPr algn="r">
                        <a:lnSpc>
                          <a:spcPct val="150000"/>
                        </a:lnSpc>
                        <a:spcBef>
                          <a:spcPts val="0"/>
                        </a:spcBef>
                        <a:spcAft>
                          <a:spcPts val="600"/>
                        </a:spcAft>
                      </a:pPr>
                      <a:r>
                        <a:rPr lang="en-US" dirty="0" smtClean="0"/>
                        <a:t>$375,345,815.34</a:t>
                      </a:r>
                      <a:endParaRPr lang="en-US" dirty="0"/>
                    </a:p>
                  </a:txBody>
                  <a:tcPr/>
                </a:tc>
                <a:tc>
                  <a:txBody>
                    <a:bodyPr/>
                    <a:lstStyle/>
                    <a:p>
                      <a:pPr algn="r">
                        <a:lnSpc>
                          <a:spcPct val="150000"/>
                        </a:lnSpc>
                        <a:spcBef>
                          <a:spcPts val="0"/>
                        </a:spcBef>
                        <a:spcAft>
                          <a:spcPts val="600"/>
                        </a:spcAft>
                      </a:pPr>
                      <a:r>
                        <a:rPr lang="en-US" dirty="0" smtClean="0"/>
                        <a:t>$841,749,660.94</a:t>
                      </a:r>
                      <a:endParaRPr lang="en-US" dirty="0"/>
                    </a:p>
                  </a:txBody>
                  <a:tcPr/>
                </a:tc>
                <a:tc>
                  <a:txBody>
                    <a:bodyPr/>
                    <a:lstStyle/>
                    <a:p>
                      <a:pPr algn="r">
                        <a:lnSpc>
                          <a:spcPct val="150000"/>
                        </a:lnSpc>
                        <a:spcBef>
                          <a:spcPts val="0"/>
                        </a:spcBef>
                        <a:spcAft>
                          <a:spcPts val="600"/>
                        </a:spcAft>
                      </a:pPr>
                      <a:r>
                        <a:rPr lang="en-US" dirty="0" smtClean="0"/>
                        <a:t>$1.22 billion</a:t>
                      </a:r>
                      <a:endParaRPr lang="en-US" dirty="0"/>
                    </a:p>
                  </a:txBody>
                  <a:tcPr/>
                </a:tc>
              </a:tr>
              <a:tr h="370840">
                <a:tc>
                  <a:txBody>
                    <a:bodyPr/>
                    <a:lstStyle/>
                    <a:p>
                      <a:pPr>
                        <a:lnSpc>
                          <a:spcPct val="150000"/>
                        </a:lnSpc>
                        <a:spcBef>
                          <a:spcPts val="0"/>
                        </a:spcBef>
                        <a:spcAft>
                          <a:spcPts val="600"/>
                        </a:spcAft>
                      </a:pPr>
                      <a:r>
                        <a:rPr lang="en-US" dirty="0" smtClean="0"/>
                        <a:t>2007-08</a:t>
                      </a:r>
                      <a:endParaRPr lang="en-US" dirty="0"/>
                    </a:p>
                  </a:txBody>
                  <a:tcPr/>
                </a:tc>
                <a:tc>
                  <a:txBody>
                    <a:bodyPr/>
                    <a:lstStyle/>
                    <a:p>
                      <a:pPr algn="r">
                        <a:lnSpc>
                          <a:spcPct val="150000"/>
                        </a:lnSpc>
                        <a:spcBef>
                          <a:spcPts val="0"/>
                        </a:spcBef>
                        <a:spcAft>
                          <a:spcPts val="600"/>
                        </a:spcAft>
                      </a:pPr>
                      <a:r>
                        <a:rPr lang="en-US" dirty="0" smtClean="0"/>
                        <a:t>$389,160,390.91</a:t>
                      </a:r>
                      <a:endParaRPr lang="en-US" dirty="0"/>
                    </a:p>
                  </a:txBody>
                  <a:tcPr/>
                </a:tc>
                <a:tc>
                  <a:txBody>
                    <a:bodyPr/>
                    <a:lstStyle/>
                    <a:p>
                      <a:pPr algn="r">
                        <a:lnSpc>
                          <a:spcPct val="150000"/>
                        </a:lnSpc>
                        <a:spcBef>
                          <a:spcPts val="0"/>
                        </a:spcBef>
                        <a:spcAft>
                          <a:spcPts val="600"/>
                        </a:spcAft>
                      </a:pPr>
                      <a:r>
                        <a:rPr lang="en-US" dirty="0" smtClean="0"/>
                        <a:t>$841,749,660.94</a:t>
                      </a:r>
                      <a:endParaRPr lang="en-US" dirty="0"/>
                    </a:p>
                  </a:txBody>
                  <a:tcPr/>
                </a:tc>
                <a:tc>
                  <a:txBody>
                    <a:bodyPr/>
                    <a:lstStyle/>
                    <a:p>
                      <a:pPr algn="r">
                        <a:lnSpc>
                          <a:spcPct val="150000"/>
                        </a:lnSpc>
                        <a:spcBef>
                          <a:spcPts val="0"/>
                        </a:spcBef>
                        <a:spcAft>
                          <a:spcPts val="600"/>
                        </a:spcAft>
                      </a:pPr>
                      <a:r>
                        <a:rPr lang="en-US" dirty="0" smtClean="0"/>
                        <a:t>$1.23 billion</a:t>
                      </a:r>
                      <a:endParaRPr lang="en-US" dirty="0"/>
                    </a:p>
                  </a:txBody>
                  <a:tcPr/>
                </a:tc>
              </a:tr>
              <a:tr h="370840">
                <a:tc>
                  <a:txBody>
                    <a:bodyPr/>
                    <a:lstStyle/>
                    <a:p>
                      <a:pPr>
                        <a:lnSpc>
                          <a:spcPct val="150000"/>
                        </a:lnSpc>
                        <a:spcBef>
                          <a:spcPts val="0"/>
                        </a:spcBef>
                        <a:spcAft>
                          <a:spcPts val="600"/>
                        </a:spcAft>
                      </a:pPr>
                      <a:r>
                        <a:rPr lang="en-US" dirty="0" smtClean="0"/>
                        <a:t>2008-09</a:t>
                      </a:r>
                      <a:endParaRPr lang="en-US" dirty="0"/>
                    </a:p>
                  </a:txBody>
                  <a:tcPr/>
                </a:tc>
                <a:tc>
                  <a:txBody>
                    <a:bodyPr/>
                    <a:lstStyle/>
                    <a:p>
                      <a:pPr algn="r">
                        <a:lnSpc>
                          <a:spcPct val="150000"/>
                        </a:lnSpc>
                        <a:spcBef>
                          <a:spcPts val="0"/>
                        </a:spcBef>
                        <a:spcAft>
                          <a:spcPts val="600"/>
                        </a:spcAft>
                      </a:pPr>
                      <a:r>
                        <a:rPr lang="en-US" dirty="0" smtClean="0"/>
                        <a:t>$384,965,860.74</a:t>
                      </a:r>
                      <a:endParaRPr lang="en-US" dirty="0"/>
                    </a:p>
                  </a:txBody>
                  <a:tcPr/>
                </a:tc>
                <a:tc>
                  <a:txBody>
                    <a:bodyPr/>
                    <a:lstStyle/>
                    <a:p>
                      <a:pPr algn="r">
                        <a:lnSpc>
                          <a:spcPct val="150000"/>
                        </a:lnSpc>
                        <a:spcBef>
                          <a:spcPts val="0"/>
                        </a:spcBef>
                        <a:spcAft>
                          <a:spcPts val="600"/>
                        </a:spcAft>
                      </a:pPr>
                      <a:r>
                        <a:rPr lang="en-US" dirty="0" smtClean="0"/>
                        <a:t>$826,579,816.77</a:t>
                      </a:r>
                      <a:endParaRPr lang="en-US" dirty="0"/>
                    </a:p>
                  </a:txBody>
                  <a:tcPr/>
                </a:tc>
                <a:tc>
                  <a:txBody>
                    <a:bodyPr/>
                    <a:lstStyle/>
                    <a:p>
                      <a:pPr algn="r">
                        <a:lnSpc>
                          <a:spcPct val="150000"/>
                        </a:lnSpc>
                        <a:spcBef>
                          <a:spcPts val="0"/>
                        </a:spcBef>
                        <a:spcAft>
                          <a:spcPts val="600"/>
                        </a:spcAft>
                      </a:pPr>
                      <a:r>
                        <a:rPr lang="en-US" dirty="0" smtClean="0"/>
                        <a:t>$1.21 billion</a:t>
                      </a:r>
                      <a:endParaRPr lang="en-US" dirty="0"/>
                    </a:p>
                  </a:txBody>
                  <a:tcPr/>
                </a:tc>
              </a:tr>
              <a:tr h="370840">
                <a:tc>
                  <a:txBody>
                    <a:bodyPr/>
                    <a:lstStyle/>
                    <a:p>
                      <a:pPr>
                        <a:lnSpc>
                          <a:spcPct val="150000"/>
                        </a:lnSpc>
                        <a:spcBef>
                          <a:spcPts val="0"/>
                        </a:spcBef>
                        <a:spcAft>
                          <a:spcPts val="600"/>
                        </a:spcAft>
                      </a:pPr>
                      <a:r>
                        <a:rPr lang="en-US" dirty="0" smtClean="0"/>
                        <a:t>2009-10</a:t>
                      </a:r>
                      <a:endParaRPr lang="en-US" dirty="0"/>
                    </a:p>
                  </a:txBody>
                  <a:tcPr/>
                </a:tc>
                <a:tc>
                  <a:txBody>
                    <a:bodyPr/>
                    <a:lstStyle/>
                    <a:p>
                      <a:pPr algn="r">
                        <a:lnSpc>
                          <a:spcPct val="150000"/>
                        </a:lnSpc>
                        <a:spcBef>
                          <a:spcPts val="0"/>
                        </a:spcBef>
                        <a:spcAft>
                          <a:spcPts val="600"/>
                        </a:spcAft>
                      </a:pPr>
                      <a:r>
                        <a:rPr lang="en-US" dirty="0" smtClean="0"/>
                        <a:t>$353,318,960.92</a:t>
                      </a:r>
                      <a:endParaRPr lang="en-US" dirty="0"/>
                    </a:p>
                  </a:txBody>
                  <a:tcPr/>
                </a:tc>
                <a:tc>
                  <a:txBody>
                    <a:bodyPr/>
                    <a:lstStyle/>
                    <a:p>
                      <a:pPr algn="r">
                        <a:lnSpc>
                          <a:spcPct val="150000"/>
                        </a:lnSpc>
                        <a:spcBef>
                          <a:spcPts val="0"/>
                        </a:spcBef>
                        <a:spcAft>
                          <a:spcPts val="600"/>
                        </a:spcAft>
                      </a:pPr>
                      <a:r>
                        <a:rPr lang="en-US" dirty="0" smtClean="0"/>
                        <a:t>$719,086,364.25</a:t>
                      </a:r>
                      <a:endParaRPr lang="en-US" dirty="0"/>
                    </a:p>
                  </a:txBody>
                  <a:tcPr/>
                </a:tc>
                <a:tc>
                  <a:txBody>
                    <a:bodyPr/>
                    <a:lstStyle/>
                    <a:p>
                      <a:pPr algn="r">
                        <a:lnSpc>
                          <a:spcPct val="150000"/>
                        </a:lnSpc>
                        <a:spcBef>
                          <a:spcPts val="0"/>
                        </a:spcBef>
                        <a:spcAft>
                          <a:spcPts val="600"/>
                        </a:spcAft>
                      </a:pPr>
                      <a:r>
                        <a:rPr lang="en-US" dirty="0" smtClean="0"/>
                        <a:t>$1.07 billion</a:t>
                      </a:r>
                      <a:endParaRPr lang="en-US" dirty="0"/>
                    </a:p>
                  </a:txBody>
                  <a:tcPr/>
                </a:tc>
              </a:tr>
              <a:tr h="370840">
                <a:tc>
                  <a:txBody>
                    <a:bodyPr/>
                    <a:lstStyle/>
                    <a:p>
                      <a:pPr>
                        <a:lnSpc>
                          <a:spcPct val="150000"/>
                        </a:lnSpc>
                        <a:spcBef>
                          <a:spcPts val="0"/>
                        </a:spcBef>
                        <a:spcAft>
                          <a:spcPts val="600"/>
                        </a:spcAft>
                      </a:pPr>
                      <a:r>
                        <a:rPr lang="en-US" dirty="0" smtClean="0"/>
                        <a:t>2010-11</a:t>
                      </a:r>
                      <a:endParaRPr lang="en-US" dirty="0"/>
                    </a:p>
                  </a:txBody>
                  <a:tcPr/>
                </a:tc>
                <a:tc>
                  <a:txBody>
                    <a:bodyPr/>
                    <a:lstStyle/>
                    <a:p>
                      <a:pPr algn="r">
                        <a:lnSpc>
                          <a:spcPct val="150000"/>
                        </a:lnSpc>
                        <a:spcBef>
                          <a:spcPts val="0"/>
                        </a:spcBef>
                        <a:spcAft>
                          <a:spcPts val="600"/>
                        </a:spcAft>
                      </a:pPr>
                      <a:r>
                        <a:rPr lang="en-US" dirty="0" smtClean="0"/>
                        <a:t>$330,468,463.33</a:t>
                      </a:r>
                      <a:endParaRPr lang="en-US" dirty="0"/>
                    </a:p>
                  </a:txBody>
                  <a:tcPr/>
                </a:tc>
                <a:tc>
                  <a:txBody>
                    <a:bodyPr/>
                    <a:lstStyle/>
                    <a:p>
                      <a:pPr algn="r">
                        <a:lnSpc>
                          <a:spcPct val="150000"/>
                        </a:lnSpc>
                        <a:spcBef>
                          <a:spcPts val="0"/>
                        </a:spcBef>
                        <a:spcAft>
                          <a:spcPts val="600"/>
                        </a:spcAft>
                      </a:pPr>
                      <a:r>
                        <a:rPr lang="en-US" dirty="0" smtClean="0"/>
                        <a:t>$692,552,204.73</a:t>
                      </a:r>
                      <a:endParaRPr lang="en-US" dirty="0"/>
                    </a:p>
                  </a:txBody>
                  <a:tcPr/>
                </a:tc>
                <a:tc>
                  <a:txBody>
                    <a:bodyPr/>
                    <a:lstStyle/>
                    <a:p>
                      <a:pPr algn="r">
                        <a:lnSpc>
                          <a:spcPct val="150000"/>
                        </a:lnSpc>
                        <a:spcBef>
                          <a:spcPts val="0"/>
                        </a:spcBef>
                        <a:spcAft>
                          <a:spcPts val="600"/>
                        </a:spcAft>
                      </a:pPr>
                      <a:r>
                        <a:rPr lang="en-US" dirty="0" smtClean="0"/>
                        <a:t>$1.02 billion</a:t>
                      </a:r>
                      <a:endParaRPr lang="en-US" dirty="0"/>
                    </a:p>
                  </a:txBody>
                  <a:tcPr/>
                </a:tc>
              </a:tr>
              <a:tr h="370840">
                <a:tc>
                  <a:txBody>
                    <a:bodyPr/>
                    <a:lstStyle/>
                    <a:p>
                      <a:pPr>
                        <a:lnSpc>
                          <a:spcPct val="150000"/>
                        </a:lnSpc>
                        <a:spcBef>
                          <a:spcPts val="0"/>
                        </a:spcBef>
                        <a:spcAft>
                          <a:spcPts val="600"/>
                        </a:spcAft>
                      </a:pPr>
                      <a:r>
                        <a:rPr lang="en-US" dirty="0" smtClean="0"/>
                        <a:t>2011-12</a:t>
                      </a:r>
                      <a:endParaRPr lang="en-US" dirty="0"/>
                    </a:p>
                  </a:txBody>
                  <a:tcPr/>
                </a:tc>
                <a:tc>
                  <a:txBody>
                    <a:bodyPr/>
                    <a:lstStyle/>
                    <a:p>
                      <a:pPr algn="r">
                        <a:lnSpc>
                          <a:spcPct val="150000"/>
                        </a:lnSpc>
                        <a:spcBef>
                          <a:spcPts val="0"/>
                        </a:spcBef>
                        <a:spcAft>
                          <a:spcPts val="600"/>
                        </a:spcAft>
                      </a:pPr>
                      <a:r>
                        <a:rPr lang="en-US" dirty="0" smtClean="0"/>
                        <a:t>$330,468,463.33</a:t>
                      </a:r>
                      <a:endParaRPr lang="en-US" dirty="0"/>
                    </a:p>
                  </a:txBody>
                  <a:tcPr/>
                </a:tc>
                <a:tc>
                  <a:txBody>
                    <a:bodyPr/>
                    <a:lstStyle/>
                    <a:p>
                      <a:pPr algn="r">
                        <a:lnSpc>
                          <a:spcPct val="150000"/>
                        </a:lnSpc>
                        <a:spcBef>
                          <a:spcPts val="0"/>
                        </a:spcBef>
                        <a:spcAft>
                          <a:spcPts val="600"/>
                        </a:spcAft>
                      </a:pPr>
                      <a:r>
                        <a:rPr lang="en-US" dirty="0" smtClean="0"/>
                        <a:t>$692,552,204.73</a:t>
                      </a:r>
                      <a:endParaRPr lang="en-US" dirty="0"/>
                    </a:p>
                  </a:txBody>
                  <a:tcPr/>
                </a:tc>
                <a:tc>
                  <a:txBody>
                    <a:bodyPr/>
                    <a:lstStyle/>
                    <a:p>
                      <a:pPr algn="r">
                        <a:lnSpc>
                          <a:spcPct val="150000"/>
                        </a:lnSpc>
                        <a:spcBef>
                          <a:spcPts val="0"/>
                        </a:spcBef>
                        <a:spcAft>
                          <a:spcPts val="600"/>
                        </a:spcAft>
                      </a:pPr>
                      <a:r>
                        <a:rPr lang="en-US" dirty="0" smtClean="0"/>
                        <a:t>$1.02 billion</a:t>
                      </a:r>
                      <a:endParaRPr lang="en-US" dirty="0"/>
                    </a:p>
                  </a:txBody>
                  <a:tcPr/>
                </a:tc>
              </a:tr>
            </a:tbl>
          </a:graphicData>
        </a:graphic>
      </p:graphicFrame>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8</a:t>
            </a:fld>
            <a:endParaRPr lang="en-US"/>
          </a:p>
        </p:txBody>
      </p:sp>
      <p:pic>
        <p:nvPicPr>
          <p:cNvPr id="5" name="Picture 4" descr="CSAC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C type on white CMYK drop-h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7403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Social Services Account: Historical Funding Levels</a:t>
            </a:r>
            <a:endParaRPr 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4734454"/>
              </p:ext>
            </p:extLst>
          </p:nvPr>
        </p:nvGraphicFramePr>
        <p:xfrm>
          <a:off x="457200" y="1981200"/>
          <a:ext cx="8229600" cy="3520440"/>
        </p:xfrm>
        <a:graphic>
          <a:graphicData uri="http://schemas.openxmlformats.org/drawingml/2006/table">
            <a:tbl>
              <a:tblPr firstRow="1" bandRow="1">
                <a:tableStyleId>{5C22544A-7EE6-4342-B048-85BDC9FD1C3A}</a:tableStyleId>
              </a:tblPr>
              <a:tblGrid>
                <a:gridCol w="2057400"/>
                <a:gridCol w="1905000"/>
                <a:gridCol w="2209800"/>
                <a:gridCol w="2057400"/>
              </a:tblGrid>
              <a:tr h="370840">
                <a:tc>
                  <a:txBody>
                    <a:bodyPr/>
                    <a:lstStyle/>
                    <a:p>
                      <a:pPr>
                        <a:lnSpc>
                          <a:spcPct val="150000"/>
                        </a:lnSpc>
                        <a:spcAft>
                          <a:spcPts val="600"/>
                        </a:spcAft>
                      </a:pPr>
                      <a:r>
                        <a:rPr lang="en-US" dirty="0" smtClean="0"/>
                        <a:t>Fiscal Year</a:t>
                      </a:r>
                      <a:endParaRPr lang="en-US" dirty="0"/>
                    </a:p>
                  </a:txBody>
                  <a:tcPr/>
                </a:tc>
                <a:tc>
                  <a:txBody>
                    <a:bodyPr/>
                    <a:lstStyle/>
                    <a:p>
                      <a:pPr algn="ctr">
                        <a:lnSpc>
                          <a:spcPct val="150000"/>
                        </a:lnSpc>
                        <a:spcAft>
                          <a:spcPts val="600"/>
                        </a:spcAft>
                      </a:pPr>
                      <a:r>
                        <a:rPr lang="en-US" dirty="0" smtClean="0"/>
                        <a:t>VLF</a:t>
                      </a:r>
                      <a:endParaRPr lang="en-US" dirty="0"/>
                    </a:p>
                  </a:txBody>
                  <a:tcPr/>
                </a:tc>
                <a:tc>
                  <a:txBody>
                    <a:bodyPr/>
                    <a:lstStyle/>
                    <a:p>
                      <a:pPr algn="ctr">
                        <a:lnSpc>
                          <a:spcPct val="150000"/>
                        </a:lnSpc>
                        <a:spcAft>
                          <a:spcPts val="600"/>
                        </a:spcAft>
                      </a:pPr>
                      <a:r>
                        <a:rPr lang="en-US" dirty="0" smtClean="0"/>
                        <a:t>Sales Tax</a:t>
                      </a:r>
                      <a:endParaRPr lang="en-US" dirty="0"/>
                    </a:p>
                  </a:txBody>
                  <a:tcPr/>
                </a:tc>
                <a:tc>
                  <a:txBody>
                    <a:bodyPr/>
                    <a:lstStyle/>
                    <a:p>
                      <a:pPr algn="ctr">
                        <a:lnSpc>
                          <a:spcPct val="150000"/>
                        </a:lnSpc>
                        <a:spcAft>
                          <a:spcPts val="600"/>
                        </a:spcAft>
                      </a:pPr>
                      <a:r>
                        <a:rPr lang="en-US" dirty="0" smtClean="0"/>
                        <a:t>Total</a:t>
                      </a:r>
                      <a:endParaRPr lang="en-US" dirty="0"/>
                    </a:p>
                  </a:txBody>
                  <a:tcPr/>
                </a:tc>
              </a:tr>
              <a:tr h="370840">
                <a:tc>
                  <a:txBody>
                    <a:bodyPr/>
                    <a:lstStyle/>
                    <a:p>
                      <a:pPr>
                        <a:lnSpc>
                          <a:spcPct val="150000"/>
                        </a:lnSpc>
                        <a:spcAft>
                          <a:spcPts val="600"/>
                        </a:spcAft>
                      </a:pPr>
                      <a:r>
                        <a:rPr lang="en-US" dirty="0" smtClean="0"/>
                        <a:t>2006-07</a:t>
                      </a:r>
                      <a:endParaRPr lang="en-US" dirty="0"/>
                    </a:p>
                  </a:txBody>
                  <a:tcPr/>
                </a:tc>
                <a:tc>
                  <a:txBody>
                    <a:bodyPr/>
                    <a:lstStyle/>
                    <a:p>
                      <a:pPr algn="r">
                        <a:lnSpc>
                          <a:spcPct val="150000"/>
                        </a:lnSpc>
                        <a:spcAft>
                          <a:spcPts val="600"/>
                        </a:spcAft>
                      </a:pPr>
                      <a:r>
                        <a:rPr lang="en-US" dirty="0" smtClean="0"/>
                        <a:t>$62,385,451.16</a:t>
                      </a:r>
                      <a:endParaRPr lang="en-US" dirty="0"/>
                    </a:p>
                  </a:txBody>
                  <a:tcPr marL="9525" marR="9525" marT="9525" marB="0" anchor="b"/>
                </a:tc>
                <a:tc>
                  <a:txBody>
                    <a:bodyPr/>
                    <a:lstStyle/>
                    <a:p>
                      <a:pPr algn="r">
                        <a:lnSpc>
                          <a:spcPct val="150000"/>
                        </a:lnSpc>
                        <a:spcAft>
                          <a:spcPts val="600"/>
                        </a:spcAft>
                      </a:pPr>
                      <a:r>
                        <a:rPr lang="en-US" dirty="0" smtClean="0"/>
                        <a:t>$1,576,260,903.21</a:t>
                      </a:r>
                      <a:endParaRPr lang="en-US" dirty="0"/>
                    </a:p>
                  </a:txBody>
                  <a:tcPr marL="9525" marR="9525" marT="9525" marB="0" anchor="b"/>
                </a:tc>
                <a:tc>
                  <a:txBody>
                    <a:bodyPr/>
                    <a:lstStyle/>
                    <a:p>
                      <a:pPr algn="r">
                        <a:lnSpc>
                          <a:spcPct val="150000"/>
                        </a:lnSpc>
                        <a:spcAft>
                          <a:spcPts val="600"/>
                        </a:spcAft>
                      </a:pPr>
                      <a:r>
                        <a:rPr lang="en-US" dirty="0" smtClean="0"/>
                        <a:t>$1.64 billion</a:t>
                      </a:r>
                      <a:endParaRPr lang="en-US" dirty="0"/>
                    </a:p>
                  </a:txBody>
                  <a:tcPr/>
                </a:tc>
              </a:tr>
              <a:tr h="370840">
                <a:tc>
                  <a:txBody>
                    <a:bodyPr/>
                    <a:lstStyle/>
                    <a:p>
                      <a:pPr>
                        <a:lnSpc>
                          <a:spcPct val="150000"/>
                        </a:lnSpc>
                        <a:spcAft>
                          <a:spcPts val="600"/>
                        </a:spcAft>
                      </a:pPr>
                      <a:r>
                        <a:rPr lang="en-US" dirty="0" smtClean="0"/>
                        <a:t>2007-08</a:t>
                      </a:r>
                      <a:endParaRPr lang="en-US" dirty="0"/>
                    </a:p>
                  </a:txBody>
                  <a:tcPr/>
                </a:tc>
                <a:tc>
                  <a:txBody>
                    <a:bodyPr/>
                    <a:lstStyle/>
                    <a:p>
                      <a:pPr algn="r" fontAlgn="b">
                        <a:lnSpc>
                          <a:spcPct val="150000"/>
                        </a:lnSpc>
                        <a:spcAft>
                          <a:spcPts val="600"/>
                        </a:spcAft>
                      </a:pPr>
                      <a:r>
                        <a:rPr lang="en-US" sz="1800" b="0" i="0" u="none" strike="noStrike" dirty="0">
                          <a:effectLst/>
                          <a:latin typeface="+mn-lt"/>
                          <a:cs typeface="Arial" pitchFamily="34" charset="0"/>
                        </a:rPr>
                        <a:t>$65,055,864.10</a:t>
                      </a:r>
                    </a:p>
                  </a:txBody>
                  <a:tcPr marL="9525" marR="9525" marT="9525" marB="0" anchor="b"/>
                </a:tc>
                <a:tc>
                  <a:txBody>
                    <a:bodyPr/>
                    <a:lstStyle/>
                    <a:p>
                      <a:pPr algn="r" fontAlgn="b">
                        <a:lnSpc>
                          <a:spcPct val="150000"/>
                        </a:lnSpc>
                        <a:spcAft>
                          <a:spcPts val="600"/>
                        </a:spcAft>
                      </a:pPr>
                      <a:r>
                        <a:rPr lang="en-US" sz="1800" b="0" i="0" u="none" strike="noStrike" dirty="0">
                          <a:effectLst/>
                          <a:latin typeface="+mn-lt"/>
                          <a:cs typeface="Arial" pitchFamily="34" charset="0"/>
                        </a:rPr>
                        <a:t>$1,593,399,055.41</a:t>
                      </a:r>
                    </a:p>
                  </a:txBody>
                  <a:tcPr marL="9525" marR="9525" marT="9525" marB="0" anchor="b"/>
                </a:tc>
                <a:tc>
                  <a:txBody>
                    <a:bodyPr/>
                    <a:lstStyle/>
                    <a:p>
                      <a:pPr algn="r">
                        <a:lnSpc>
                          <a:spcPct val="150000"/>
                        </a:lnSpc>
                        <a:spcAft>
                          <a:spcPts val="600"/>
                        </a:spcAft>
                      </a:pPr>
                      <a:r>
                        <a:rPr lang="en-US" sz="1800" dirty="0" smtClean="0">
                          <a:latin typeface="+mn-lt"/>
                        </a:rPr>
                        <a:t>$1.66 billion</a:t>
                      </a:r>
                      <a:endParaRPr lang="en-US" sz="1800" dirty="0">
                        <a:latin typeface="+mn-lt"/>
                      </a:endParaRPr>
                    </a:p>
                  </a:txBody>
                  <a:tcPr/>
                </a:tc>
              </a:tr>
              <a:tr h="370840">
                <a:tc>
                  <a:txBody>
                    <a:bodyPr/>
                    <a:lstStyle/>
                    <a:p>
                      <a:pPr>
                        <a:lnSpc>
                          <a:spcPct val="150000"/>
                        </a:lnSpc>
                        <a:spcAft>
                          <a:spcPts val="600"/>
                        </a:spcAft>
                      </a:pPr>
                      <a:r>
                        <a:rPr lang="en-US" dirty="0" smtClean="0"/>
                        <a:t>2008-09</a:t>
                      </a:r>
                      <a:endParaRPr lang="en-US" dirty="0"/>
                    </a:p>
                  </a:txBody>
                  <a:tcPr/>
                </a:tc>
                <a:tc>
                  <a:txBody>
                    <a:bodyPr/>
                    <a:lstStyle/>
                    <a:p>
                      <a:pPr algn="r" fontAlgn="b">
                        <a:lnSpc>
                          <a:spcPct val="150000"/>
                        </a:lnSpc>
                        <a:spcAft>
                          <a:spcPts val="600"/>
                        </a:spcAft>
                      </a:pPr>
                      <a:r>
                        <a:rPr lang="en-US" sz="1800" b="0" i="0" u="none" strike="noStrike" dirty="0">
                          <a:effectLst/>
                          <a:latin typeface="+mn-lt"/>
                          <a:cs typeface="Arial" pitchFamily="34" charset="0"/>
                        </a:rPr>
                        <a:t>$64,328,498.45</a:t>
                      </a:r>
                    </a:p>
                  </a:txBody>
                  <a:tcPr marL="9525" marR="9525" marT="9525" marB="0" anchor="b"/>
                </a:tc>
                <a:tc>
                  <a:txBody>
                    <a:bodyPr/>
                    <a:lstStyle/>
                    <a:p>
                      <a:pPr algn="r" fontAlgn="b">
                        <a:lnSpc>
                          <a:spcPct val="150000"/>
                        </a:lnSpc>
                        <a:spcAft>
                          <a:spcPts val="600"/>
                        </a:spcAft>
                      </a:pPr>
                      <a:r>
                        <a:rPr lang="en-US" sz="1800" b="0" i="0" u="none" strike="noStrike" dirty="0">
                          <a:effectLst/>
                          <a:latin typeface="+mn-lt"/>
                          <a:cs typeface="Arial" pitchFamily="34" charset="0"/>
                        </a:rPr>
                        <a:t>$1,564,683,136.07</a:t>
                      </a:r>
                    </a:p>
                  </a:txBody>
                  <a:tcPr marL="9525" marR="9525" marT="9525" marB="0" anchor="b"/>
                </a:tc>
                <a:tc>
                  <a:txBody>
                    <a:bodyPr/>
                    <a:lstStyle/>
                    <a:p>
                      <a:pPr algn="r">
                        <a:lnSpc>
                          <a:spcPct val="150000"/>
                        </a:lnSpc>
                        <a:spcAft>
                          <a:spcPts val="600"/>
                        </a:spcAft>
                      </a:pPr>
                      <a:r>
                        <a:rPr lang="en-US" sz="1800" dirty="0" smtClean="0">
                          <a:latin typeface="+mn-lt"/>
                        </a:rPr>
                        <a:t>$1.63 billion</a:t>
                      </a:r>
                      <a:endParaRPr lang="en-US" sz="1800" dirty="0">
                        <a:latin typeface="+mn-lt"/>
                      </a:endParaRPr>
                    </a:p>
                  </a:txBody>
                  <a:tcPr/>
                </a:tc>
              </a:tr>
              <a:tr h="370840">
                <a:tc>
                  <a:txBody>
                    <a:bodyPr/>
                    <a:lstStyle/>
                    <a:p>
                      <a:pPr>
                        <a:lnSpc>
                          <a:spcPct val="150000"/>
                        </a:lnSpc>
                        <a:spcAft>
                          <a:spcPts val="600"/>
                        </a:spcAft>
                      </a:pPr>
                      <a:r>
                        <a:rPr lang="en-US" dirty="0" smtClean="0"/>
                        <a:t>2009-10</a:t>
                      </a:r>
                      <a:endParaRPr lang="en-US" dirty="0"/>
                    </a:p>
                  </a:txBody>
                  <a:tcPr/>
                </a:tc>
                <a:tc>
                  <a:txBody>
                    <a:bodyPr/>
                    <a:lstStyle/>
                    <a:p>
                      <a:pPr algn="r" fontAlgn="b">
                        <a:lnSpc>
                          <a:spcPct val="150000"/>
                        </a:lnSpc>
                        <a:spcAft>
                          <a:spcPts val="600"/>
                        </a:spcAft>
                      </a:pPr>
                      <a:r>
                        <a:rPr lang="en-US" sz="1800" b="0" i="0" u="none" strike="noStrike" dirty="0">
                          <a:effectLst/>
                          <a:latin typeface="+mn-lt"/>
                          <a:cs typeface="Arial" pitchFamily="34" charset="0"/>
                        </a:rPr>
                        <a:t>$58,840,668.54</a:t>
                      </a:r>
                    </a:p>
                  </a:txBody>
                  <a:tcPr marL="9525" marR="9525" marT="9525" marB="0" anchor="b"/>
                </a:tc>
                <a:tc>
                  <a:txBody>
                    <a:bodyPr/>
                    <a:lstStyle/>
                    <a:p>
                      <a:pPr algn="r" fontAlgn="b">
                        <a:lnSpc>
                          <a:spcPct val="150000"/>
                        </a:lnSpc>
                        <a:spcAft>
                          <a:spcPts val="600"/>
                        </a:spcAft>
                      </a:pPr>
                      <a:r>
                        <a:rPr lang="en-US" sz="1800" b="0" i="0" u="none" strike="noStrike" dirty="0">
                          <a:effectLst/>
                          <a:latin typeface="+mn-lt"/>
                          <a:cs typeface="Arial" pitchFamily="34" charset="0"/>
                        </a:rPr>
                        <a:t>$1,361,202,251.37</a:t>
                      </a:r>
                    </a:p>
                  </a:txBody>
                  <a:tcPr marL="9525" marR="9525" marT="9525" marB="0" anchor="b"/>
                </a:tc>
                <a:tc>
                  <a:txBody>
                    <a:bodyPr/>
                    <a:lstStyle/>
                    <a:p>
                      <a:pPr algn="r">
                        <a:lnSpc>
                          <a:spcPct val="150000"/>
                        </a:lnSpc>
                        <a:spcAft>
                          <a:spcPts val="600"/>
                        </a:spcAft>
                      </a:pPr>
                      <a:r>
                        <a:rPr lang="en-US" sz="1800" dirty="0" smtClean="0">
                          <a:latin typeface="+mn-lt"/>
                        </a:rPr>
                        <a:t>$1.42 billion</a:t>
                      </a:r>
                      <a:endParaRPr lang="en-US" sz="1800" dirty="0">
                        <a:latin typeface="+mn-lt"/>
                      </a:endParaRPr>
                    </a:p>
                  </a:txBody>
                  <a:tcPr/>
                </a:tc>
              </a:tr>
              <a:tr h="370840">
                <a:tc>
                  <a:txBody>
                    <a:bodyPr/>
                    <a:lstStyle/>
                    <a:p>
                      <a:pPr>
                        <a:lnSpc>
                          <a:spcPct val="150000"/>
                        </a:lnSpc>
                        <a:spcAft>
                          <a:spcPts val="600"/>
                        </a:spcAft>
                      </a:pPr>
                      <a:r>
                        <a:rPr lang="en-US" dirty="0" smtClean="0"/>
                        <a:t>2010-11</a:t>
                      </a:r>
                      <a:endParaRPr lang="en-US" dirty="0"/>
                    </a:p>
                  </a:txBody>
                  <a:tcPr/>
                </a:tc>
                <a:tc>
                  <a:txBody>
                    <a:bodyPr/>
                    <a:lstStyle/>
                    <a:p>
                      <a:pPr algn="r">
                        <a:lnSpc>
                          <a:spcPct val="150000"/>
                        </a:lnSpc>
                        <a:spcAft>
                          <a:spcPts val="600"/>
                        </a:spcAft>
                      </a:pPr>
                      <a:r>
                        <a:rPr lang="en-US" dirty="0" smtClean="0"/>
                        <a:t>$54,878,206.35</a:t>
                      </a:r>
                      <a:endParaRPr lang="en-US" dirty="0"/>
                    </a:p>
                  </a:txBody>
                  <a:tcPr/>
                </a:tc>
                <a:tc>
                  <a:txBody>
                    <a:bodyPr/>
                    <a:lstStyle/>
                    <a:p>
                      <a:pPr algn="r">
                        <a:lnSpc>
                          <a:spcPct val="150000"/>
                        </a:lnSpc>
                        <a:spcAft>
                          <a:spcPts val="600"/>
                        </a:spcAft>
                      </a:pPr>
                      <a:r>
                        <a:rPr lang="en-US" dirty="0" smtClean="0"/>
                        <a:t>$131,0974,128.84</a:t>
                      </a:r>
                      <a:endParaRPr lang="en-US" dirty="0"/>
                    </a:p>
                  </a:txBody>
                  <a:tcPr/>
                </a:tc>
                <a:tc>
                  <a:txBody>
                    <a:bodyPr/>
                    <a:lstStyle/>
                    <a:p>
                      <a:pPr algn="r">
                        <a:lnSpc>
                          <a:spcPct val="150000"/>
                        </a:lnSpc>
                        <a:spcAft>
                          <a:spcPts val="600"/>
                        </a:spcAft>
                      </a:pPr>
                      <a:r>
                        <a:rPr lang="en-US" sz="1800" dirty="0" smtClean="0">
                          <a:latin typeface="+mn-lt"/>
                        </a:rPr>
                        <a:t>$1.37 billion</a:t>
                      </a:r>
                      <a:endParaRPr lang="en-US" sz="1800" dirty="0">
                        <a:latin typeface="+mn-lt"/>
                      </a:endParaRPr>
                    </a:p>
                  </a:txBody>
                  <a:tcPr/>
                </a:tc>
              </a:tr>
              <a:tr h="370840">
                <a:tc>
                  <a:txBody>
                    <a:bodyPr/>
                    <a:lstStyle/>
                    <a:p>
                      <a:pPr>
                        <a:lnSpc>
                          <a:spcPct val="150000"/>
                        </a:lnSpc>
                        <a:spcAft>
                          <a:spcPts val="600"/>
                        </a:spcAft>
                      </a:pPr>
                      <a:r>
                        <a:rPr lang="en-US" dirty="0" smtClean="0"/>
                        <a:t>2011-12</a:t>
                      </a:r>
                      <a:endParaRPr lang="en-US" dirty="0"/>
                    </a:p>
                  </a:txBody>
                  <a:tcPr/>
                </a:tc>
                <a:tc>
                  <a:txBody>
                    <a:bodyPr/>
                    <a:lstStyle/>
                    <a:p>
                      <a:pPr algn="r">
                        <a:lnSpc>
                          <a:spcPct val="150000"/>
                        </a:lnSpc>
                        <a:spcAft>
                          <a:spcPts val="600"/>
                        </a:spcAft>
                      </a:pPr>
                      <a:r>
                        <a:rPr lang="en-US" dirty="0" smtClean="0"/>
                        <a:t>$54,878,206.35</a:t>
                      </a:r>
                      <a:endParaRPr lang="en-US" dirty="0"/>
                    </a:p>
                  </a:txBody>
                  <a:tcPr/>
                </a:tc>
                <a:tc>
                  <a:txBody>
                    <a:bodyPr/>
                    <a:lstStyle/>
                    <a:p>
                      <a:pPr algn="r">
                        <a:lnSpc>
                          <a:spcPct val="150000"/>
                        </a:lnSpc>
                        <a:spcAft>
                          <a:spcPts val="600"/>
                        </a:spcAft>
                      </a:pPr>
                      <a:r>
                        <a:rPr lang="en-US" dirty="0" smtClean="0"/>
                        <a:t>$1,424,860,296.55</a:t>
                      </a:r>
                      <a:endParaRPr lang="en-US" dirty="0"/>
                    </a:p>
                  </a:txBody>
                  <a:tcPr/>
                </a:tc>
                <a:tc>
                  <a:txBody>
                    <a:bodyPr/>
                    <a:lstStyle/>
                    <a:p>
                      <a:pPr algn="r">
                        <a:lnSpc>
                          <a:spcPct val="150000"/>
                        </a:lnSpc>
                        <a:spcAft>
                          <a:spcPts val="600"/>
                        </a:spcAft>
                      </a:pPr>
                      <a:r>
                        <a:rPr lang="en-US" dirty="0" smtClean="0"/>
                        <a:t>$1.48 billion</a:t>
                      </a:r>
                      <a:endParaRPr lang="en-US" dirty="0"/>
                    </a:p>
                  </a:txBody>
                  <a:tcPr/>
                </a:tc>
              </a:tr>
            </a:tbl>
          </a:graphicData>
        </a:graphic>
      </p:graphicFrame>
      <p:sp>
        <p:nvSpPr>
          <p:cNvPr id="4" name="Slide Number Placeholder 3"/>
          <p:cNvSpPr>
            <a:spLocks noGrp="1"/>
          </p:cNvSpPr>
          <p:nvPr>
            <p:ph type="sldNum" sz="quarter" idx="11"/>
          </p:nvPr>
        </p:nvSpPr>
        <p:spPr/>
        <p:txBody>
          <a:bodyPr/>
          <a:lstStyle/>
          <a:p>
            <a:pPr>
              <a:defRPr/>
            </a:pPr>
            <a:fld id="{8317CE29-9159-4C64-B76E-CF5BAD022031}" type="slidenum">
              <a:rPr lang="en-US" smtClean="0"/>
              <a:pPr>
                <a:defRPr/>
              </a:pPr>
              <a:t>9</a:t>
            </a:fld>
            <a:endParaRPr lang="en-US"/>
          </a:p>
        </p:txBody>
      </p:sp>
      <p:pic>
        <p:nvPicPr>
          <p:cNvPr id="5" name="Picture 4" descr="CC type on white CMYK drop-h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59436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SAC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533400"/>
            <a:ext cx="914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4701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8314</TotalTime>
  <Words>1175</Words>
  <Application>Microsoft Office PowerPoint</Application>
  <PresentationFormat>On-screen Show (4:3)</PresentationFormat>
  <Paragraphs>251</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Pixel</vt:lpstr>
      <vt:lpstr>Anticipated Phase 2 Realignment</vt:lpstr>
      <vt:lpstr>Phase 2 Realignment Scenario</vt:lpstr>
      <vt:lpstr>Phase 2 Realignment Scenario</vt:lpstr>
      <vt:lpstr>Phase 2 Realignment Scenario</vt:lpstr>
      <vt:lpstr>Phase 2 Realignment Scenario</vt:lpstr>
      <vt:lpstr>1991 Realignment</vt:lpstr>
      <vt:lpstr>Health Account Background</vt:lpstr>
      <vt:lpstr>Mental Health Account: Historical Funding Levels</vt:lpstr>
      <vt:lpstr>Social Services Account: Historical Funding Levels</vt:lpstr>
      <vt:lpstr>Health Account: Historical Funding Levels</vt:lpstr>
      <vt:lpstr>Health Account Revenues vs. Total  Realignment Revenues </vt:lpstr>
      <vt:lpstr>Brief History of Indigent Health &amp; Public Health: 1970s-1990s</vt:lpstr>
      <vt:lpstr>Federal Health Reform Context</vt:lpstr>
      <vt:lpstr>Federal Health Reform Context (cont.)</vt:lpstr>
      <vt:lpstr>Federal Health Reform: Unknowns</vt:lpstr>
      <vt:lpstr>Federal Health Reform: County Impacts</vt:lpstr>
      <vt:lpstr>Federal Health Reform: County Impacts</vt:lpstr>
      <vt:lpstr>Staff Contact</vt:lpstr>
    </vt:vector>
  </TitlesOfParts>
  <Company>CSAC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State Association of Counties</dc:title>
  <dc:creator>paul</dc:creator>
  <cp:lastModifiedBy>David Liebler</cp:lastModifiedBy>
  <cp:revision>173</cp:revision>
  <cp:lastPrinted>2012-09-14T19:14:47Z</cp:lastPrinted>
  <dcterms:created xsi:type="dcterms:W3CDTF">2008-09-30T15:40:47Z</dcterms:created>
  <dcterms:modified xsi:type="dcterms:W3CDTF">2012-12-04T18:53:22Z</dcterms:modified>
</cp:coreProperties>
</file>