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310" r:id="rId2"/>
    <p:sldId id="308" r:id="rId3"/>
    <p:sldId id="303" r:id="rId4"/>
    <p:sldId id="313" r:id="rId5"/>
    <p:sldId id="315" r:id="rId6"/>
    <p:sldId id="291" r:id="rId7"/>
  </p:sldIdLst>
  <p:sldSz cx="18288000" cy="10287000"/>
  <p:notesSz cx="7010400" cy="9296400"/>
  <p:embeddedFontLst>
    <p:embeddedFont>
      <p:font typeface="Candara" panose="020E0502030303020204" pitchFamily="34" charset="0"/>
      <p:regular r:id="rId9"/>
      <p:bold r:id="rId10"/>
      <p:italic r:id="rId11"/>
      <p:boldItalic r:id="rId12"/>
    </p:embeddedFont>
    <p:embeddedFont>
      <p:font typeface="Century Gothic Paneuropean" panose="020B0604020202020204" charset="0"/>
      <p:regular r:id="rId13"/>
    </p:embeddedFont>
    <p:embeddedFont>
      <p:font typeface="Century Gothic Paneuropean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5" autoAdjust="0"/>
    <p:restoredTop sz="65162" autoAdjust="0"/>
  </p:normalViewPr>
  <p:slideViewPr>
    <p:cSldViewPr>
      <p:cViewPr varScale="1">
        <p:scale>
          <a:sx n="42" d="100"/>
          <a:sy n="42" d="100"/>
        </p:scale>
        <p:origin x="1164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0EC2FD-3EDB-4D9F-BA89-0AF48623194F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18D5FD-F66C-43E2-829F-0A27AC761C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3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0C3BD-91F4-36FD-476C-9E0DFC79F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02C448-8DB3-8D6C-950D-BA6D9338CF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49C67F-2DAE-6CDA-3274-416D90584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today’s presentation I’m covering…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E1E07-BF36-6FA5-914C-AFE3BCBDE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8D5FD-F66C-43E2-829F-0A27AC761C7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5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C6F5C-0D48-006D-006B-6CE1ADFBE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775CEB-5CCB-2D83-2675-5974BB92C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CEFAC7-0F3F-27C4-D68D-D67D37360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to expect in 2026…more of the same.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E525A-F030-8155-3632-5420BB3B12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8D5FD-F66C-43E2-829F-0A27AC761C7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06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0608B-E426-EAB7-FBAA-EE016FC54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FDEF58-5030-17F0-D8DC-4A7385B26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FC7750-7330-A6A0-5203-35FC0900C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>
              <a:lnSpc>
                <a:spcPct val="200000"/>
              </a:lnSpc>
              <a:spcAft>
                <a:spcPts val="12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Top line, transportation programs retained $1.3 billion in General Fund allocations provided in past budgets and almost $600 million in GGRF, also known as Cap and Trade funding, f</a:t>
            </a:r>
          </a:p>
          <a:p>
            <a:pPr marL="0" marR="0" indent="0" algn="just">
              <a:lnSpc>
                <a:spcPct val="200000"/>
              </a:lnSpc>
              <a:spcAft>
                <a:spcPts val="12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200000"/>
              </a:lnSpc>
              <a:spcAft>
                <a:spcPts val="12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However, many of the programs had their funding commitments shifted to out years and are dependent on optimistic GGRF auction revenue estimates. </a:t>
            </a:r>
          </a:p>
          <a:p>
            <a:pPr marL="0" marR="0" indent="0" algn="just">
              <a:lnSpc>
                <a:spcPct val="200000"/>
              </a:lnSpc>
              <a:spcAft>
                <a:spcPts val="120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200000"/>
              </a:lnSpc>
              <a:spcAft>
                <a:spcPts val="12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Finally, despite a notable cut, the ATP program still received $100 million in funding in the budget.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07A17-F824-D612-CD20-8DD2F53F5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8D5FD-F66C-43E2-829F-0A27AC761C7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64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027D4-2A03-A0CF-29F6-511206DE8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9887CD-3425-59E4-FBB8-E4FCC6600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DC7637-9740-2627-562E-EA68611A3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to expect in 2026…more of the same.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C92CA-CA38-7715-56B0-C3FC8589C7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8D5FD-F66C-43E2-829F-0A27AC761C7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4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all for attending and for your attention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8D5FD-F66C-43E2-829F-0A27AC761C7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0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ckpik.com/warehouse-old-vintage-brick-building-construction-industry-146760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12" Type="http://schemas.openxmlformats.org/officeDocument/2006/relationships/hyperlink" Target="https://pxhere.com/en/photo/19811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1.jpg"/><Relationship Id="rId5" Type="http://schemas.openxmlformats.org/officeDocument/2006/relationships/image" Target="../media/image1.png"/><Relationship Id="rId10" Type="http://schemas.openxmlformats.org/officeDocument/2006/relationships/hyperlink" Target="https://fortworthreport.org/2023/06/06/commissioners-approve-new-homestead-exemptions-for-tarrant-county-homeowners/" TargetMode="External"/><Relationship Id="rId4" Type="http://schemas.openxmlformats.org/officeDocument/2006/relationships/image" Target="../media/image4.sv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dotonline.org/the-government-already-gives-the-path-of-deficit-for-loss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2.jpg"/><Relationship Id="rId12" Type="http://schemas.openxmlformats.org/officeDocument/2006/relationships/hyperlink" Target="https://en.wikibooks.org/wiki/Transportation_systems_casebook/automated_truck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4.jpg"/><Relationship Id="rId5" Type="http://schemas.openxmlformats.org/officeDocument/2006/relationships/image" Target="../media/image1.png"/><Relationship Id="rId10" Type="http://schemas.openxmlformats.org/officeDocument/2006/relationships/hyperlink" Target="https://www.politicalscience.com.au/2018/07/coming-soon-road-pricing-and-provision.html" TargetMode="External"/><Relationship Id="rId4" Type="http://schemas.openxmlformats.org/officeDocument/2006/relationships/image" Target="../media/image4.sv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2.sv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E9DA9-7382-F8B4-FA15-8E60A66C8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06B5583-13E6-8E3B-F73C-BA35F55C8535}"/>
              </a:ext>
            </a:extLst>
          </p:cNvPr>
          <p:cNvSpPr/>
          <p:nvPr/>
        </p:nvSpPr>
        <p:spPr>
          <a:xfrm>
            <a:off x="0" y="9991770"/>
            <a:ext cx="18272758" cy="1524644"/>
          </a:xfrm>
          <a:custGeom>
            <a:avLst/>
            <a:gdLst/>
            <a:ahLst/>
            <a:cxnLst/>
            <a:rect l="l" t="t" r="r" b="b"/>
            <a:pathLst>
              <a:path w="19488063" h="1856025">
                <a:moveTo>
                  <a:pt x="0" y="0"/>
                </a:moveTo>
                <a:lnTo>
                  <a:pt x="19488064" y="0"/>
                </a:lnTo>
                <a:lnTo>
                  <a:pt x="19488064" y="1856024"/>
                </a:lnTo>
                <a:lnTo>
                  <a:pt x="0" y="1856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142" b="-96199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AE82397-32EF-8070-0FD1-F462EFDF1F4D}"/>
              </a:ext>
            </a:extLst>
          </p:cNvPr>
          <p:cNvSpPr/>
          <p:nvPr/>
        </p:nvSpPr>
        <p:spPr>
          <a:xfrm>
            <a:off x="1028699" y="2721947"/>
            <a:ext cx="5954063" cy="116071"/>
          </a:xfrm>
          <a:custGeom>
            <a:avLst/>
            <a:gdLst/>
            <a:ahLst/>
            <a:cxnLst/>
            <a:rect l="l" t="t" r="r" b="b"/>
            <a:pathLst>
              <a:path w="5954063" h="116071">
                <a:moveTo>
                  <a:pt x="0" y="0"/>
                </a:moveTo>
                <a:lnTo>
                  <a:pt x="5954063" y="0"/>
                </a:lnTo>
                <a:lnTo>
                  <a:pt x="5954063" y="116071"/>
                </a:lnTo>
                <a:lnTo>
                  <a:pt x="0" y="1160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295251" r="-289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8FD01FB-D6F4-7497-2519-1C84F430F775}"/>
              </a:ext>
            </a:extLst>
          </p:cNvPr>
          <p:cNvSpPr txBox="1"/>
          <p:nvPr/>
        </p:nvSpPr>
        <p:spPr>
          <a:xfrm>
            <a:off x="1541813" y="1096208"/>
            <a:ext cx="6384657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 dirty="0">
                <a:solidFill>
                  <a:srgbClr val="1F2051"/>
                </a:solidFill>
                <a:latin typeface="Century Gothic Paneuropean Bold"/>
              </a:rPr>
              <a:t>Welcome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47BC79FC-3A9B-6B4C-A81D-DD933729AA50}"/>
              </a:ext>
            </a:extLst>
          </p:cNvPr>
          <p:cNvSpPr txBox="1"/>
          <p:nvPr/>
        </p:nvSpPr>
        <p:spPr>
          <a:xfrm>
            <a:off x="8595363" y="295230"/>
            <a:ext cx="9677395" cy="5924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49" lvl="1">
              <a:lnSpc>
                <a:spcPts val="4199"/>
              </a:lnSpc>
            </a:pPr>
            <a:r>
              <a:rPr lang="en-US" sz="5400" dirty="0">
                <a:solidFill>
                  <a:srgbClr val="1F2051"/>
                </a:solidFill>
                <a:latin typeface="Century Gothic Paneuropean"/>
              </a:rPr>
              <a:t>HLT Materials are:</a:t>
            </a:r>
          </a:p>
          <a:p>
            <a:pPr marL="323849" lvl="1">
              <a:lnSpc>
                <a:spcPts val="4199"/>
              </a:lnSpc>
            </a:pPr>
            <a:endParaRPr lang="en-US" sz="5400" dirty="0">
              <a:solidFill>
                <a:srgbClr val="1F2051"/>
              </a:solidFill>
              <a:latin typeface="Century Gothic Paneuropean"/>
            </a:endParaRPr>
          </a:p>
          <a:p>
            <a:pPr marL="895349" lvl="1" indent="-571500">
              <a:lnSpc>
                <a:spcPts val="4199"/>
              </a:lnSpc>
              <a:buFont typeface="Wingdings" panose="05000000000000000000" pitchFamily="2" charset="2"/>
              <a:buChar char="Ø"/>
            </a:pPr>
            <a:r>
              <a:rPr lang="en-US" sz="5400" dirty="0">
                <a:solidFill>
                  <a:srgbClr val="1F2051"/>
                </a:solidFill>
                <a:latin typeface="Century Gothic Paneuropean"/>
              </a:rPr>
              <a:t>Available on the table corner</a:t>
            </a:r>
          </a:p>
          <a:p>
            <a:pPr marL="895349" lvl="1" indent="-571500">
              <a:lnSpc>
                <a:spcPts val="4199"/>
              </a:lnSpc>
              <a:buFont typeface="Wingdings" panose="05000000000000000000" pitchFamily="2" charset="2"/>
              <a:buChar char="Ø"/>
            </a:pPr>
            <a:endParaRPr lang="en-US" sz="5400" dirty="0">
              <a:solidFill>
                <a:srgbClr val="1F2051"/>
              </a:solidFill>
              <a:latin typeface="Century Gothic Paneuropean"/>
            </a:endParaRPr>
          </a:p>
          <a:p>
            <a:pPr marL="895349" lvl="1" indent="-571500">
              <a:lnSpc>
                <a:spcPts val="4199"/>
              </a:lnSpc>
              <a:buFont typeface="Wingdings" panose="05000000000000000000" pitchFamily="2" charset="2"/>
              <a:buChar char="Ø"/>
            </a:pPr>
            <a:r>
              <a:rPr lang="en-US" sz="5400" dirty="0">
                <a:solidFill>
                  <a:srgbClr val="1F2051"/>
                </a:solidFill>
                <a:latin typeface="Century Gothic Paneuropean"/>
              </a:rPr>
              <a:t>Can be downloaded with the QR Code:</a:t>
            </a:r>
          </a:p>
          <a:p>
            <a:pPr marL="895349" lvl="1" indent="-571500">
              <a:lnSpc>
                <a:spcPts val="4199"/>
              </a:lnSpc>
              <a:buFont typeface="Wingdings" panose="05000000000000000000" pitchFamily="2" charset="2"/>
              <a:buChar char="Ø"/>
            </a:pPr>
            <a:endParaRPr lang="en-US" sz="5400" dirty="0">
              <a:solidFill>
                <a:srgbClr val="1F2051"/>
              </a:solidFill>
              <a:latin typeface="Century Gothic Paneuropean"/>
            </a:endParaRPr>
          </a:p>
          <a:p>
            <a:pPr marL="895349" lvl="1" indent="-571500">
              <a:lnSpc>
                <a:spcPts val="4199"/>
              </a:lnSpc>
              <a:buFont typeface="Wingdings" panose="05000000000000000000" pitchFamily="2" charset="2"/>
              <a:buChar char="Ø"/>
            </a:pPr>
            <a:endParaRPr lang="en-US" sz="5400" dirty="0">
              <a:solidFill>
                <a:srgbClr val="1F2051"/>
              </a:solidFill>
              <a:latin typeface="Century Gothic Paneuropean"/>
            </a:endParaRPr>
          </a:p>
          <a:p>
            <a:pPr marL="1104897" lvl="2" indent="-323848">
              <a:lnSpc>
                <a:spcPts val="4199"/>
              </a:lnSpc>
              <a:buFont typeface="Arial"/>
              <a:buChar char="•"/>
            </a:pPr>
            <a:endParaRPr lang="en-US" sz="3600" dirty="0">
              <a:solidFill>
                <a:srgbClr val="1F2051"/>
              </a:solidFill>
              <a:latin typeface="Century Gothic Paneuropean"/>
            </a:endParaRPr>
          </a:p>
          <a:p>
            <a:pPr marL="781049" lvl="2">
              <a:lnSpc>
                <a:spcPts val="4199"/>
              </a:lnSpc>
            </a:pPr>
            <a:endParaRPr lang="en-US" sz="3600" dirty="0">
              <a:solidFill>
                <a:srgbClr val="1F2051"/>
              </a:solidFill>
              <a:latin typeface="Century Gothic Paneuropean"/>
            </a:endParaRP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67BA10D4-C17C-17EA-2D9B-8E79FC28B885}"/>
              </a:ext>
            </a:extLst>
          </p:cNvPr>
          <p:cNvSpPr/>
          <p:nvPr/>
        </p:nvSpPr>
        <p:spPr>
          <a:xfrm>
            <a:off x="8870178" y="1897380"/>
            <a:ext cx="0" cy="6492240"/>
          </a:xfrm>
          <a:prstGeom prst="line">
            <a:avLst/>
          </a:prstGeom>
          <a:ln w="38100" cap="flat">
            <a:solidFill>
              <a:srgbClr val="E7E9E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C9639459-FA38-0D06-211D-9A21DC532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160" y="4000500"/>
            <a:ext cx="6019800" cy="599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E5F2C9-4727-B7DA-9D34-6607D127F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419" y="2921583"/>
            <a:ext cx="6986622" cy="698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8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CE66-0F74-715A-69D8-436460BF3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7869"/>
            <a:ext cx="16002000" cy="1135062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>
                <a:solidFill>
                  <a:srgbClr val="1F2051"/>
                </a:solidFill>
                <a:latin typeface="Candara" panose="020E0502030303020204" pitchFamily="34" charset="0"/>
              </a:rPr>
              <a:t>2025 Legislation Update</a:t>
            </a:r>
            <a:br>
              <a:rPr lang="en-US" dirty="0">
                <a:solidFill>
                  <a:srgbClr val="1F2051"/>
                </a:solidFill>
                <a:latin typeface="Century Gothic Paneuropean Bol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0415F-9E4D-43F3-C64A-55EAB2912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8300"/>
            <a:ext cx="7239000" cy="7429500"/>
          </a:xfrm>
        </p:spPr>
        <p:txBody>
          <a:bodyPr/>
          <a:lstStyle/>
          <a:p>
            <a:r>
              <a:rPr lang="en-US" dirty="0"/>
              <a:t>More available in the CSAC Bulletin:</a:t>
            </a:r>
          </a:p>
          <a:p>
            <a:endParaRPr lang="en-US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366C77BE-C7DA-2E97-1A59-F6D851D2A71F}"/>
              </a:ext>
            </a:extLst>
          </p:cNvPr>
          <p:cNvSpPr/>
          <p:nvPr/>
        </p:nvSpPr>
        <p:spPr>
          <a:xfrm>
            <a:off x="1028700" y="1066068"/>
            <a:ext cx="5954063" cy="116071"/>
          </a:xfrm>
          <a:custGeom>
            <a:avLst/>
            <a:gdLst/>
            <a:ahLst/>
            <a:cxnLst/>
            <a:rect l="l" t="t" r="r" b="b"/>
            <a:pathLst>
              <a:path w="5954063" h="116071">
                <a:moveTo>
                  <a:pt x="0" y="0"/>
                </a:moveTo>
                <a:lnTo>
                  <a:pt x="5954063" y="0"/>
                </a:lnTo>
                <a:lnTo>
                  <a:pt x="5954063" y="116071"/>
                </a:lnTo>
                <a:lnTo>
                  <a:pt x="0" y="1160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295251" r="-28963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C92D59-4E43-F1A8-5D29-256D30D4CFEB}"/>
              </a:ext>
            </a:extLst>
          </p:cNvPr>
          <p:cNvSpPr txBox="1">
            <a:spLocks/>
          </p:cNvSpPr>
          <p:nvPr/>
        </p:nvSpPr>
        <p:spPr>
          <a:xfrm>
            <a:off x="8495923" y="1638300"/>
            <a:ext cx="7239000" cy="742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 in the HLT Annual Meeting Packet: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D4FADC-7BF6-4087-2065-508E1B172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123" y="2552700"/>
            <a:ext cx="6400800" cy="6370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5817DC-B8F9-7603-CD41-EECE4E1182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11" t="35964" r="50988" b="27739"/>
          <a:stretch>
            <a:fillRect/>
          </a:stretch>
        </p:blipFill>
        <p:spPr>
          <a:xfrm>
            <a:off x="656942" y="2705100"/>
            <a:ext cx="6839515" cy="345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1A30C-2998-0BD0-FE1A-858E4D321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7D56E35-EFD5-B7F3-1492-E075F9BF6156}"/>
              </a:ext>
            </a:extLst>
          </p:cNvPr>
          <p:cNvSpPr/>
          <p:nvPr/>
        </p:nvSpPr>
        <p:spPr>
          <a:xfrm>
            <a:off x="1028700" y="1066068"/>
            <a:ext cx="5954063" cy="116071"/>
          </a:xfrm>
          <a:custGeom>
            <a:avLst/>
            <a:gdLst/>
            <a:ahLst/>
            <a:cxnLst/>
            <a:rect l="l" t="t" r="r" b="b"/>
            <a:pathLst>
              <a:path w="5954063" h="116071">
                <a:moveTo>
                  <a:pt x="0" y="0"/>
                </a:moveTo>
                <a:lnTo>
                  <a:pt x="5954063" y="0"/>
                </a:lnTo>
                <a:lnTo>
                  <a:pt x="5954063" y="116071"/>
                </a:lnTo>
                <a:lnTo>
                  <a:pt x="0" y="1160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295251" r="-289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9217EBB-4E7E-91D0-80E4-8623E56B09F9}"/>
              </a:ext>
            </a:extLst>
          </p:cNvPr>
          <p:cNvSpPr/>
          <p:nvPr/>
        </p:nvSpPr>
        <p:spPr>
          <a:xfrm>
            <a:off x="1" y="9486900"/>
            <a:ext cx="18288000" cy="2003535"/>
          </a:xfrm>
          <a:custGeom>
            <a:avLst/>
            <a:gdLst/>
            <a:ahLst/>
            <a:cxnLst/>
            <a:rect l="l" t="t" r="r" b="b"/>
            <a:pathLst>
              <a:path w="19488063" h="1856025">
                <a:moveTo>
                  <a:pt x="0" y="0"/>
                </a:moveTo>
                <a:lnTo>
                  <a:pt x="19488064" y="0"/>
                </a:lnTo>
                <a:lnTo>
                  <a:pt x="19488064" y="1856024"/>
                </a:lnTo>
                <a:lnTo>
                  <a:pt x="0" y="18560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142" b="-96199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C4AFF21-6202-F106-7D1A-BF1856214E56}"/>
              </a:ext>
            </a:extLst>
          </p:cNvPr>
          <p:cNvSpPr txBox="1"/>
          <p:nvPr/>
        </p:nvSpPr>
        <p:spPr>
          <a:xfrm>
            <a:off x="533400" y="0"/>
            <a:ext cx="10896600" cy="1090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 dirty="0">
                <a:solidFill>
                  <a:srgbClr val="1F2051"/>
                </a:solidFill>
                <a:latin typeface="Century Gothic Paneuropean Bold"/>
              </a:rPr>
              <a:t>2026 Legislative Outlook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F29D8E-3C95-C571-6388-A760D1FA7F86}"/>
              </a:ext>
            </a:extLst>
          </p:cNvPr>
          <p:cNvSpPr txBox="1"/>
          <p:nvPr/>
        </p:nvSpPr>
        <p:spPr>
          <a:xfrm>
            <a:off x="180976" y="1257300"/>
            <a:ext cx="11753850" cy="6966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3200" b="1" dirty="0">
                <a:solidFill>
                  <a:srgbClr val="1F2051"/>
                </a:solidFill>
                <a:latin typeface="Century Gothic Paneuropean"/>
              </a:rPr>
              <a:t>What to expect in 2026…</a:t>
            </a:r>
          </a:p>
          <a:p>
            <a:pPr>
              <a:lnSpc>
                <a:spcPts val="4199"/>
              </a:lnSpc>
            </a:pPr>
            <a:endParaRPr lang="en-US" sz="3200" b="1" dirty="0">
              <a:solidFill>
                <a:srgbClr val="1F2051"/>
              </a:solidFill>
              <a:latin typeface="Century Gothic Paneuropean"/>
            </a:endParaRPr>
          </a:p>
          <a:p>
            <a:pPr>
              <a:lnSpc>
                <a:spcPts val="4199"/>
              </a:lnSpc>
            </a:pPr>
            <a:r>
              <a:rPr lang="en-US" sz="2999" b="1" u="sng" dirty="0">
                <a:solidFill>
                  <a:srgbClr val="1F2051"/>
                </a:solidFill>
                <a:latin typeface="Century Gothic Paneuropean"/>
              </a:rPr>
              <a:t>Affordability</a:t>
            </a:r>
            <a:endParaRPr lang="en-US" sz="3000" b="1" u="sng" dirty="0">
              <a:solidFill>
                <a:srgbClr val="1F2051"/>
              </a:solidFill>
              <a:latin typeface="Century Gothic Paneuropean"/>
            </a:endParaRPr>
          </a:p>
          <a:p>
            <a:pPr marL="457200" indent="-457200">
              <a:lnSpc>
                <a:spcPts val="4199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1F2051"/>
                </a:solidFill>
                <a:latin typeface="Century Gothic Paneuropean"/>
              </a:rPr>
              <a:t>Any bill that developers can make the ‘time is money claim’</a:t>
            </a:r>
          </a:p>
          <a:p>
            <a:pPr>
              <a:lnSpc>
                <a:spcPts val="4199"/>
              </a:lnSpc>
            </a:pPr>
            <a:endParaRPr lang="en-US" sz="3200" b="1" dirty="0">
              <a:solidFill>
                <a:srgbClr val="1F2051"/>
              </a:solidFill>
              <a:latin typeface="Century Gothic Paneuropean"/>
            </a:endParaRPr>
          </a:p>
          <a:p>
            <a:pPr>
              <a:lnSpc>
                <a:spcPts val="4199"/>
              </a:lnSpc>
            </a:pPr>
            <a:r>
              <a:rPr lang="en-US" sz="3200" b="1" u="sng" dirty="0">
                <a:solidFill>
                  <a:srgbClr val="1F2051"/>
                </a:solidFill>
                <a:latin typeface="Century Gothic Paneuropean"/>
              </a:rPr>
              <a:t>Development &amp; Mitigation Fees</a:t>
            </a:r>
          </a:p>
          <a:p>
            <a:pPr marL="457200" indent="-457200">
              <a:lnSpc>
                <a:spcPts val="4199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1F2051"/>
                </a:solidFill>
                <a:latin typeface="Century Gothic Paneuropean"/>
              </a:rPr>
              <a:t>Developer effort to eliminate, delay or transfer fees to homeowners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1F2051"/>
              </a:solidFill>
              <a:latin typeface="Century Gothic Paneuropean"/>
            </a:endParaRPr>
          </a:p>
          <a:p>
            <a:pPr>
              <a:lnSpc>
                <a:spcPts val="4200"/>
              </a:lnSpc>
            </a:pPr>
            <a:r>
              <a:rPr lang="en-US" sz="3000" b="1" u="sng" dirty="0">
                <a:solidFill>
                  <a:srgbClr val="1F2051"/>
                </a:solidFill>
                <a:latin typeface="Century Gothic Paneuropean"/>
              </a:rPr>
              <a:t>Transportation</a:t>
            </a:r>
            <a:r>
              <a:rPr lang="en-US" sz="3000" dirty="0">
                <a:solidFill>
                  <a:srgbClr val="1F2051"/>
                </a:solidFill>
                <a:latin typeface="Century Gothic Paneuropean"/>
              </a:rPr>
              <a:t> 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1F2051"/>
                </a:solidFill>
                <a:latin typeface="Century Gothic Paneuropean"/>
              </a:rPr>
              <a:t>State Efforts to Extend SB 1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1F2051"/>
                </a:solidFill>
                <a:latin typeface="Century Gothic Paneuropean"/>
              </a:rPr>
              <a:t>Federal efforts on Surface Transportation Reauthorization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08A3D77-0F9A-9EC8-E173-59CAE6AB18FA}"/>
              </a:ext>
            </a:extLst>
          </p:cNvPr>
          <p:cNvSpPr/>
          <p:nvPr/>
        </p:nvSpPr>
        <p:spPr>
          <a:xfrm rot="5400000">
            <a:off x="7012559" y="4455541"/>
            <a:ext cx="11201401" cy="994919"/>
          </a:xfrm>
          <a:custGeom>
            <a:avLst/>
            <a:gdLst/>
            <a:ahLst/>
            <a:cxnLst/>
            <a:rect l="l" t="t" r="r" b="b"/>
            <a:pathLst>
              <a:path w="10446546" h="994919">
                <a:moveTo>
                  <a:pt x="0" y="0"/>
                </a:moveTo>
                <a:lnTo>
                  <a:pt x="10446546" y="0"/>
                </a:lnTo>
                <a:lnTo>
                  <a:pt x="10446546" y="994920"/>
                </a:lnTo>
                <a:lnTo>
                  <a:pt x="0" y="9949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142" b="-961990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large warehouse building with blue and white walls&#10;&#10;Description automatically generated">
            <a:extLst>
              <a:ext uri="{FF2B5EF4-FFF2-40B4-BE49-F238E27FC236}">
                <a16:creationId xmlns:a16="http://schemas.microsoft.com/office/drawing/2014/main" id="{20A46337-9491-4B9C-C8B9-6334ABC84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110719" y="0"/>
            <a:ext cx="5200650" cy="3467100"/>
          </a:xfrm>
          <a:prstGeom prst="rect">
            <a:avLst/>
          </a:prstGeom>
        </p:spPr>
      </p:pic>
      <p:pic>
        <p:nvPicPr>
          <p:cNvPr id="12" name="Picture 11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703FFE95-3D2D-641D-1DBD-9CAA111F06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19172"/>
          <a:stretch/>
        </p:blipFill>
        <p:spPr>
          <a:xfrm>
            <a:off x="13087349" y="3453808"/>
            <a:ext cx="5200651" cy="2802930"/>
          </a:xfrm>
          <a:prstGeom prst="rect">
            <a:avLst/>
          </a:prstGeom>
        </p:spPr>
      </p:pic>
      <p:pic>
        <p:nvPicPr>
          <p:cNvPr id="7" name="Picture 6" descr="A long shot of a road">
            <a:extLst>
              <a:ext uri="{FF2B5EF4-FFF2-40B4-BE49-F238E27FC236}">
                <a16:creationId xmlns:a16="http://schemas.microsoft.com/office/drawing/2014/main" id="{9AB520E3-B3D1-310A-EA45-6AD740F862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-1783" t="26086" r="381" b="1099"/>
          <a:stretch>
            <a:fillRect/>
          </a:stretch>
        </p:blipFill>
        <p:spPr>
          <a:xfrm>
            <a:off x="13043105" y="6275788"/>
            <a:ext cx="5200651" cy="321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DDD6D-CA23-0BEF-F77B-576C438D1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97E437B-2957-2F10-704D-006F7298CE08}"/>
              </a:ext>
            </a:extLst>
          </p:cNvPr>
          <p:cNvSpPr/>
          <p:nvPr/>
        </p:nvSpPr>
        <p:spPr>
          <a:xfrm>
            <a:off x="1028700" y="1066068"/>
            <a:ext cx="5954063" cy="116071"/>
          </a:xfrm>
          <a:custGeom>
            <a:avLst/>
            <a:gdLst/>
            <a:ahLst/>
            <a:cxnLst/>
            <a:rect l="l" t="t" r="r" b="b"/>
            <a:pathLst>
              <a:path w="5954063" h="116071">
                <a:moveTo>
                  <a:pt x="0" y="0"/>
                </a:moveTo>
                <a:lnTo>
                  <a:pt x="5954063" y="0"/>
                </a:lnTo>
                <a:lnTo>
                  <a:pt x="5954063" y="116071"/>
                </a:lnTo>
                <a:lnTo>
                  <a:pt x="0" y="1160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295251" r="-28963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58D62BE-D0E2-27EA-ED2F-6AF0B5DBA175}"/>
              </a:ext>
            </a:extLst>
          </p:cNvPr>
          <p:cNvSpPr/>
          <p:nvPr/>
        </p:nvSpPr>
        <p:spPr>
          <a:xfrm>
            <a:off x="1" y="9486900"/>
            <a:ext cx="18288000" cy="2003535"/>
          </a:xfrm>
          <a:custGeom>
            <a:avLst/>
            <a:gdLst/>
            <a:ahLst/>
            <a:cxnLst/>
            <a:rect l="l" t="t" r="r" b="b"/>
            <a:pathLst>
              <a:path w="19488063" h="1856025">
                <a:moveTo>
                  <a:pt x="0" y="0"/>
                </a:moveTo>
                <a:lnTo>
                  <a:pt x="19488064" y="0"/>
                </a:lnTo>
                <a:lnTo>
                  <a:pt x="19488064" y="1856024"/>
                </a:lnTo>
                <a:lnTo>
                  <a:pt x="0" y="18560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142" b="-96199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3DB29BA-DE53-B568-1363-09EF212C7A4B}"/>
              </a:ext>
            </a:extLst>
          </p:cNvPr>
          <p:cNvSpPr txBox="1"/>
          <p:nvPr/>
        </p:nvSpPr>
        <p:spPr>
          <a:xfrm>
            <a:off x="533400" y="0"/>
            <a:ext cx="9296400" cy="1095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 dirty="0">
                <a:solidFill>
                  <a:srgbClr val="1F2051"/>
                </a:solidFill>
                <a:latin typeface="Candara" panose="020E0502030303020204" pitchFamily="34" charset="0"/>
              </a:rPr>
              <a:t>2026-27 Budget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4F2A7-F41B-6D8D-4C72-6DD4ABCB0835}"/>
              </a:ext>
            </a:extLst>
          </p:cNvPr>
          <p:cNvSpPr txBox="1"/>
          <p:nvPr/>
        </p:nvSpPr>
        <p:spPr>
          <a:xfrm>
            <a:off x="132408" y="1182139"/>
            <a:ext cx="11887199" cy="8052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4000" b="1" dirty="0">
                <a:solidFill>
                  <a:srgbClr val="1F2051"/>
                </a:solidFill>
                <a:latin typeface="Candara" panose="020E0502030303020204" pitchFamily="34" charset="0"/>
              </a:rPr>
              <a:t>Top Line: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F2051"/>
                </a:solidFill>
                <a:latin typeface="Candara" panose="020E0502030303020204" pitchFamily="34" charset="0"/>
              </a:rPr>
              <a:t>LAO estimates a $18 billion budget deficit 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F2051"/>
                </a:solidFill>
                <a:latin typeface="Candara" panose="020E0502030303020204" pitchFamily="34" charset="0"/>
              </a:rPr>
              <a:t>Forecasting deficit will expand to $35 billion in 2027-28 Budget</a:t>
            </a:r>
          </a:p>
          <a:p>
            <a:pPr>
              <a:lnSpc>
                <a:spcPts val="4199"/>
              </a:lnSpc>
            </a:pPr>
            <a:endParaRPr lang="en-US" sz="2999" b="1" dirty="0">
              <a:solidFill>
                <a:srgbClr val="1F2051"/>
              </a:solidFill>
              <a:latin typeface="Candara" panose="020E0502030303020204" pitchFamily="34" charset="0"/>
            </a:endParaRPr>
          </a:p>
          <a:p>
            <a:pPr>
              <a:lnSpc>
                <a:spcPts val="4200"/>
              </a:lnSpc>
            </a:pPr>
            <a:r>
              <a:rPr lang="en-US" sz="4000" b="1" dirty="0">
                <a:solidFill>
                  <a:srgbClr val="1F2051"/>
                </a:solidFill>
                <a:latin typeface="Candara" panose="020E0502030303020204" pitchFamily="34" charset="0"/>
              </a:rPr>
              <a:t>What To Expect:</a:t>
            </a:r>
          </a:p>
          <a:p>
            <a:pPr marL="571500" indent="-571500">
              <a:lnSpc>
                <a:spcPts val="4200"/>
              </a:lnSpc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rgbClr val="1F2051"/>
                </a:solidFill>
                <a:latin typeface="Candara" panose="020E0502030303020204" pitchFamily="34" charset="0"/>
              </a:rPr>
              <a:t>Efforts on state Housing Bond</a:t>
            </a:r>
          </a:p>
          <a:p>
            <a:pPr marL="571500" indent="-5715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1F2051"/>
                </a:solidFill>
                <a:latin typeface="Candara" panose="020E0502030303020204" pitchFamily="34" charset="0"/>
              </a:rPr>
              <a:t>Proposal includes funding for housing &amp; infrastructure</a:t>
            </a:r>
          </a:p>
          <a:p>
            <a:pPr>
              <a:lnSpc>
                <a:spcPts val="4200"/>
              </a:lnSpc>
            </a:pPr>
            <a:endParaRPr lang="en-US" sz="3200" dirty="0">
              <a:solidFill>
                <a:srgbClr val="1F2051"/>
              </a:solidFill>
              <a:latin typeface="Candara" panose="020E0502030303020204" pitchFamily="34" charset="0"/>
            </a:endParaRPr>
          </a:p>
          <a:p>
            <a:pPr marL="571500" indent="-571500">
              <a:lnSpc>
                <a:spcPts val="4200"/>
              </a:lnSpc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rgbClr val="1F2051"/>
                </a:solidFill>
                <a:latin typeface="Candara" panose="020E0502030303020204" pitchFamily="34" charset="0"/>
              </a:rPr>
              <a:t>Initial Efforts on State Transportation Funding</a:t>
            </a:r>
          </a:p>
          <a:p>
            <a:pPr marL="1028700" lvl="1" indent="-571500">
              <a:lnSpc>
                <a:spcPts val="42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1F2051"/>
                </a:solidFill>
                <a:latin typeface="Candara" panose="020E0502030303020204" pitchFamily="34" charset="0"/>
              </a:rPr>
              <a:t>Potential for Road User Charge</a:t>
            </a:r>
          </a:p>
          <a:p>
            <a:pPr marL="1485900" lvl="2" indent="-5715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1F2051"/>
                </a:solidFill>
                <a:latin typeface="Candara" panose="020E0502030303020204" pitchFamily="34" charset="0"/>
              </a:rPr>
              <a:t>Depends on ‘revenue solutions’ in General Fund Budget</a:t>
            </a:r>
          </a:p>
          <a:p>
            <a:pPr marL="1028700" lvl="1" indent="-571500">
              <a:lnSpc>
                <a:spcPts val="42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1F2051"/>
                </a:solidFill>
                <a:latin typeface="Candara" panose="020E0502030303020204" pitchFamily="34" charset="0"/>
              </a:rPr>
              <a:t>May include mix of fuels and registration changes</a:t>
            </a:r>
          </a:p>
          <a:p>
            <a:pPr marL="571500" indent="-571500">
              <a:lnSpc>
                <a:spcPts val="4200"/>
              </a:lnSpc>
              <a:buFont typeface="Wingdings" panose="05000000000000000000" pitchFamily="2" charset="2"/>
              <a:buChar char="q"/>
            </a:pPr>
            <a:endParaRPr lang="en-US" sz="3200" dirty="0">
              <a:solidFill>
                <a:srgbClr val="1F2051"/>
              </a:solidFill>
              <a:latin typeface="Candara" panose="020E0502030303020204" pitchFamily="34" charset="0"/>
            </a:endParaRPr>
          </a:p>
          <a:p>
            <a:pPr marL="571500" indent="-571500">
              <a:lnSpc>
                <a:spcPts val="4200"/>
              </a:lnSpc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rgbClr val="1F2051"/>
                </a:solidFill>
                <a:latin typeface="Candara" panose="020E0502030303020204" pitchFamily="34" charset="0"/>
              </a:rPr>
              <a:t>Federal Surface Transportation </a:t>
            </a:r>
          </a:p>
          <a:p>
            <a:pPr marL="1028700" lvl="1" indent="-5715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1F2051"/>
                </a:solidFill>
                <a:latin typeface="Candara" panose="020E0502030303020204" pitchFamily="34" charset="0"/>
              </a:rPr>
              <a:t>Timing of these developments may alter state efforts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182377A-3821-C8C2-4918-5B56E1D84C91}"/>
              </a:ext>
            </a:extLst>
          </p:cNvPr>
          <p:cNvSpPr/>
          <p:nvPr/>
        </p:nvSpPr>
        <p:spPr>
          <a:xfrm rot="5400000">
            <a:off x="7336408" y="4779391"/>
            <a:ext cx="10553701" cy="994919"/>
          </a:xfrm>
          <a:custGeom>
            <a:avLst/>
            <a:gdLst/>
            <a:ahLst/>
            <a:cxnLst/>
            <a:rect l="l" t="t" r="r" b="b"/>
            <a:pathLst>
              <a:path w="10446546" h="994919">
                <a:moveTo>
                  <a:pt x="0" y="0"/>
                </a:moveTo>
                <a:lnTo>
                  <a:pt x="10446546" y="0"/>
                </a:lnTo>
                <a:lnTo>
                  <a:pt x="10446546" y="994920"/>
                </a:lnTo>
                <a:lnTo>
                  <a:pt x="0" y="9949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142" b="-961990"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Two women sitting in a chair&#10;&#10;AI-generated content may be incorrect.">
            <a:extLst>
              <a:ext uri="{FF2B5EF4-FFF2-40B4-BE49-F238E27FC236}">
                <a16:creationId xmlns:a16="http://schemas.microsoft.com/office/drawing/2014/main" id="{82F00336-AE26-43AC-13BB-918DF3135B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063092" y="9525"/>
            <a:ext cx="5224907" cy="2939010"/>
          </a:xfrm>
          <a:prstGeom prst="rect">
            <a:avLst/>
          </a:prstGeom>
        </p:spPr>
      </p:pic>
      <p:pic>
        <p:nvPicPr>
          <p:cNvPr id="17" name="Picture 16" descr="A traffic jam on a highway">
            <a:extLst>
              <a:ext uri="{FF2B5EF4-FFF2-40B4-BE49-F238E27FC236}">
                <a16:creationId xmlns:a16="http://schemas.microsoft.com/office/drawing/2014/main" id="{A546CDA7-20F7-07B6-EE47-06EB456A0B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3102837" y="2948535"/>
            <a:ext cx="5193043" cy="2726348"/>
          </a:xfrm>
          <a:prstGeom prst="rect">
            <a:avLst/>
          </a:prstGeom>
        </p:spPr>
      </p:pic>
      <p:pic>
        <p:nvPicPr>
          <p:cNvPr id="24" name="Picture 23" descr="A map of the united states">
            <a:extLst>
              <a:ext uri="{FF2B5EF4-FFF2-40B4-BE49-F238E27FC236}">
                <a16:creationId xmlns:a16="http://schemas.microsoft.com/office/drawing/2014/main" id="{E4F1B70D-8ABB-6BBC-A501-7AC3C8C1D6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3110718" y="5883395"/>
            <a:ext cx="5115342" cy="35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1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B0C89-86F4-BB42-532D-267380D5D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16506AC-C56F-20B6-62ED-2B60749E16EB}"/>
              </a:ext>
            </a:extLst>
          </p:cNvPr>
          <p:cNvSpPr/>
          <p:nvPr/>
        </p:nvSpPr>
        <p:spPr>
          <a:xfrm>
            <a:off x="1028700" y="1066068"/>
            <a:ext cx="5954063" cy="116071"/>
          </a:xfrm>
          <a:custGeom>
            <a:avLst/>
            <a:gdLst/>
            <a:ahLst/>
            <a:cxnLst/>
            <a:rect l="l" t="t" r="r" b="b"/>
            <a:pathLst>
              <a:path w="5954063" h="116071">
                <a:moveTo>
                  <a:pt x="0" y="0"/>
                </a:moveTo>
                <a:lnTo>
                  <a:pt x="5954063" y="0"/>
                </a:lnTo>
                <a:lnTo>
                  <a:pt x="5954063" y="116071"/>
                </a:lnTo>
                <a:lnTo>
                  <a:pt x="0" y="1160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295251" r="-289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4C8DE95-F859-9A2A-E3EC-6C41338254D9}"/>
              </a:ext>
            </a:extLst>
          </p:cNvPr>
          <p:cNvSpPr/>
          <p:nvPr/>
        </p:nvSpPr>
        <p:spPr>
          <a:xfrm>
            <a:off x="1" y="9486900"/>
            <a:ext cx="18288000" cy="2003535"/>
          </a:xfrm>
          <a:custGeom>
            <a:avLst/>
            <a:gdLst/>
            <a:ahLst/>
            <a:cxnLst/>
            <a:rect l="l" t="t" r="r" b="b"/>
            <a:pathLst>
              <a:path w="19488063" h="1856025">
                <a:moveTo>
                  <a:pt x="0" y="0"/>
                </a:moveTo>
                <a:lnTo>
                  <a:pt x="19488064" y="0"/>
                </a:lnTo>
                <a:lnTo>
                  <a:pt x="19488064" y="1856024"/>
                </a:lnTo>
                <a:lnTo>
                  <a:pt x="0" y="18560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142" b="-96199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DDFAEB9-077C-2487-EFB4-7520C6A7D3D1}"/>
              </a:ext>
            </a:extLst>
          </p:cNvPr>
          <p:cNvSpPr txBox="1"/>
          <p:nvPr/>
        </p:nvSpPr>
        <p:spPr>
          <a:xfrm>
            <a:off x="533400" y="0"/>
            <a:ext cx="14782800" cy="1090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 dirty="0">
                <a:solidFill>
                  <a:srgbClr val="1F2051"/>
                </a:solidFill>
                <a:latin typeface="Century Gothic Paneuropean Bold"/>
              </a:rPr>
              <a:t>2026 HLT Priorities- ACTION ITEM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339C35-257B-60B5-373B-CB24B775FEA2}"/>
              </a:ext>
            </a:extLst>
          </p:cNvPr>
          <p:cNvSpPr txBox="1"/>
          <p:nvPr/>
        </p:nvSpPr>
        <p:spPr>
          <a:xfrm>
            <a:off x="228600" y="1391415"/>
            <a:ext cx="17297400" cy="5123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4400" b="1" dirty="0">
                <a:solidFill>
                  <a:srgbClr val="002060"/>
                </a:solidFill>
                <a:latin typeface="Century Gothic Paneuropean"/>
              </a:rPr>
              <a:t>HLT Committee Leadership is proposing the following priorities for the HLT unit to advocate on in 2026:</a:t>
            </a:r>
          </a:p>
          <a:p>
            <a:pPr>
              <a:lnSpc>
                <a:spcPts val="4199"/>
              </a:lnSpc>
            </a:pPr>
            <a:endParaRPr lang="en-US" sz="4400" b="1" u="sng" dirty="0">
              <a:solidFill>
                <a:srgbClr val="002060"/>
              </a:solidFill>
              <a:latin typeface="Century Gothic Paneuropean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4400" b="1" u="sng" dirty="0">
                <a:solidFill>
                  <a:srgbClr val="002060"/>
                </a:solidFill>
                <a:latin typeface="Century Gothic Paneuropean" panose="020B0604020202020204" charset="0"/>
                <a:cs typeface="Century Gothic Paneuropean" panose="020B0604020202020204" charset="0"/>
              </a:rPr>
              <a:t>Advocate for Stable Transportation Funding </a:t>
            </a:r>
          </a:p>
          <a:p>
            <a:pPr marL="857250" indent="-857250">
              <a:lnSpc>
                <a:spcPts val="4199"/>
              </a:lnSpc>
              <a:buFont typeface="+mj-lt"/>
              <a:buAutoNum type="romanUcPeriod"/>
            </a:pPr>
            <a:endParaRPr lang="en-US" sz="4400" b="1" dirty="0">
              <a:solidFill>
                <a:srgbClr val="002060"/>
              </a:solidFill>
              <a:latin typeface="Century Gothic Paneuropean"/>
            </a:endParaRPr>
          </a:p>
          <a:p>
            <a:pPr marL="857250" indent="-857250">
              <a:lnSpc>
                <a:spcPts val="4199"/>
              </a:lnSpc>
              <a:buFont typeface="+mj-lt"/>
              <a:buAutoNum type="romanUcPeriod"/>
            </a:pPr>
            <a:r>
              <a:rPr lang="en-US" sz="4400" b="1" u="sng" dirty="0">
                <a:solidFill>
                  <a:srgbClr val="002060"/>
                </a:solidFill>
                <a:latin typeface="Century Gothic Paneuropean"/>
              </a:rPr>
              <a:t>Balance Support for More Housing with County Land Use Oversight</a:t>
            </a:r>
          </a:p>
          <a:p>
            <a:pPr marL="857250" indent="-857250">
              <a:lnSpc>
                <a:spcPts val="4200"/>
              </a:lnSpc>
              <a:buFont typeface="+mj-lt"/>
              <a:buAutoNum type="romanUcPeriod"/>
            </a:pPr>
            <a:endParaRPr lang="en-US" sz="4400" dirty="0">
              <a:solidFill>
                <a:srgbClr val="002060"/>
              </a:solidFill>
              <a:latin typeface="Century Gothic Paneuropean"/>
            </a:endParaRPr>
          </a:p>
          <a:p>
            <a:pPr marL="857250" indent="-857250">
              <a:lnSpc>
                <a:spcPts val="4200"/>
              </a:lnSpc>
              <a:buFont typeface="+mj-lt"/>
              <a:buAutoNum type="romanUcPeriod"/>
            </a:pPr>
            <a:r>
              <a:rPr lang="en-US" sz="4400" b="1" u="sng" dirty="0">
                <a:solidFill>
                  <a:srgbClr val="002060"/>
                </a:solidFill>
                <a:latin typeface="Century Gothic Paneuropean"/>
              </a:rPr>
              <a:t>Permit Processing Efficiency and Staff Cost Recovery</a:t>
            </a:r>
          </a:p>
        </p:txBody>
      </p:sp>
    </p:spTree>
    <p:extLst>
      <p:ext uri="{BB962C8B-B14F-4D97-AF65-F5344CB8AC3E}">
        <p14:creationId xmlns:p14="http://schemas.microsoft.com/office/powerpoint/2010/main" val="23001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00000">
            <a:off x="1615340" y="1615340"/>
            <a:ext cx="7799551" cy="7799551"/>
          </a:xfrm>
          <a:custGeom>
            <a:avLst/>
            <a:gdLst/>
            <a:ahLst/>
            <a:cxnLst/>
            <a:rect l="l" t="t" r="r" b="b"/>
            <a:pathLst>
              <a:path w="7799551" h="7799551">
                <a:moveTo>
                  <a:pt x="0" y="0"/>
                </a:moveTo>
                <a:lnTo>
                  <a:pt x="7799551" y="0"/>
                </a:lnTo>
                <a:lnTo>
                  <a:pt x="7799551" y="7799551"/>
                </a:lnTo>
                <a:lnTo>
                  <a:pt x="0" y="77995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700000">
            <a:off x="-2673371" y="5965427"/>
            <a:ext cx="3968615" cy="3968615"/>
          </a:xfrm>
          <a:custGeom>
            <a:avLst/>
            <a:gdLst/>
            <a:ahLst/>
            <a:cxnLst/>
            <a:rect l="l" t="t" r="r" b="b"/>
            <a:pathLst>
              <a:path w="3968615" h="3968615">
                <a:moveTo>
                  <a:pt x="0" y="0"/>
                </a:moveTo>
                <a:lnTo>
                  <a:pt x="3968615" y="0"/>
                </a:lnTo>
                <a:lnTo>
                  <a:pt x="3968615" y="3968615"/>
                </a:lnTo>
                <a:lnTo>
                  <a:pt x="0" y="39686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2700000">
            <a:off x="-3225085" y="1599766"/>
            <a:ext cx="3968615" cy="3968615"/>
          </a:xfrm>
          <a:custGeom>
            <a:avLst/>
            <a:gdLst/>
            <a:ahLst/>
            <a:cxnLst/>
            <a:rect l="l" t="t" r="r" b="b"/>
            <a:pathLst>
              <a:path w="3968615" h="3968615">
                <a:moveTo>
                  <a:pt x="0" y="0"/>
                </a:moveTo>
                <a:lnTo>
                  <a:pt x="3968616" y="0"/>
                </a:lnTo>
                <a:lnTo>
                  <a:pt x="3968616" y="3968616"/>
                </a:lnTo>
                <a:lnTo>
                  <a:pt x="0" y="3968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 rot="2700000">
            <a:off x="-644260" y="-2381159"/>
            <a:ext cx="4762337" cy="4762318"/>
            <a:chOff x="0" y="0"/>
            <a:chExt cx="6350025" cy="6350000"/>
          </a:xfrm>
        </p:grpSpPr>
        <p:sp>
          <p:nvSpPr>
            <p:cNvPr id="6" name="Freeform 6"/>
            <p:cNvSpPr/>
            <p:nvPr/>
          </p:nvSpPr>
          <p:spPr>
            <a:xfrm rot="-2700000">
              <a:off x="-1315124" y="-1315137"/>
              <a:ext cx="8980274" cy="8980274"/>
            </a:xfrm>
            <a:custGeom>
              <a:avLst/>
              <a:gdLst/>
              <a:ahLst/>
              <a:cxnLst/>
              <a:rect l="l" t="t" r="r" b="b"/>
              <a:pathLst>
                <a:path w="8980274" h="8980274">
                  <a:moveTo>
                    <a:pt x="4490128" y="0"/>
                  </a:moveTo>
                  <a:lnTo>
                    <a:pt x="8980274" y="4490146"/>
                  </a:lnTo>
                  <a:lnTo>
                    <a:pt x="4490146" y="8980274"/>
                  </a:lnTo>
                  <a:lnTo>
                    <a:pt x="0" y="4490128"/>
                  </a:lnTo>
                  <a:close/>
                </a:path>
              </a:pathLst>
            </a:custGeom>
            <a:blipFill>
              <a:blip r:embed="rId5"/>
              <a:stretch>
                <a:fillRect l="-24999" r="-249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2700000">
            <a:off x="-100686" y="9193525"/>
            <a:ext cx="4762337" cy="4762318"/>
            <a:chOff x="0" y="0"/>
            <a:chExt cx="6350025" cy="6350000"/>
          </a:xfrm>
        </p:grpSpPr>
        <p:sp>
          <p:nvSpPr>
            <p:cNvPr id="8" name="Freeform 8"/>
            <p:cNvSpPr/>
            <p:nvPr/>
          </p:nvSpPr>
          <p:spPr>
            <a:xfrm rot="-2700000">
              <a:off x="-1315124" y="-1315137"/>
              <a:ext cx="8980274" cy="8980274"/>
            </a:xfrm>
            <a:custGeom>
              <a:avLst/>
              <a:gdLst/>
              <a:ahLst/>
              <a:cxnLst/>
              <a:rect l="l" t="t" r="r" b="b"/>
              <a:pathLst>
                <a:path w="8980274" h="8980274">
                  <a:moveTo>
                    <a:pt x="4490128" y="0"/>
                  </a:moveTo>
                  <a:lnTo>
                    <a:pt x="8980274" y="4490146"/>
                  </a:lnTo>
                  <a:lnTo>
                    <a:pt x="4490146" y="8980274"/>
                  </a:lnTo>
                  <a:lnTo>
                    <a:pt x="0" y="4490128"/>
                  </a:lnTo>
                  <a:close/>
                </a:path>
              </a:pathLst>
            </a:custGeom>
            <a:blipFill>
              <a:blip r:embed="rId6"/>
              <a:stretch>
                <a:fillRect l="-34072" t="-10919" r="-323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-2700000">
            <a:off x="7159692" y="8771662"/>
            <a:ext cx="3968615" cy="3968615"/>
          </a:xfrm>
          <a:custGeom>
            <a:avLst/>
            <a:gdLst/>
            <a:ahLst/>
            <a:cxnLst/>
            <a:rect l="l" t="t" r="r" b="b"/>
            <a:pathLst>
              <a:path w="3968615" h="3968615">
                <a:moveTo>
                  <a:pt x="0" y="0"/>
                </a:moveTo>
                <a:lnTo>
                  <a:pt x="3968616" y="0"/>
                </a:lnTo>
                <a:lnTo>
                  <a:pt x="3968616" y="3968615"/>
                </a:lnTo>
                <a:lnTo>
                  <a:pt x="0" y="39686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 rot="2700000">
            <a:off x="10242788" y="5814263"/>
            <a:ext cx="3899783" cy="3899768"/>
            <a:chOff x="0" y="0"/>
            <a:chExt cx="6350025" cy="6350000"/>
          </a:xfrm>
        </p:grpSpPr>
        <p:sp>
          <p:nvSpPr>
            <p:cNvPr id="11" name="Freeform 11"/>
            <p:cNvSpPr/>
            <p:nvPr/>
          </p:nvSpPr>
          <p:spPr>
            <a:xfrm rot="-2700000">
              <a:off x="-1315124" y="-1315137"/>
              <a:ext cx="8980274" cy="8980274"/>
            </a:xfrm>
            <a:custGeom>
              <a:avLst/>
              <a:gdLst/>
              <a:ahLst/>
              <a:cxnLst/>
              <a:rect l="l" t="t" r="r" b="b"/>
              <a:pathLst>
                <a:path w="8980274" h="8980274">
                  <a:moveTo>
                    <a:pt x="4490128" y="0"/>
                  </a:moveTo>
                  <a:lnTo>
                    <a:pt x="8980274" y="4490146"/>
                  </a:lnTo>
                  <a:lnTo>
                    <a:pt x="4490146" y="8980274"/>
                  </a:lnTo>
                  <a:lnTo>
                    <a:pt x="0" y="4490128"/>
                  </a:lnTo>
                  <a:close/>
                </a:path>
              </a:pathLst>
            </a:custGeom>
            <a:blipFill>
              <a:blip r:embed="rId7"/>
              <a:stretch>
                <a:fillRect l="-18507" t="-55363" r="-11471" b="-1794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2700000">
            <a:off x="8907738" y="-472731"/>
            <a:ext cx="4762337" cy="4762318"/>
            <a:chOff x="0" y="0"/>
            <a:chExt cx="6350025" cy="6350000"/>
          </a:xfrm>
        </p:grpSpPr>
        <p:sp>
          <p:nvSpPr>
            <p:cNvPr id="13" name="Freeform 13"/>
            <p:cNvSpPr/>
            <p:nvPr/>
          </p:nvSpPr>
          <p:spPr>
            <a:xfrm rot="-2700000">
              <a:off x="-1315124" y="-1315137"/>
              <a:ext cx="8980274" cy="8980274"/>
            </a:xfrm>
            <a:custGeom>
              <a:avLst/>
              <a:gdLst/>
              <a:ahLst/>
              <a:cxnLst/>
              <a:rect l="l" t="t" r="r" b="b"/>
              <a:pathLst>
                <a:path w="8980274" h="8980274">
                  <a:moveTo>
                    <a:pt x="4490128" y="0"/>
                  </a:moveTo>
                  <a:lnTo>
                    <a:pt x="8980274" y="4490146"/>
                  </a:lnTo>
                  <a:lnTo>
                    <a:pt x="4490146" y="8980274"/>
                  </a:lnTo>
                  <a:lnTo>
                    <a:pt x="0" y="4490128"/>
                  </a:lnTo>
                  <a:close/>
                </a:path>
              </a:pathLst>
            </a:custGeom>
            <a:blipFill>
              <a:blip r:embed="rId8"/>
              <a:stretch>
                <a:fillRect l="-4663" r="-2866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 rot="2700000">
            <a:off x="5747396" y="-3143659"/>
            <a:ext cx="3968615" cy="3968615"/>
          </a:xfrm>
          <a:custGeom>
            <a:avLst/>
            <a:gdLst/>
            <a:ahLst/>
            <a:cxnLst/>
            <a:rect l="l" t="t" r="r" b="b"/>
            <a:pathLst>
              <a:path w="3968615" h="3968615">
                <a:moveTo>
                  <a:pt x="0" y="0"/>
                </a:moveTo>
                <a:lnTo>
                  <a:pt x="3968615" y="0"/>
                </a:lnTo>
                <a:lnTo>
                  <a:pt x="3968615" y="3968616"/>
                </a:lnTo>
                <a:lnTo>
                  <a:pt x="0" y="3968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 rot="2700000">
            <a:off x="13256695" y="2915074"/>
            <a:ext cx="3762414" cy="3762399"/>
            <a:chOff x="0" y="0"/>
            <a:chExt cx="6350025" cy="6350000"/>
          </a:xfrm>
        </p:grpSpPr>
        <p:sp>
          <p:nvSpPr>
            <p:cNvPr id="16" name="Freeform 16"/>
            <p:cNvSpPr/>
            <p:nvPr/>
          </p:nvSpPr>
          <p:spPr>
            <a:xfrm rot="-2700000">
              <a:off x="-1315124" y="-1315137"/>
              <a:ext cx="8980274" cy="8980274"/>
            </a:xfrm>
            <a:custGeom>
              <a:avLst/>
              <a:gdLst/>
              <a:ahLst/>
              <a:cxnLst/>
              <a:rect l="l" t="t" r="r" b="b"/>
              <a:pathLst>
                <a:path w="8980274" h="8980274">
                  <a:moveTo>
                    <a:pt x="4490128" y="0"/>
                  </a:moveTo>
                  <a:lnTo>
                    <a:pt x="8980274" y="4490146"/>
                  </a:lnTo>
                  <a:lnTo>
                    <a:pt x="4490146" y="8980274"/>
                  </a:lnTo>
                  <a:lnTo>
                    <a:pt x="0" y="4490128"/>
                  </a:lnTo>
                  <a:close/>
                </a:path>
              </a:pathLst>
            </a:custGeom>
            <a:blipFill>
              <a:blip r:embed="rId9"/>
              <a:stretch>
                <a:fillRect l="-16666" r="-166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2700000">
            <a:off x="13256695" y="-2633195"/>
            <a:ext cx="3762414" cy="3762399"/>
            <a:chOff x="0" y="0"/>
            <a:chExt cx="6350025" cy="6350000"/>
          </a:xfrm>
        </p:grpSpPr>
        <p:sp>
          <p:nvSpPr>
            <p:cNvPr id="18" name="Freeform 18"/>
            <p:cNvSpPr/>
            <p:nvPr/>
          </p:nvSpPr>
          <p:spPr>
            <a:xfrm rot="-2700000">
              <a:off x="-1315124" y="-1315137"/>
              <a:ext cx="8980274" cy="8980274"/>
            </a:xfrm>
            <a:custGeom>
              <a:avLst/>
              <a:gdLst/>
              <a:ahLst/>
              <a:cxnLst/>
              <a:rect l="l" t="t" r="r" b="b"/>
              <a:pathLst>
                <a:path w="8980274" h="8980274">
                  <a:moveTo>
                    <a:pt x="4490128" y="0"/>
                  </a:moveTo>
                  <a:lnTo>
                    <a:pt x="8980274" y="4490146"/>
                  </a:lnTo>
                  <a:lnTo>
                    <a:pt x="4490146" y="8980274"/>
                  </a:lnTo>
                  <a:lnTo>
                    <a:pt x="0" y="4490128"/>
                  </a:lnTo>
                  <a:close/>
                </a:path>
              </a:pathLst>
            </a:custGeom>
            <a:blipFill>
              <a:blip r:embed="rId10"/>
              <a:stretch>
                <a:fillRect l="-55878" r="-51016" b="-551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 rot="2700000">
            <a:off x="13188010" y="9014884"/>
            <a:ext cx="3899783" cy="3899768"/>
            <a:chOff x="0" y="0"/>
            <a:chExt cx="6350025" cy="6350000"/>
          </a:xfrm>
        </p:grpSpPr>
        <p:sp>
          <p:nvSpPr>
            <p:cNvPr id="20" name="Freeform 20"/>
            <p:cNvSpPr/>
            <p:nvPr/>
          </p:nvSpPr>
          <p:spPr>
            <a:xfrm rot="-2700000">
              <a:off x="-1315124" y="-1315137"/>
              <a:ext cx="8980274" cy="8980274"/>
            </a:xfrm>
            <a:custGeom>
              <a:avLst/>
              <a:gdLst/>
              <a:ahLst/>
              <a:cxnLst/>
              <a:rect l="l" t="t" r="r" b="b"/>
              <a:pathLst>
                <a:path w="8980274" h="8980274">
                  <a:moveTo>
                    <a:pt x="4490128" y="0"/>
                  </a:moveTo>
                  <a:lnTo>
                    <a:pt x="8980274" y="4490146"/>
                  </a:lnTo>
                  <a:lnTo>
                    <a:pt x="4490146" y="8980274"/>
                  </a:lnTo>
                  <a:lnTo>
                    <a:pt x="0" y="4490128"/>
                  </a:lnTo>
                  <a:close/>
                </a:path>
              </a:pathLst>
            </a:custGeom>
            <a:blipFill>
              <a:blip r:embed="rId11"/>
              <a:stretch>
                <a:fillRect t="-12499" b="-124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 rot="8100000">
            <a:off x="16303692" y="5828516"/>
            <a:ext cx="3968615" cy="3968615"/>
          </a:xfrm>
          <a:custGeom>
            <a:avLst/>
            <a:gdLst/>
            <a:ahLst/>
            <a:cxnLst/>
            <a:rect l="l" t="t" r="r" b="b"/>
            <a:pathLst>
              <a:path w="3968615" h="3968615">
                <a:moveTo>
                  <a:pt x="0" y="0"/>
                </a:moveTo>
                <a:lnTo>
                  <a:pt x="3968616" y="0"/>
                </a:lnTo>
                <a:lnTo>
                  <a:pt x="3968616" y="3968616"/>
                </a:lnTo>
                <a:lnTo>
                  <a:pt x="0" y="3968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8100000">
            <a:off x="16371385" y="5731"/>
            <a:ext cx="3968615" cy="3968615"/>
          </a:xfrm>
          <a:custGeom>
            <a:avLst/>
            <a:gdLst/>
            <a:ahLst/>
            <a:cxnLst/>
            <a:rect l="l" t="t" r="r" b="b"/>
            <a:pathLst>
              <a:path w="3968615" h="3968615">
                <a:moveTo>
                  <a:pt x="0" y="0"/>
                </a:moveTo>
                <a:lnTo>
                  <a:pt x="3968615" y="0"/>
                </a:lnTo>
                <a:lnTo>
                  <a:pt x="3968615" y="3968615"/>
                </a:lnTo>
                <a:lnTo>
                  <a:pt x="0" y="39686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3875534" y="1585191"/>
            <a:ext cx="3350774" cy="2915174"/>
          </a:xfrm>
          <a:custGeom>
            <a:avLst/>
            <a:gdLst/>
            <a:ahLst/>
            <a:cxnLst/>
            <a:rect l="l" t="t" r="r" b="b"/>
            <a:pathLst>
              <a:path w="3350774" h="2915174">
                <a:moveTo>
                  <a:pt x="0" y="0"/>
                </a:moveTo>
                <a:lnTo>
                  <a:pt x="3350774" y="0"/>
                </a:lnTo>
                <a:lnTo>
                  <a:pt x="3350774" y="2915174"/>
                </a:lnTo>
                <a:lnTo>
                  <a:pt x="0" y="29151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2942555" y="4329870"/>
            <a:ext cx="5135574" cy="1245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45"/>
              </a:lnSpc>
            </a:pPr>
            <a:r>
              <a:rPr lang="en-US" sz="7389" dirty="0">
                <a:solidFill>
                  <a:srgbClr val="FFFFFF"/>
                </a:solidFill>
                <a:latin typeface="Century Gothic Paneuropean Bold"/>
              </a:rPr>
              <a:t>THANK YOU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38155" y="5421232"/>
            <a:ext cx="7425532" cy="177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Century Gothic Paneuropean Bold"/>
              </a:rPr>
              <a:t>Mark Neuburger</a:t>
            </a:r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Century Gothic Paneuropean Bold"/>
              </a:rPr>
              <a:t>Housing, Land Use &amp; Transportation Committee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FFFFFF"/>
                </a:solidFill>
                <a:latin typeface="Century Gothic Paneuropean"/>
              </a:rPr>
              <a:t>mneuburger@counties.org</a:t>
            </a:r>
          </a:p>
          <a:p>
            <a:pPr algn="ctr">
              <a:lnSpc>
                <a:spcPts val="2800"/>
              </a:lnSpc>
            </a:pPr>
            <a:endParaRPr lang="en-US" sz="2000" dirty="0">
              <a:solidFill>
                <a:srgbClr val="FFFFFF"/>
              </a:solidFill>
              <a:latin typeface="Century Gothic Paneuropean"/>
            </a:endParaRPr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Century Gothic Paneuropean"/>
              </a:rPr>
              <a:t>Copyright 2025 by California State Association of Counties®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361</Words>
  <Application>Microsoft Office PowerPoint</Application>
  <PresentationFormat>Custom</PresentationFormat>
  <Paragraphs>67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Century Gothic Paneuropean</vt:lpstr>
      <vt:lpstr>Wingdings</vt:lpstr>
      <vt:lpstr>Calibri</vt:lpstr>
      <vt:lpstr>Century Gothic Paneuropean Bold</vt:lpstr>
      <vt:lpstr>Arial</vt:lpstr>
      <vt:lpstr>Candara</vt:lpstr>
      <vt:lpstr>Office Theme</vt:lpstr>
      <vt:lpstr>PowerPoint Presentation</vt:lpstr>
      <vt:lpstr>2025 Legislation Update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CSAC 101</dc:title>
  <dc:creator>Rachael Serrao</dc:creator>
  <cp:lastModifiedBy>Mark Neuburger</cp:lastModifiedBy>
  <cp:revision>29</cp:revision>
  <cp:lastPrinted>2025-11-03T19:30:28Z</cp:lastPrinted>
  <dcterms:created xsi:type="dcterms:W3CDTF">2006-08-16T00:00:00Z</dcterms:created>
  <dcterms:modified xsi:type="dcterms:W3CDTF">2025-12-04T16:39:27Z</dcterms:modified>
  <dc:identifier>DAFoctm0gpE</dc:identifier>
</cp:coreProperties>
</file>