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310" r:id="rId3"/>
    <p:sldId id="301" r:id="rId4"/>
    <p:sldId id="298" r:id="rId5"/>
    <p:sldId id="302" r:id="rId6"/>
    <p:sldId id="303" r:id="rId7"/>
    <p:sldId id="312" r:id="rId8"/>
    <p:sldId id="313" r:id="rId9"/>
    <p:sldId id="306" r:id="rId10"/>
    <p:sldId id="291" r:id="rId11"/>
  </p:sldIdLst>
  <p:sldSz cx="18288000" cy="10287000"/>
  <p:notesSz cx="7010400" cy="9296400"/>
  <p:embeddedFontLst>
    <p:embeddedFont>
      <p:font typeface="Candara" panose="020E0502030303020204" pitchFamily="34" charset="0"/>
      <p:regular r:id="rId13"/>
      <p:bold r:id="rId14"/>
      <p:italic r:id="rId15"/>
      <p:boldItalic r:id="rId16"/>
    </p:embeddedFont>
    <p:embeddedFont>
      <p:font typeface="Century Gothic Paneuropean" panose="020B0604020202020204" charset="0"/>
      <p:regular r:id="rId17"/>
    </p:embeddedFont>
    <p:embeddedFont>
      <p:font typeface="Century Gothic Paneuropean Bold" panose="020B0604020202020204" charset="0"/>
      <p:regular r:id="rId18"/>
    </p:embeddedFont>
    <p:embeddedFont>
      <p:font typeface="Verdana" panose="020B060403050404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0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82015" autoAdjust="0"/>
  </p:normalViewPr>
  <p:slideViewPr>
    <p:cSldViewPr>
      <p:cViewPr varScale="1">
        <p:scale>
          <a:sx n="53" d="100"/>
          <a:sy n="53" d="100"/>
        </p:scale>
        <p:origin x="579"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27T14:40:10.375"/>
    </inkml:context>
    <inkml:brush xml:id="br0">
      <inkml:brushProperty name="width" value="0.05" units="cm"/>
      <inkml:brushProperty name="height" value="0.05" units="cm"/>
    </inkml:brush>
  </inkml:definitions>
  <inkml:trace contextRef="#ctx0" brushRef="#br0">1 7 3681 0 0,'0'-2'328'0'0,"2"-1"-264"0"0,0 3-64 0 0,1 0 0 0 0,1 3-312 0 0,3-3-72 0 0,4 2-24 0 0,5-7 0 0 0,4 3 312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27T14:40:11.281"/>
    </inkml:context>
    <inkml:brush xml:id="br0">
      <inkml:brushProperty name="width" value="0.05" units="cm"/>
      <inkml:brushProperty name="height" value="0.05" units="cm"/>
    </inkml:brush>
  </inkml:definitions>
  <inkml:trace contextRef="#ctx0" brushRef="#br0">41 0 8986 0 0,'-14'3'800'0'0,"1"-1"-640"0"0,4 0-160 0 0,4 3 0 0 0,5-3 168 0 0,3 0 8 0 0,1 5 0 0 0,1 2 0 0 0,6 4-952 0 0,2 5-192 0 0,8 5-40 0 0,5-3-9 0 0,8-11 793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27T14:40:12.742"/>
    </inkml:context>
    <inkml:brush xml:id="br0">
      <inkml:brushProperty name="width" value="0.05" units="cm"/>
      <inkml:brushProperty name="height" value="0.05" units="cm"/>
    </inkml:brush>
  </inkml:definitions>
  <inkml:trace contextRef="#ctx0" brushRef="#br0">29 70 1760 0 0,'-13'-36'0'0'0,"4"13"0"0"0,4 14 0 0 0,3 7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170EC2FD-3EDB-4D9F-BA89-0AF48623194F}" type="datetimeFigureOut">
              <a:rPr lang="en-US" smtClean="0"/>
              <a:t>5/28/2026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18D5FD-F66C-43E2-829F-0A27AC761C79}" type="slidenum">
              <a:rPr lang="en-US" smtClean="0"/>
              <a:t>‹#›</a:t>
            </a:fld>
            <a:endParaRPr lang="en-US" dirty="0"/>
          </a:p>
        </p:txBody>
      </p:sp>
    </p:spTree>
    <p:extLst>
      <p:ext uri="{BB962C8B-B14F-4D97-AF65-F5344CB8AC3E}">
        <p14:creationId xmlns:p14="http://schemas.microsoft.com/office/powerpoint/2010/main" val="341743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I’ll be providing you all with a quick update on a few legislative and budget issues. </a:t>
            </a:r>
          </a:p>
        </p:txBody>
      </p:sp>
      <p:sp>
        <p:nvSpPr>
          <p:cNvPr id="4" name="Slide Number Placeholder 3"/>
          <p:cNvSpPr>
            <a:spLocks noGrp="1"/>
          </p:cNvSpPr>
          <p:nvPr>
            <p:ph type="sldNum" sz="quarter" idx="5"/>
          </p:nvPr>
        </p:nvSpPr>
        <p:spPr/>
        <p:txBody>
          <a:bodyPr/>
          <a:lstStyle/>
          <a:p>
            <a:fld id="{FE18D5FD-F66C-43E2-829F-0A27AC761C79}" type="slidenum">
              <a:rPr lang="en-US" smtClean="0"/>
              <a:t>1</a:t>
            </a:fld>
            <a:endParaRPr lang="en-US" dirty="0"/>
          </a:p>
        </p:txBody>
      </p:sp>
    </p:spTree>
    <p:extLst>
      <p:ext uri="{BB962C8B-B14F-4D97-AF65-F5344CB8AC3E}">
        <p14:creationId xmlns:p14="http://schemas.microsoft.com/office/powerpoint/2010/main" val="2506440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attending and for your attention today.</a:t>
            </a:r>
          </a:p>
        </p:txBody>
      </p:sp>
      <p:sp>
        <p:nvSpPr>
          <p:cNvPr id="4" name="Slide Number Placeholder 3"/>
          <p:cNvSpPr>
            <a:spLocks noGrp="1"/>
          </p:cNvSpPr>
          <p:nvPr>
            <p:ph type="sldNum" sz="quarter" idx="5"/>
          </p:nvPr>
        </p:nvSpPr>
        <p:spPr/>
        <p:txBody>
          <a:bodyPr/>
          <a:lstStyle/>
          <a:p>
            <a:fld id="{FE18D5FD-F66C-43E2-829F-0A27AC761C79}" type="slidenum">
              <a:rPr lang="en-US" smtClean="0"/>
              <a:t>10</a:t>
            </a:fld>
            <a:endParaRPr lang="en-US" dirty="0"/>
          </a:p>
        </p:txBody>
      </p:sp>
    </p:spTree>
    <p:extLst>
      <p:ext uri="{BB962C8B-B14F-4D97-AF65-F5344CB8AC3E}">
        <p14:creationId xmlns:p14="http://schemas.microsoft.com/office/powerpoint/2010/main" val="3961606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0C3BD-91F4-36FD-476C-9E0DFC79F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2C448-8DB3-8D6C-950D-BA6D9338CF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49C67F-2DAE-6CDA-3274-416D90584DA7}"/>
              </a:ext>
            </a:extLst>
          </p:cNvPr>
          <p:cNvSpPr>
            <a:spLocks noGrp="1"/>
          </p:cNvSpPr>
          <p:nvPr>
            <p:ph type="body" idx="1"/>
          </p:nvPr>
        </p:nvSpPr>
        <p:spPr/>
        <p:txBody>
          <a:bodyPr/>
          <a:lstStyle/>
          <a:p>
            <a:r>
              <a:rPr lang="en-US" dirty="0"/>
              <a:t>For today’s presentation I’m covering…</a:t>
            </a:r>
          </a:p>
        </p:txBody>
      </p:sp>
      <p:sp>
        <p:nvSpPr>
          <p:cNvPr id="4" name="Slide Number Placeholder 3">
            <a:extLst>
              <a:ext uri="{FF2B5EF4-FFF2-40B4-BE49-F238E27FC236}">
                <a16:creationId xmlns:a16="http://schemas.microsoft.com/office/drawing/2014/main" id="{7E4E1E07-BF36-6FA5-914C-AFE3BCBDE6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8D5FD-F66C-43E2-829F-0A27AC761C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856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 to a quick update of relevant bills from this past session and their outcomes.</a:t>
            </a:r>
          </a:p>
        </p:txBody>
      </p:sp>
      <p:sp>
        <p:nvSpPr>
          <p:cNvPr id="4" name="Slide Number Placeholder 3"/>
          <p:cNvSpPr>
            <a:spLocks noGrp="1"/>
          </p:cNvSpPr>
          <p:nvPr>
            <p:ph type="sldNum" sz="quarter" idx="5"/>
          </p:nvPr>
        </p:nvSpPr>
        <p:spPr/>
        <p:txBody>
          <a:bodyPr/>
          <a:lstStyle/>
          <a:p>
            <a:fld id="{FE18D5FD-F66C-43E2-829F-0A27AC761C79}" type="slidenum">
              <a:rPr lang="en-US" smtClean="0"/>
              <a:t>3</a:t>
            </a:fld>
            <a:endParaRPr lang="en-US" dirty="0"/>
          </a:p>
        </p:txBody>
      </p:sp>
    </p:spTree>
    <p:extLst>
      <p:ext uri="{BB962C8B-B14F-4D97-AF65-F5344CB8AC3E}">
        <p14:creationId xmlns:p14="http://schemas.microsoft.com/office/powerpoint/2010/main" val="3100133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lnSpc>
                <a:spcPct val="200000"/>
              </a:lnSpc>
              <a:spcAft>
                <a:spcPts val="1200"/>
              </a:spcAft>
            </a:pPr>
            <a:r>
              <a:rPr lang="en-US" sz="1800" dirty="0">
                <a:effectLst/>
                <a:latin typeface="Calibri" panose="020F0502020204030204" pitchFamily="34" charset="0"/>
                <a:ea typeface="Calibri" panose="020F0502020204030204" pitchFamily="34" charset="0"/>
              </a:rPr>
              <a:t>First up AB 2535, I’m citing this more of an example of the continuing policy discussions on how and to what extent state transportation funding programs are modified with the notion of furthering the states GHG reduction goals. </a:t>
            </a:r>
          </a:p>
          <a:p>
            <a:pPr marL="0" marR="0" indent="0" algn="just">
              <a:lnSpc>
                <a:spcPct val="200000"/>
              </a:lnSpc>
              <a:spcAft>
                <a:spcPts val="1200"/>
              </a:spcAft>
            </a:pPr>
            <a:endParaRPr lang="en-US" sz="1800" dirty="0">
              <a:effectLst/>
              <a:latin typeface="Calibri" panose="020F0502020204030204" pitchFamily="34" charset="0"/>
              <a:ea typeface="Calibri" panose="020F0502020204030204" pitchFamily="34" charset="0"/>
            </a:endParaRPr>
          </a:p>
          <a:p>
            <a:pPr marL="0" marR="0" indent="0" algn="just">
              <a:lnSpc>
                <a:spcPct val="200000"/>
              </a:lnSpc>
              <a:spcAft>
                <a:spcPts val="1200"/>
              </a:spcAft>
            </a:pPr>
            <a:r>
              <a:rPr lang="en-US" sz="1800" dirty="0">
                <a:effectLst/>
                <a:latin typeface="Calibri" panose="020F0502020204030204" pitchFamily="34" charset="0"/>
                <a:ea typeface="Calibri" panose="020F0502020204030204" pitchFamily="34" charset="0"/>
              </a:rPr>
              <a:t>SB 768 would have required the Transportation Agency to conduct a study of VMT’s impact as a metric in assessing transportation project impacts, but the bill sadly died in the process. </a:t>
            </a:r>
          </a:p>
          <a:p>
            <a:pPr marL="0" marR="0" indent="0" algn="just">
              <a:lnSpc>
                <a:spcPct val="200000"/>
              </a:lnSpc>
              <a:spcAft>
                <a:spcPts val="1200"/>
              </a:spcAft>
            </a:pPr>
            <a:endParaRPr lang="en-US" sz="1800" dirty="0">
              <a:effectLst/>
              <a:latin typeface="Calibri" panose="020F0502020204030204" pitchFamily="34" charset="0"/>
              <a:ea typeface="Calibri" panose="020F0502020204030204" pitchFamily="34" charset="0"/>
            </a:endParaRPr>
          </a:p>
          <a:p>
            <a:pPr marL="0" marR="0" indent="0" algn="just">
              <a:lnSpc>
                <a:spcPct val="200000"/>
              </a:lnSpc>
              <a:spcAft>
                <a:spcPts val="1200"/>
              </a:spcAft>
            </a:pPr>
            <a:r>
              <a:rPr lang="en-US" sz="1800" dirty="0">
                <a:effectLst/>
                <a:latin typeface="Calibri" panose="020F0502020204030204" pitchFamily="34" charset="0"/>
                <a:ea typeface="Calibri" panose="020F0502020204030204" pitchFamily="34" charset="0"/>
              </a:rPr>
              <a:t>Finally, SB 1216 limits the roads on which shared bikeways, also known as ‘sharrows’ can be used. I note that CSAC participated in the discussions to make the bill workable for counties. </a:t>
            </a:r>
          </a:p>
          <a:p>
            <a:pPr marL="0" marR="0" indent="0" algn="just">
              <a:lnSpc>
                <a:spcPct val="200000"/>
              </a:lnSpc>
              <a:spcAft>
                <a:spcPts val="1200"/>
              </a:spcAft>
            </a:pPr>
            <a:endParaRPr lang="en-US" sz="1800" dirty="0">
              <a:effectLst/>
              <a:latin typeface="Calibri" panose="020F0502020204030204" pitchFamily="34" charset="0"/>
              <a:ea typeface="Calibri" panose="020F0502020204030204" pitchFamily="34" charset="0"/>
            </a:endParaRPr>
          </a:p>
          <a:p>
            <a:pPr marL="0" marR="0" indent="0" algn="just">
              <a:lnSpc>
                <a:spcPct val="200000"/>
              </a:lnSpc>
              <a:spcAft>
                <a:spcPts val="120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FE18D5FD-F66C-43E2-829F-0A27AC761C79}" type="slidenum">
              <a:rPr lang="en-US" smtClean="0"/>
              <a:t>4</a:t>
            </a:fld>
            <a:endParaRPr lang="en-US" dirty="0"/>
          </a:p>
        </p:txBody>
      </p:sp>
    </p:spTree>
    <p:extLst>
      <p:ext uri="{BB962C8B-B14F-4D97-AF65-F5344CB8AC3E}">
        <p14:creationId xmlns:p14="http://schemas.microsoft.com/office/powerpoint/2010/main" val="1143864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39A82-7397-C623-5763-67E67BABB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B07480-C645-2F4C-53DC-38C329831F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35062-3081-C718-C6C7-2A16FB6E7125}"/>
              </a:ext>
            </a:extLst>
          </p:cNvPr>
          <p:cNvSpPr>
            <a:spLocks noGrp="1"/>
          </p:cNvSpPr>
          <p:nvPr>
            <p:ph type="body" idx="1"/>
          </p:nvPr>
        </p:nvSpPr>
        <p:spPr/>
        <p:txBody>
          <a:bodyPr/>
          <a:lstStyle/>
          <a:p>
            <a:r>
              <a:rPr lang="en-US" dirty="0"/>
              <a:t>Now on to a quick update on the 2024 state budget.</a:t>
            </a:r>
          </a:p>
        </p:txBody>
      </p:sp>
      <p:sp>
        <p:nvSpPr>
          <p:cNvPr id="4" name="Slide Number Placeholder 3">
            <a:extLst>
              <a:ext uri="{FF2B5EF4-FFF2-40B4-BE49-F238E27FC236}">
                <a16:creationId xmlns:a16="http://schemas.microsoft.com/office/drawing/2014/main" id="{094EADC4-92A4-87BA-1FA7-C738D107AE84}"/>
              </a:ext>
            </a:extLst>
          </p:cNvPr>
          <p:cNvSpPr>
            <a:spLocks noGrp="1"/>
          </p:cNvSpPr>
          <p:nvPr>
            <p:ph type="sldNum" sz="quarter" idx="5"/>
          </p:nvPr>
        </p:nvSpPr>
        <p:spPr/>
        <p:txBody>
          <a:bodyPr/>
          <a:lstStyle/>
          <a:p>
            <a:fld id="{FE18D5FD-F66C-43E2-829F-0A27AC761C79}" type="slidenum">
              <a:rPr lang="en-US" smtClean="0"/>
              <a:t>5</a:t>
            </a:fld>
            <a:endParaRPr lang="en-US" dirty="0"/>
          </a:p>
        </p:txBody>
      </p:sp>
    </p:spTree>
    <p:extLst>
      <p:ext uri="{BB962C8B-B14F-4D97-AF65-F5344CB8AC3E}">
        <p14:creationId xmlns:p14="http://schemas.microsoft.com/office/powerpoint/2010/main" val="652413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9F112-68E0-DFCF-25CE-A43EF9AAA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44A4E9-F1D5-30E2-5D62-5E49F25BA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540F3-5946-A4B5-04C8-6974EC8F7491}"/>
              </a:ext>
            </a:extLst>
          </p:cNvPr>
          <p:cNvSpPr>
            <a:spLocks noGrp="1"/>
          </p:cNvSpPr>
          <p:nvPr>
            <p:ph type="body" idx="1"/>
          </p:nvPr>
        </p:nvSpPr>
        <p:spPr/>
        <p:txBody>
          <a:bodyPr/>
          <a:lstStyle/>
          <a:p>
            <a:pPr marL="0" marR="0" indent="0" algn="just">
              <a:lnSpc>
                <a:spcPct val="200000"/>
              </a:lnSpc>
              <a:spcAft>
                <a:spcPts val="1200"/>
              </a:spcAft>
            </a:pPr>
            <a:r>
              <a:rPr lang="en-US" sz="1800" dirty="0">
                <a:effectLst/>
                <a:latin typeface="Arial" panose="020B0604020202020204" pitchFamily="34" charset="0"/>
                <a:ea typeface="Calibri" panose="020F0502020204030204" pitchFamily="34" charset="0"/>
              </a:rPr>
              <a:t>Top line, transportation programs retained $1.3 billion in General Fund allocations provided in past budgets and almost $600 million in GGRF, also known as Cap and Trade funding, f</a:t>
            </a:r>
          </a:p>
          <a:p>
            <a:pPr marL="0" marR="0" indent="0" algn="just">
              <a:lnSpc>
                <a:spcPct val="200000"/>
              </a:lnSpc>
              <a:spcAft>
                <a:spcPts val="1200"/>
              </a:spcAft>
            </a:pPr>
            <a:endParaRPr lang="en-US" sz="1800" dirty="0">
              <a:effectLst/>
              <a:latin typeface="Arial" panose="020B0604020202020204" pitchFamily="34" charset="0"/>
              <a:ea typeface="Calibri" panose="020F0502020204030204" pitchFamily="34" charset="0"/>
            </a:endParaRPr>
          </a:p>
          <a:p>
            <a:pPr marL="0" marR="0" indent="0" algn="just">
              <a:lnSpc>
                <a:spcPct val="200000"/>
              </a:lnSpc>
              <a:spcAft>
                <a:spcPts val="1200"/>
              </a:spcAft>
            </a:pPr>
            <a:r>
              <a:rPr lang="en-US" sz="1800" dirty="0">
                <a:effectLst/>
                <a:latin typeface="Arial" panose="020B0604020202020204" pitchFamily="34" charset="0"/>
                <a:ea typeface="Calibri" panose="020F0502020204030204" pitchFamily="34" charset="0"/>
              </a:rPr>
              <a:t>However, many of the programs had their funding commitments shifted to out years and are dependent on optimistic GGRF auction revenue estimates. </a:t>
            </a:r>
          </a:p>
          <a:p>
            <a:pPr marL="0" marR="0" indent="0" algn="just">
              <a:lnSpc>
                <a:spcPct val="200000"/>
              </a:lnSpc>
              <a:spcAft>
                <a:spcPts val="1200"/>
              </a:spcAft>
            </a:pPr>
            <a:endParaRPr lang="en-US" sz="1800" dirty="0">
              <a:effectLst/>
              <a:latin typeface="Arial" panose="020B0604020202020204" pitchFamily="34" charset="0"/>
              <a:ea typeface="Calibri" panose="020F0502020204030204" pitchFamily="34" charset="0"/>
            </a:endParaRPr>
          </a:p>
          <a:p>
            <a:pPr marL="0" marR="0" indent="0" algn="just">
              <a:lnSpc>
                <a:spcPct val="200000"/>
              </a:lnSpc>
              <a:spcAft>
                <a:spcPts val="1200"/>
              </a:spcAft>
            </a:pPr>
            <a:r>
              <a:rPr lang="en-US" sz="1800" dirty="0">
                <a:effectLst/>
                <a:latin typeface="Arial" panose="020B0604020202020204" pitchFamily="34" charset="0"/>
                <a:ea typeface="Calibri" panose="020F0502020204030204" pitchFamily="34" charset="0"/>
              </a:rPr>
              <a:t>Finally, despite a notable cut, the ATP program still received $100 million in funding in the budget. </a:t>
            </a:r>
            <a:endParaRPr lang="en-US" sz="1800" dirty="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853FB535-54F5-F4B8-7652-422A555928AD}"/>
              </a:ext>
            </a:extLst>
          </p:cNvPr>
          <p:cNvSpPr>
            <a:spLocks noGrp="1"/>
          </p:cNvSpPr>
          <p:nvPr>
            <p:ph type="sldNum" sz="quarter" idx="5"/>
          </p:nvPr>
        </p:nvSpPr>
        <p:spPr/>
        <p:txBody>
          <a:bodyPr/>
          <a:lstStyle/>
          <a:p>
            <a:fld id="{FE18D5FD-F66C-43E2-829F-0A27AC761C79}" type="slidenum">
              <a:rPr lang="en-US" smtClean="0"/>
              <a:t>6</a:t>
            </a:fld>
            <a:endParaRPr lang="en-US" dirty="0"/>
          </a:p>
        </p:txBody>
      </p:sp>
    </p:spTree>
    <p:extLst>
      <p:ext uri="{BB962C8B-B14F-4D97-AF65-F5344CB8AC3E}">
        <p14:creationId xmlns:p14="http://schemas.microsoft.com/office/powerpoint/2010/main" val="2799810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61039-8978-3D0E-CD48-213CB595EE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1D17A-7C2D-07F9-585B-433BFAD4A1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12C76-4434-16D2-B573-7A6DB2E86F71}"/>
              </a:ext>
            </a:extLst>
          </p:cNvPr>
          <p:cNvSpPr>
            <a:spLocks noGrp="1"/>
          </p:cNvSpPr>
          <p:nvPr>
            <p:ph type="body" idx="1"/>
          </p:nvPr>
        </p:nvSpPr>
        <p:spPr/>
        <p:txBody>
          <a:bodyPr/>
          <a:lstStyle/>
          <a:p>
            <a:pPr marL="0" marR="0" indent="0" algn="just">
              <a:lnSpc>
                <a:spcPct val="200000"/>
              </a:lnSpc>
              <a:spcAft>
                <a:spcPts val="1200"/>
              </a:spcAft>
            </a:pPr>
            <a:r>
              <a:rPr lang="en-US" sz="1800" dirty="0">
                <a:effectLst/>
                <a:latin typeface="Arial" panose="020B0604020202020204" pitchFamily="34" charset="0"/>
                <a:ea typeface="Calibri" panose="020F0502020204030204" pitchFamily="34" charset="0"/>
              </a:rPr>
              <a:t>Top line, transportation programs retained $1.3 billion in General Fund allocations provided in past budgets and almost $600 million in GGRF, also known as Cap and Trade funding, f</a:t>
            </a:r>
          </a:p>
          <a:p>
            <a:pPr marL="0" marR="0" indent="0" algn="just">
              <a:lnSpc>
                <a:spcPct val="200000"/>
              </a:lnSpc>
              <a:spcAft>
                <a:spcPts val="1200"/>
              </a:spcAft>
            </a:pPr>
            <a:endParaRPr lang="en-US" sz="1800" dirty="0">
              <a:effectLst/>
              <a:latin typeface="Arial" panose="020B0604020202020204" pitchFamily="34" charset="0"/>
              <a:ea typeface="Calibri" panose="020F0502020204030204" pitchFamily="34" charset="0"/>
            </a:endParaRPr>
          </a:p>
          <a:p>
            <a:pPr marL="0" marR="0" indent="0" algn="just">
              <a:lnSpc>
                <a:spcPct val="200000"/>
              </a:lnSpc>
              <a:spcAft>
                <a:spcPts val="1200"/>
              </a:spcAft>
            </a:pPr>
            <a:r>
              <a:rPr lang="en-US" sz="1800" dirty="0">
                <a:effectLst/>
                <a:latin typeface="Arial" panose="020B0604020202020204" pitchFamily="34" charset="0"/>
                <a:ea typeface="Calibri" panose="020F0502020204030204" pitchFamily="34" charset="0"/>
              </a:rPr>
              <a:t>However, many of the programs had their funding commitments shifted to out years and are dependent on optimistic GGRF auction revenue estimates. </a:t>
            </a:r>
          </a:p>
          <a:p>
            <a:pPr marL="0" marR="0" indent="0" algn="just">
              <a:lnSpc>
                <a:spcPct val="200000"/>
              </a:lnSpc>
              <a:spcAft>
                <a:spcPts val="1200"/>
              </a:spcAft>
            </a:pPr>
            <a:endParaRPr lang="en-US" sz="1800" dirty="0">
              <a:effectLst/>
              <a:latin typeface="Arial" panose="020B0604020202020204" pitchFamily="34" charset="0"/>
              <a:ea typeface="Calibri" panose="020F0502020204030204" pitchFamily="34" charset="0"/>
            </a:endParaRPr>
          </a:p>
          <a:p>
            <a:pPr marL="0" marR="0" indent="0" algn="just">
              <a:lnSpc>
                <a:spcPct val="200000"/>
              </a:lnSpc>
              <a:spcAft>
                <a:spcPts val="1200"/>
              </a:spcAft>
            </a:pPr>
            <a:r>
              <a:rPr lang="en-US" sz="1800" dirty="0">
                <a:effectLst/>
                <a:latin typeface="Arial" panose="020B0604020202020204" pitchFamily="34" charset="0"/>
                <a:ea typeface="Calibri" panose="020F0502020204030204" pitchFamily="34" charset="0"/>
              </a:rPr>
              <a:t>Finally, despite a notable cut, the ATP program still received $100 million in funding in the budget. </a:t>
            </a:r>
            <a:endParaRPr lang="en-US" sz="1800" dirty="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11DE4A11-0871-70E2-E373-F91797ACDB21}"/>
              </a:ext>
            </a:extLst>
          </p:cNvPr>
          <p:cNvSpPr>
            <a:spLocks noGrp="1"/>
          </p:cNvSpPr>
          <p:nvPr>
            <p:ph type="sldNum" sz="quarter" idx="5"/>
          </p:nvPr>
        </p:nvSpPr>
        <p:spPr/>
        <p:txBody>
          <a:bodyPr/>
          <a:lstStyle/>
          <a:p>
            <a:fld id="{FE18D5FD-F66C-43E2-829F-0A27AC761C79}" type="slidenum">
              <a:rPr lang="en-US" smtClean="0"/>
              <a:t>7</a:t>
            </a:fld>
            <a:endParaRPr lang="en-US" dirty="0"/>
          </a:p>
        </p:txBody>
      </p:sp>
    </p:spTree>
    <p:extLst>
      <p:ext uri="{BB962C8B-B14F-4D97-AF65-F5344CB8AC3E}">
        <p14:creationId xmlns:p14="http://schemas.microsoft.com/office/powerpoint/2010/main" val="286417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6478B-0C09-198F-5CF4-1094E50A4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A89718-CA43-60E0-6015-721968E311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78C34-188F-2746-EB29-65A652B25208}"/>
              </a:ext>
            </a:extLst>
          </p:cNvPr>
          <p:cNvSpPr>
            <a:spLocks noGrp="1"/>
          </p:cNvSpPr>
          <p:nvPr>
            <p:ph type="body" idx="1"/>
          </p:nvPr>
        </p:nvSpPr>
        <p:spPr/>
        <p:txBody>
          <a:bodyPr/>
          <a:lstStyle/>
          <a:p>
            <a:pPr marL="0" marR="0" indent="0" algn="just">
              <a:lnSpc>
                <a:spcPct val="200000"/>
              </a:lnSpc>
              <a:spcAft>
                <a:spcPts val="1200"/>
              </a:spcAft>
            </a:pPr>
            <a:r>
              <a:rPr lang="en-US" sz="1800" dirty="0">
                <a:effectLst/>
                <a:latin typeface="Arial" panose="020B0604020202020204" pitchFamily="34" charset="0"/>
                <a:ea typeface="Calibri" panose="020F0502020204030204" pitchFamily="34" charset="0"/>
              </a:rPr>
              <a:t>Top line, transportation programs retained $1.3 billion in General Fund allocations provided in past budgets and almost $600 million in GGRF, also known as Cap and Trade funding, f</a:t>
            </a:r>
          </a:p>
          <a:p>
            <a:pPr marL="0" marR="0" indent="0" algn="just">
              <a:lnSpc>
                <a:spcPct val="200000"/>
              </a:lnSpc>
              <a:spcAft>
                <a:spcPts val="1200"/>
              </a:spcAft>
            </a:pPr>
            <a:endParaRPr lang="en-US" sz="1800" dirty="0">
              <a:effectLst/>
              <a:latin typeface="Arial" panose="020B0604020202020204" pitchFamily="34" charset="0"/>
              <a:ea typeface="Calibri" panose="020F0502020204030204" pitchFamily="34" charset="0"/>
            </a:endParaRPr>
          </a:p>
          <a:p>
            <a:pPr marL="0" marR="0" indent="0" algn="just">
              <a:lnSpc>
                <a:spcPct val="200000"/>
              </a:lnSpc>
              <a:spcAft>
                <a:spcPts val="1200"/>
              </a:spcAft>
            </a:pPr>
            <a:r>
              <a:rPr lang="en-US" sz="1800" dirty="0">
                <a:effectLst/>
                <a:latin typeface="Arial" panose="020B0604020202020204" pitchFamily="34" charset="0"/>
                <a:ea typeface="Calibri" panose="020F0502020204030204" pitchFamily="34" charset="0"/>
              </a:rPr>
              <a:t>However, many of the programs had their funding commitments shifted to out years and are dependent on optimistic GGRF auction revenue estimates. </a:t>
            </a:r>
          </a:p>
          <a:p>
            <a:pPr marL="0" marR="0" indent="0" algn="just">
              <a:lnSpc>
                <a:spcPct val="200000"/>
              </a:lnSpc>
              <a:spcAft>
                <a:spcPts val="1200"/>
              </a:spcAft>
            </a:pPr>
            <a:endParaRPr lang="en-US" sz="1800" dirty="0">
              <a:effectLst/>
              <a:latin typeface="Arial" panose="020B0604020202020204" pitchFamily="34" charset="0"/>
              <a:ea typeface="Calibri" panose="020F0502020204030204" pitchFamily="34" charset="0"/>
            </a:endParaRPr>
          </a:p>
          <a:p>
            <a:pPr marL="0" marR="0" indent="0" algn="just">
              <a:lnSpc>
                <a:spcPct val="200000"/>
              </a:lnSpc>
              <a:spcAft>
                <a:spcPts val="1200"/>
              </a:spcAft>
            </a:pPr>
            <a:r>
              <a:rPr lang="en-US" sz="1800" dirty="0">
                <a:effectLst/>
                <a:latin typeface="Arial" panose="020B0604020202020204" pitchFamily="34" charset="0"/>
                <a:ea typeface="Calibri" panose="020F0502020204030204" pitchFamily="34" charset="0"/>
              </a:rPr>
              <a:t>Finally, despite a notable cut, the ATP program still received $100 million in funding in the budget. </a:t>
            </a:r>
            <a:endParaRPr lang="en-US" sz="1800" dirty="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8FB7C2DA-A63E-2B3E-C233-5D6501BBF022}"/>
              </a:ext>
            </a:extLst>
          </p:cNvPr>
          <p:cNvSpPr>
            <a:spLocks noGrp="1"/>
          </p:cNvSpPr>
          <p:nvPr>
            <p:ph type="sldNum" sz="quarter" idx="5"/>
          </p:nvPr>
        </p:nvSpPr>
        <p:spPr/>
        <p:txBody>
          <a:bodyPr/>
          <a:lstStyle/>
          <a:p>
            <a:fld id="{FE18D5FD-F66C-43E2-829F-0A27AC761C79}" type="slidenum">
              <a:rPr lang="en-US" smtClean="0"/>
              <a:t>8</a:t>
            </a:fld>
            <a:endParaRPr lang="en-US" dirty="0"/>
          </a:p>
        </p:txBody>
      </p:sp>
    </p:spTree>
    <p:extLst>
      <p:ext uri="{BB962C8B-B14F-4D97-AF65-F5344CB8AC3E}">
        <p14:creationId xmlns:p14="http://schemas.microsoft.com/office/powerpoint/2010/main" val="3452219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FB94E-A73A-5246-188F-DDC6E7D159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A64D1-1842-F650-A7BA-6047A5B06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A5569F-BA64-41C3-B1B9-55E3A46FC471}"/>
              </a:ext>
            </a:extLst>
          </p:cNvPr>
          <p:cNvSpPr>
            <a:spLocks noGrp="1"/>
          </p:cNvSpPr>
          <p:nvPr>
            <p:ph type="body" idx="1"/>
          </p:nvPr>
        </p:nvSpPr>
        <p:spPr/>
        <p:txBody>
          <a:bodyPr/>
          <a:lstStyle/>
          <a:p>
            <a:pPr marL="0" marR="0" indent="0" algn="just">
              <a:lnSpc>
                <a:spcPct val="200000"/>
              </a:lnSpc>
              <a:spcAft>
                <a:spcPts val="1200"/>
              </a:spcAft>
            </a:pPr>
            <a:r>
              <a:rPr lang="en-US" sz="1800" dirty="0">
                <a:effectLst/>
                <a:latin typeface="Arial" panose="020B0604020202020204" pitchFamily="34" charset="0"/>
                <a:ea typeface="Calibri" panose="020F0502020204030204" pitchFamily="34" charset="0"/>
              </a:rPr>
              <a:t>Top line, transportation programs retained $1.3 billion in General Fund allocations provided in past budgets and almost $600 million in GGRF, also known as Cap and Trade funding, f</a:t>
            </a:r>
          </a:p>
          <a:p>
            <a:pPr marL="0" marR="0" indent="0" algn="just">
              <a:lnSpc>
                <a:spcPct val="200000"/>
              </a:lnSpc>
              <a:spcAft>
                <a:spcPts val="1200"/>
              </a:spcAft>
            </a:pPr>
            <a:endParaRPr lang="en-US" sz="1800" dirty="0">
              <a:effectLst/>
              <a:latin typeface="Arial" panose="020B0604020202020204" pitchFamily="34" charset="0"/>
              <a:ea typeface="Calibri" panose="020F0502020204030204" pitchFamily="34" charset="0"/>
            </a:endParaRPr>
          </a:p>
          <a:p>
            <a:pPr marL="0" marR="0" indent="0" algn="just">
              <a:lnSpc>
                <a:spcPct val="200000"/>
              </a:lnSpc>
              <a:spcAft>
                <a:spcPts val="1200"/>
              </a:spcAft>
            </a:pPr>
            <a:r>
              <a:rPr lang="en-US" sz="1800" dirty="0">
                <a:effectLst/>
                <a:latin typeface="Arial" panose="020B0604020202020204" pitchFamily="34" charset="0"/>
                <a:ea typeface="Calibri" panose="020F0502020204030204" pitchFamily="34" charset="0"/>
              </a:rPr>
              <a:t>However, many of the programs had their funding commitments shifted to out years and are dependent on optimistic GGRF auction revenue estimates. </a:t>
            </a:r>
          </a:p>
          <a:p>
            <a:pPr marL="0" marR="0" indent="0" algn="just">
              <a:lnSpc>
                <a:spcPct val="200000"/>
              </a:lnSpc>
              <a:spcAft>
                <a:spcPts val="1200"/>
              </a:spcAft>
            </a:pPr>
            <a:endParaRPr lang="en-US" sz="1800" dirty="0">
              <a:effectLst/>
              <a:latin typeface="Arial" panose="020B0604020202020204" pitchFamily="34" charset="0"/>
              <a:ea typeface="Calibri" panose="020F0502020204030204" pitchFamily="34" charset="0"/>
            </a:endParaRPr>
          </a:p>
          <a:p>
            <a:pPr marL="0" marR="0" indent="0" algn="just">
              <a:lnSpc>
                <a:spcPct val="200000"/>
              </a:lnSpc>
              <a:spcAft>
                <a:spcPts val="1200"/>
              </a:spcAft>
            </a:pPr>
            <a:r>
              <a:rPr lang="en-US" sz="1800" dirty="0">
                <a:effectLst/>
                <a:latin typeface="Arial" panose="020B0604020202020204" pitchFamily="34" charset="0"/>
                <a:ea typeface="Calibri" panose="020F0502020204030204" pitchFamily="34" charset="0"/>
              </a:rPr>
              <a:t>Finally, despite a notable cut, the ATP program still received $100 million in funding in the budget. </a:t>
            </a:r>
            <a:endParaRPr lang="en-US" sz="1800" dirty="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EA96267A-3687-CE19-4E33-31006A5D87A3}"/>
              </a:ext>
            </a:extLst>
          </p:cNvPr>
          <p:cNvSpPr>
            <a:spLocks noGrp="1"/>
          </p:cNvSpPr>
          <p:nvPr>
            <p:ph type="sldNum" sz="quarter" idx="5"/>
          </p:nvPr>
        </p:nvSpPr>
        <p:spPr/>
        <p:txBody>
          <a:bodyPr/>
          <a:lstStyle/>
          <a:p>
            <a:fld id="{FE18D5FD-F66C-43E2-829F-0A27AC761C79}" type="slidenum">
              <a:rPr lang="en-US" smtClean="0"/>
              <a:t>9</a:t>
            </a:fld>
            <a:endParaRPr lang="en-US" dirty="0"/>
          </a:p>
        </p:txBody>
      </p:sp>
    </p:spTree>
    <p:extLst>
      <p:ext uri="{BB962C8B-B14F-4D97-AF65-F5344CB8AC3E}">
        <p14:creationId xmlns:p14="http://schemas.microsoft.com/office/powerpoint/2010/main" val="2772933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8" Type="http://schemas.openxmlformats.org/officeDocument/2006/relationships/image" Target="../media/image13.png"/><Relationship Id="rId3" Type="http://schemas.openxmlformats.org/officeDocument/2006/relationships/image" Target="../media/image1.svg"/><Relationship Id="rId7" Type="http://schemas.openxmlformats.org/officeDocument/2006/relationships/image" Target="../media/image5.jpeg"/><Relationship Id="rId12" Type="http://schemas.openxmlformats.org/officeDocument/2006/relationships/customXml" Target="../ink/ink1.xml"/><Relationship Id="rId17" Type="http://schemas.openxmlformats.org/officeDocument/2006/relationships/customXml" Target="../ink/ink3.xml"/><Relationship Id="rId2" Type="http://schemas.openxmlformats.org/officeDocument/2006/relationships/notesSlide" Target="../notesSlides/notesSlide1.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customXml" Target="../ink/ink2.xml"/><Relationship Id="rId10" Type="http://schemas.openxmlformats.org/officeDocument/2006/relationships/image" Target="../media/image8.jpeg"/><Relationship Id="rId19" Type="http://schemas.openxmlformats.org/officeDocument/2006/relationships/image" Target="../media/image10.pn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sv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9.pn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hyperlink" Target="https://blogs.lse.ac.uk/usappblog/tag/polarization/" TargetMode="External"/><Relationship Id="rId3" Type="http://schemas.openxmlformats.org/officeDocument/2006/relationships/image" Target="../media/image11.svg"/><Relationship Id="rId7"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loonylabs.org/2020/09/26/a-whole-pile-of-work/" TargetMode="External"/><Relationship Id="rId5" Type="http://schemas.openxmlformats.org/officeDocument/2006/relationships/image" Target="../media/image16.png"/><Relationship Id="rId4" Type="http://schemas.openxmlformats.org/officeDocument/2006/relationships/image" Target="../media/image1.svg"/></Relationships>
</file>

<file path=ppt/slides/_rels/slide4.xml.rels><?xml version="1.0" encoding="UTF-8" standalone="yes"?>
<Relationships xmlns="http://schemas.openxmlformats.org/package/2006/relationships"><Relationship Id="rId8" Type="http://schemas.openxmlformats.org/officeDocument/2006/relationships/hyperlink" Target="https://www.flickr.com/photos/wsdot/6854368950/" TargetMode="External"/><Relationship Id="rId3" Type="http://schemas.openxmlformats.org/officeDocument/2006/relationships/image" Target="../media/image11.svg"/><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ggwash.org/view/73636/ward-8-is-edging-closer-first-protected-bikway-mississippi-avenue-se-dc" TargetMode="External"/><Relationship Id="rId5" Type="http://schemas.openxmlformats.org/officeDocument/2006/relationships/image" Target="../media/image18.jpg"/><Relationship Id="rId4" Type="http://schemas.openxmlformats.org/officeDocument/2006/relationships/image" Target="../media/image1.sv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sv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1.svg"/><Relationship Id="rId7" Type="http://schemas.openxmlformats.org/officeDocument/2006/relationships/hyperlink" Target="https://creativecommons.org/licenses/by/3.0/"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flickr.com/photos/oregondepartmentofforestry/13965094376/" TargetMode="External"/><Relationship Id="rId11" Type="http://schemas.openxmlformats.org/officeDocument/2006/relationships/hyperlink" Target="https://www.mynextmove.org/profile/summary/47-4051.00?print=1" TargetMode="External"/><Relationship Id="rId5" Type="http://schemas.openxmlformats.org/officeDocument/2006/relationships/image" Target="../media/image23.jpg"/><Relationship Id="rId10" Type="http://schemas.openxmlformats.org/officeDocument/2006/relationships/image" Target="../media/image25.jpeg"/><Relationship Id="rId4" Type="http://schemas.openxmlformats.org/officeDocument/2006/relationships/image" Target="../media/image1.svg"/><Relationship Id="rId9" Type="http://schemas.openxmlformats.org/officeDocument/2006/relationships/hyperlink" Target="https://railuk.com/rail-news/bart-fleet-of-the-future-carriages-enter-service/"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commons.wikimedia.org/wiki/Category:Foresthill_Bridge" TargetMode="External"/><Relationship Id="rId3" Type="http://schemas.openxmlformats.org/officeDocument/2006/relationships/image" Target="../media/image11.svg"/><Relationship Id="rId7"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commons.wikimedia.org/wiki/Road" TargetMode="External"/><Relationship Id="rId5" Type="http://schemas.openxmlformats.org/officeDocument/2006/relationships/image" Target="../media/image26.jpg"/><Relationship Id="rId10" Type="http://schemas.openxmlformats.org/officeDocument/2006/relationships/hyperlink" Target="https://www.flickr.com/photos/77751108@N00/6089067027" TargetMode="External"/><Relationship Id="rId4" Type="http://schemas.openxmlformats.org/officeDocument/2006/relationships/image" Target="../media/image1.svg"/><Relationship Id="rId9" Type="http://schemas.openxmlformats.org/officeDocument/2006/relationships/image" Target="../media/image28.jpg"/></Relationships>
</file>

<file path=ppt/slides/_rels/slide8.xml.rels><?xml version="1.0" encoding="UTF-8" standalone="yes"?>
<Relationships xmlns="http://schemas.openxmlformats.org/package/2006/relationships"><Relationship Id="rId8" Type="http://schemas.openxmlformats.org/officeDocument/2006/relationships/hyperlink" Target="https://uw.pressbooks.pub/121climatejustice/chapter/cap-and-trade-and-carbon-offsets/" TargetMode="External"/><Relationship Id="rId3" Type="http://schemas.openxmlformats.org/officeDocument/2006/relationships/image" Target="../media/image11.sv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flickr.com/photos/tranbc/5681987124/" TargetMode="External"/><Relationship Id="rId5" Type="http://schemas.openxmlformats.org/officeDocument/2006/relationships/image" Target="../media/image29.jpg"/><Relationship Id="rId10" Type="http://schemas.openxmlformats.org/officeDocument/2006/relationships/hyperlink" Target="https://ggwash.org/view/80899/national-links-electric-vehicles-cant-fight-climate-change-the-way-bicycles-can" TargetMode="External"/><Relationship Id="rId4" Type="http://schemas.openxmlformats.org/officeDocument/2006/relationships/image" Target="../media/image1.svg"/><Relationship Id="rId9" Type="http://schemas.openxmlformats.org/officeDocument/2006/relationships/image" Target="../media/image31.jpg"/></Relationships>
</file>

<file path=ppt/slides/_rels/slide9.xml.rels><?xml version="1.0" encoding="UTF-8" standalone="yes"?>
<Relationships xmlns="http://schemas.openxmlformats.org/package/2006/relationships"><Relationship Id="rId8" Type="http://schemas.openxmlformats.org/officeDocument/2006/relationships/hyperlink" Target="https://uw.pressbooks.pub/121climatejustice/chapter/cap-and-trade-and-carbon-offsets/" TargetMode="External"/><Relationship Id="rId3" Type="http://schemas.openxmlformats.org/officeDocument/2006/relationships/image" Target="../media/image11.sv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flickr.com/photos/tranbc/5681987124/" TargetMode="External"/><Relationship Id="rId11" Type="http://schemas.openxmlformats.org/officeDocument/2006/relationships/image" Target="../media/image32.svg"/><Relationship Id="rId5" Type="http://schemas.openxmlformats.org/officeDocument/2006/relationships/image" Target="../media/image29.jpg"/><Relationship Id="rId10" Type="http://schemas.openxmlformats.org/officeDocument/2006/relationships/hyperlink" Target="https://ggwash.org/view/80899/national-links-electric-vehicles-cant-fight-climate-change-the-way-bicycles-can" TargetMode="External"/><Relationship Id="rId4" Type="http://schemas.openxmlformats.org/officeDocument/2006/relationships/image" Target="../media/image1.svg"/><Relationship Id="rId9"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615340" y="1615340"/>
            <a:ext cx="7799551" cy="7799551"/>
          </a:xfrm>
          <a:custGeom>
            <a:avLst/>
            <a:gdLst/>
            <a:ahLst/>
            <a:cxnLst/>
            <a:rect l="l" t="t" r="r" b="b"/>
            <a:pathLst>
              <a:path w="7799551" h="7799551">
                <a:moveTo>
                  <a:pt x="0" y="0"/>
                </a:moveTo>
                <a:lnTo>
                  <a:pt x="7799551" y="0"/>
                </a:lnTo>
                <a:lnTo>
                  <a:pt x="7799551" y="7799551"/>
                </a:lnTo>
                <a:lnTo>
                  <a:pt x="0" y="7799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 name="Freeform 3"/>
          <p:cNvSpPr/>
          <p:nvPr/>
        </p:nvSpPr>
        <p:spPr>
          <a:xfrm rot="-2700000">
            <a:off x="-2673371" y="5965427"/>
            <a:ext cx="3968615" cy="3968615"/>
          </a:xfrm>
          <a:custGeom>
            <a:avLst/>
            <a:gdLst/>
            <a:ahLst/>
            <a:cxnLst/>
            <a:rect l="l" t="t" r="r" b="b"/>
            <a:pathLst>
              <a:path w="3968615" h="3968615">
                <a:moveTo>
                  <a:pt x="0" y="0"/>
                </a:moveTo>
                <a:lnTo>
                  <a:pt x="3968615" y="0"/>
                </a:lnTo>
                <a:lnTo>
                  <a:pt x="3968615" y="3968615"/>
                </a:lnTo>
                <a:lnTo>
                  <a:pt x="0" y="396861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4"/>
          <p:cNvSpPr/>
          <p:nvPr/>
        </p:nvSpPr>
        <p:spPr>
          <a:xfrm rot="2700000">
            <a:off x="-3225085" y="1599766"/>
            <a:ext cx="3968615" cy="3968615"/>
          </a:xfrm>
          <a:custGeom>
            <a:avLst/>
            <a:gdLst/>
            <a:ahLst/>
            <a:cxnLst/>
            <a:rect l="l" t="t" r="r" b="b"/>
            <a:pathLst>
              <a:path w="3968615" h="3968615">
                <a:moveTo>
                  <a:pt x="0" y="0"/>
                </a:moveTo>
                <a:lnTo>
                  <a:pt x="3968616" y="0"/>
                </a:lnTo>
                <a:lnTo>
                  <a:pt x="3968616" y="3968616"/>
                </a:lnTo>
                <a:lnTo>
                  <a:pt x="0" y="39686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5" name="Group 5"/>
          <p:cNvGrpSpPr>
            <a:grpSpLocks noChangeAspect="1"/>
          </p:cNvGrpSpPr>
          <p:nvPr/>
        </p:nvGrpSpPr>
        <p:grpSpPr>
          <a:xfrm rot="2700000">
            <a:off x="-644260" y="-2381159"/>
            <a:ext cx="4762337" cy="4762318"/>
            <a:chOff x="0" y="0"/>
            <a:chExt cx="6350025" cy="6350000"/>
          </a:xfrm>
        </p:grpSpPr>
        <p:sp>
          <p:nvSpPr>
            <p:cNvPr id="6" name="Freeform 6"/>
            <p:cNvSpPr/>
            <p:nvPr/>
          </p:nvSpPr>
          <p:spPr>
            <a:xfrm rot="-2700000">
              <a:off x="-1315124" y="-1315137"/>
              <a:ext cx="8980274" cy="8980274"/>
            </a:xfrm>
            <a:custGeom>
              <a:avLst/>
              <a:gdLst/>
              <a:ahLst/>
              <a:cxnLst/>
              <a:rect l="l" t="t" r="r" b="b"/>
              <a:pathLst>
                <a:path w="8980274" h="8980274">
                  <a:moveTo>
                    <a:pt x="4490128" y="0"/>
                  </a:moveTo>
                  <a:lnTo>
                    <a:pt x="8980274" y="4490146"/>
                  </a:lnTo>
                  <a:lnTo>
                    <a:pt x="4490146" y="8980274"/>
                  </a:lnTo>
                  <a:lnTo>
                    <a:pt x="0" y="4490128"/>
                  </a:lnTo>
                  <a:close/>
                </a:path>
              </a:pathLst>
            </a:custGeom>
            <a:blipFill>
              <a:blip r:embed="rId4"/>
              <a:stretch>
                <a:fillRect l="-16666" r="-16666"/>
              </a:stretch>
            </a:blipFill>
          </p:spPr>
          <p:txBody>
            <a:bodyPr/>
            <a:lstStyle/>
            <a:p>
              <a:endParaRPr lang="en-US" dirty="0"/>
            </a:p>
          </p:txBody>
        </p:sp>
      </p:grpSp>
      <p:grpSp>
        <p:nvGrpSpPr>
          <p:cNvPr id="7" name="Group 7"/>
          <p:cNvGrpSpPr>
            <a:grpSpLocks noChangeAspect="1"/>
          </p:cNvGrpSpPr>
          <p:nvPr/>
        </p:nvGrpSpPr>
        <p:grpSpPr>
          <a:xfrm rot="2700000">
            <a:off x="-100686" y="9193525"/>
            <a:ext cx="4762337" cy="4762318"/>
            <a:chOff x="0" y="0"/>
            <a:chExt cx="6350025" cy="6350000"/>
          </a:xfrm>
        </p:grpSpPr>
        <p:sp>
          <p:nvSpPr>
            <p:cNvPr id="8" name="Freeform 8"/>
            <p:cNvSpPr/>
            <p:nvPr/>
          </p:nvSpPr>
          <p:spPr>
            <a:xfrm rot="-2796183">
              <a:off x="-1313367" y="-1313380"/>
              <a:ext cx="8976759" cy="8976760"/>
            </a:xfrm>
            <a:custGeom>
              <a:avLst/>
              <a:gdLst/>
              <a:ahLst/>
              <a:cxnLst/>
              <a:rect l="l" t="t" r="r" b="b"/>
              <a:pathLst>
                <a:path w="8976759" h="8976760">
                  <a:moveTo>
                    <a:pt x="4613982" y="0"/>
                  </a:moveTo>
                  <a:lnTo>
                    <a:pt x="8976759" y="4614000"/>
                  </a:lnTo>
                  <a:lnTo>
                    <a:pt x="4362778" y="8976760"/>
                  </a:lnTo>
                  <a:lnTo>
                    <a:pt x="0" y="4362760"/>
                  </a:lnTo>
                  <a:close/>
                </a:path>
              </a:pathLst>
            </a:custGeom>
            <a:blipFill>
              <a:blip r:embed="rId5"/>
              <a:stretch>
                <a:fillRect l="-16335" r="-16335"/>
              </a:stretch>
            </a:blipFill>
          </p:spPr>
          <p:txBody>
            <a:bodyPr/>
            <a:lstStyle/>
            <a:p>
              <a:endParaRPr lang="en-US" dirty="0"/>
            </a:p>
          </p:txBody>
        </p:sp>
      </p:grpSp>
      <p:sp>
        <p:nvSpPr>
          <p:cNvPr id="9" name="Freeform 9"/>
          <p:cNvSpPr/>
          <p:nvPr/>
        </p:nvSpPr>
        <p:spPr>
          <a:xfrm rot="-2700000">
            <a:off x="7159692" y="8771662"/>
            <a:ext cx="3968615" cy="3968615"/>
          </a:xfrm>
          <a:custGeom>
            <a:avLst/>
            <a:gdLst/>
            <a:ahLst/>
            <a:cxnLst/>
            <a:rect l="l" t="t" r="r" b="b"/>
            <a:pathLst>
              <a:path w="3968615" h="3968615">
                <a:moveTo>
                  <a:pt x="0" y="0"/>
                </a:moveTo>
                <a:lnTo>
                  <a:pt x="3968616" y="0"/>
                </a:lnTo>
                <a:lnTo>
                  <a:pt x="3968616" y="3968615"/>
                </a:lnTo>
                <a:lnTo>
                  <a:pt x="0" y="396861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10" name="Group 10"/>
          <p:cNvGrpSpPr>
            <a:grpSpLocks noChangeAspect="1"/>
          </p:cNvGrpSpPr>
          <p:nvPr/>
        </p:nvGrpSpPr>
        <p:grpSpPr>
          <a:xfrm rot="2700000">
            <a:off x="10242788" y="5814263"/>
            <a:ext cx="3899783" cy="3899768"/>
            <a:chOff x="0" y="0"/>
            <a:chExt cx="6350025" cy="6350000"/>
          </a:xfrm>
        </p:grpSpPr>
        <p:sp>
          <p:nvSpPr>
            <p:cNvPr id="11" name="Freeform 11"/>
            <p:cNvSpPr/>
            <p:nvPr/>
          </p:nvSpPr>
          <p:spPr>
            <a:xfrm rot="-2700000">
              <a:off x="-1315124" y="-1315137"/>
              <a:ext cx="8980274" cy="8980274"/>
            </a:xfrm>
            <a:custGeom>
              <a:avLst/>
              <a:gdLst/>
              <a:ahLst/>
              <a:cxnLst/>
              <a:rect l="l" t="t" r="r" b="b"/>
              <a:pathLst>
                <a:path w="8980274" h="8980274">
                  <a:moveTo>
                    <a:pt x="4490128" y="0"/>
                  </a:moveTo>
                  <a:lnTo>
                    <a:pt x="8980274" y="4490146"/>
                  </a:lnTo>
                  <a:lnTo>
                    <a:pt x="4490146" y="8980274"/>
                  </a:lnTo>
                  <a:lnTo>
                    <a:pt x="0" y="4490128"/>
                  </a:lnTo>
                  <a:close/>
                </a:path>
              </a:pathLst>
            </a:custGeom>
            <a:blipFill>
              <a:blip r:embed="rId6"/>
              <a:stretch>
                <a:fillRect l="-16666" r="-16666"/>
              </a:stretch>
            </a:blipFill>
          </p:spPr>
          <p:txBody>
            <a:bodyPr/>
            <a:lstStyle/>
            <a:p>
              <a:endParaRPr lang="en-US" dirty="0"/>
            </a:p>
          </p:txBody>
        </p:sp>
      </p:grpSp>
      <p:grpSp>
        <p:nvGrpSpPr>
          <p:cNvPr id="12" name="Group 12"/>
          <p:cNvGrpSpPr>
            <a:grpSpLocks noChangeAspect="1"/>
          </p:cNvGrpSpPr>
          <p:nvPr/>
        </p:nvGrpSpPr>
        <p:grpSpPr>
          <a:xfrm rot="2700000">
            <a:off x="8907738" y="-472731"/>
            <a:ext cx="4762337" cy="4762318"/>
            <a:chOff x="0" y="0"/>
            <a:chExt cx="6350025" cy="6350000"/>
          </a:xfrm>
        </p:grpSpPr>
        <p:sp>
          <p:nvSpPr>
            <p:cNvPr id="13" name="Freeform 13"/>
            <p:cNvSpPr/>
            <p:nvPr/>
          </p:nvSpPr>
          <p:spPr>
            <a:xfrm rot="-2700000">
              <a:off x="-1315124" y="-1315137"/>
              <a:ext cx="8980274" cy="8980274"/>
            </a:xfrm>
            <a:custGeom>
              <a:avLst/>
              <a:gdLst/>
              <a:ahLst/>
              <a:cxnLst/>
              <a:rect l="l" t="t" r="r" b="b"/>
              <a:pathLst>
                <a:path w="8980274" h="8980274">
                  <a:moveTo>
                    <a:pt x="4490128" y="0"/>
                  </a:moveTo>
                  <a:lnTo>
                    <a:pt x="8980274" y="4490146"/>
                  </a:lnTo>
                  <a:lnTo>
                    <a:pt x="4490146" y="8980274"/>
                  </a:lnTo>
                  <a:lnTo>
                    <a:pt x="0" y="4490128"/>
                  </a:lnTo>
                  <a:close/>
                </a:path>
              </a:pathLst>
            </a:custGeom>
            <a:blipFill>
              <a:blip r:embed="rId7"/>
              <a:stretch>
                <a:fillRect t="-8139" b="-8139"/>
              </a:stretch>
            </a:blipFill>
          </p:spPr>
          <p:txBody>
            <a:bodyPr/>
            <a:lstStyle/>
            <a:p>
              <a:endParaRPr lang="en-US" dirty="0"/>
            </a:p>
          </p:txBody>
        </p:sp>
      </p:grpSp>
      <p:sp>
        <p:nvSpPr>
          <p:cNvPr id="14" name="Freeform 14"/>
          <p:cNvSpPr/>
          <p:nvPr/>
        </p:nvSpPr>
        <p:spPr>
          <a:xfrm rot="2700000">
            <a:off x="5747396" y="-3143659"/>
            <a:ext cx="3968615" cy="3968615"/>
          </a:xfrm>
          <a:custGeom>
            <a:avLst/>
            <a:gdLst/>
            <a:ahLst/>
            <a:cxnLst/>
            <a:rect l="l" t="t" r="r" b="b"/>
            <a:pathLst>
              <a:path w="3968615" h="3968615">
                <a:moveTo>
                  <a:pt x="0" y="0"/>
                </a:moveTo>
                <a:lnTo>
                  <a:pt x="3968615" y="0"/>
                </a:lnTo>
                <a:lnTo>
                  <a:pt x="3968615" y="3968616"/>
                </a:lnTo>
                <a:lnTo>
                  <a:pt x="0" y="39686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15" name="Group 15"/>
          <p:cNvGrpSpPr>
            <a:grpSpLocks noChangeAspect="1"/>
          </p:cNvGrpSpPr>
          <p:nvPr/>
        </p:nvGrpSpPr>
        <p:grpSpPr>
          <a:xfrm rot="2700000">
            <a:off x="13256695" y="2915074"/>
            <a:ext cx="3762414" cy="3762399"/>
            <a:chOff x="0" y="0"/>
            <a:chExt cx="6350025" cy="6350000"/>
          </a:xfrm>
        </p:grpSpPr>
        <p:sp>
          <p:nvSpPr>
            <p:cNvPr id="16" name="Freeform 16"/>
            <p:cNvSpPr/>
            <p:nvPr/>
          </p:nvSpPr>
          <p:spPr>
            <a:xfrm rot="-2700000">
              <a:off x="-1315124" y="-1315137"/>
              <a:ext cx="8980274" cy="8980274"/>
            </a:xfrm>
            <a:custGeom>
              <a:avLst/>
              <a:gdLst/>
              <a:ahLst/>
              <a:cxnLst/>
              <a:rect l="l" t="t" r="r" b="b"/>
              <a:pathLst>
                <a:path w="8980274" h="8980274">
                  <a:moveTo>
                    <a:pt x="4490128" y="0"/>
                  </a:moveTo>
                  <a:lnTo>
                    <a:pt x="8980274" y="4490146"/>
                  </a:lnTo>
                  <a:lnTo>
                    <a:pt x="4490146" y="8980274"/>
                  </a:lnTo>
                  <a:lnTo>
                    <a:pt x="0" y="4490128"/>
                  </a:lnTo>
                  <a:close/>
                </a:path>
              </a:pathLst>
            </a:custGeom>
            <a:blipFill>
              <a:blip r:embed="rId8"/>
              <a:stretch>
                <a:fillRect l="-18610" r="-18610"/>
              </a:stretch>
            </a:blipFill>
          </p:spPr>
          <p:txBody>
            <a:bodyPr/>
            <a:lstStyle/>
            <a:p>
              <a:endParaRPr lang="en-US" dirty="0"/>
            </a:p>
          </p:txBody>
        </p:sp>
      </p:grpSp>
      <p:grpSp>
        <p:nvGrpSpPr>
          <p:cNvPr id="17" name="Group 17"/>
          <p:cNvGrpSpPr>
            <a:grpSpLocks noChangeAspect="1"/>
          </p:cNvGrpSpPr>
          <p:nvPr/>
        </p:nvGrpSpPr>
        <p:grpSpPr>
          <a:xfrm rot="2700000">
            <a:off x="13256695" y="-2633195"/>
            <a:ext cx="3762414" cy="3762399"/>
            <a:chOff x="0" y="0"/>
            <a:chExt cx="6350025" cy="6350000"/>
          </a:xfrm>
        </p:grpSpPr>
        <p:sp>
          <p:nvSpPr>
            <p:cNvPr id="18" name="Freeform 18"/>
            <p:cNvSpPr/>
            <p:nvPr/>
          </p:nvSpPr>
          <p:spPr>
            <a:xfrm rot="-2700000">
              <a:off x="-1315124" y="-1315137"/>
              <a:ext cx="8980274" cy="8980274"/>
            </a:xfrm>
            <a:custGeom>
              <a:avLst/>
              <a:gdLst/>
              <a:ahLst/>
              <a:cxnLst/>
              <a:rect l="l" t="t" r="r" b="b"/>
              <a:pathLst>
                <a:path w="8980274" h="8980274">
                  <a:moveTo>
                    <a:pt x="4490128" y="0"/>
                  </a:moveTo>
                  <a:lnTo>
                    <a:pt x="8980274" y="4490146"/>
                  </a:lnTo>
                  <a:lnTo>
                    <a:pt x="4490146" y="8980274"/>
                  </a:lnTo>
                  <a:lnTo>
                    <a:pt x="0" y="4490128"/>
                  </a:lnTo>
                  <a:close/>
                </a:path>
              </a:pathLst>
            </a:custGeom>
            <a:blipFill>
              <a:blip r:embed="rId9"/>
              <a:stretch>
                <a:fillRect l="-17226" r="-17226"/>
              </a:stretch>
            </a:blipFill>
          </p:spPr>
          <p:txBody>
            <a:bodyPr/>
            <a:lstStyle/>
            <a:p>
              <a:endParaRPr lang="en-US" dirty="0"/>
            </a:p>
          </p:txBody>
        </p:sp>
      </p:grpSp>
      <p:grpSp>
        <p:nvGrpSpPr>
          <p:cNvPr id="19" name="Group 19"/>
          <p:cNvGrpSpPr>
            <a:grpSpLocks noChangeAspect="1"/>
          </p:cNvGrpSpPr>
          <p:nvPr/>
        </p:nvGrpSpPr>
        <p:grpSpPr>
          <a:xfrm rot="2700000">
            <a:off x="13188010" y="9014884"/>
            <a:ext cx="3899783" cy="3899768"/>
            <a:chOff x="0" y="0"/>
            <a:chExt cx="6350025" cy="6350000"/>
          </a:xfrm>
        </p:grpSpPr>
        <p:sp>
          <p:nvSpPr>
            <p:cNvPr id="20" name="Freeform 20"/>
            <p:cNvSpPr/>
            <p:nvPr/>
          </p:nvSpPr>
          <p:spPr>
            <a:xfrm rot="-2812849">
              <a:off x="-1312705" y="-1312718"/>
              <a:ext cx="8975436" cy="8975437"/>
            </a:xfrm>
            <a:custGeom>
              <a:avLst/>
              <a:gdLst/>
              <a:ahLst/>
              <a:cxnLst/>
              <a:rect l="l" t="t" r="r" b="b"/>
              <a:pathLst>
                <a:path w="8975436" h="8975437">
                  <a:moveTo>
                    <a:pt x="4635078" y="0"/>
                  </a:moveTo>
                  <a:lnTo>
                    <a:pt x="8975436" y="4635096"/>
                  </a:lnTo>
                  <a:lnTo>
                    <a:pt x="4340358" y="8975436"/>
                  </a:lnTo>
                  <a:lnTo>
                    <a:pt x="0" y="4340340"/>
                  </a:lnTo>
                  <a:close/>
                </a:path>
              </a:pathLst>
            </a:custGeom>
            <a:blipFill>
              <a:blip r:embed="rId10"/>
              <a:stretch>
                <a:fillRect l="-25187" r="-25187"/>
              </a:stretch>
            </a:blipFill>
          </p:spPr>
          <p:txBody>
            <a:bodyPr/>
            <a:lstStyle/>
            <a:p>
              <a:endParaRPr lang="en-US" dirty="0"/>
            </a:p>
          </p:txBody>
        </p:sp>
      </p:grpSp>
      <p:sp>
        <p:nvSpPr>
          <p:cNvPr id="21" name="Freeform 21"/>
          <p:cNvSpPr/>
          <p:nvPr/>
        </p:nvSpPr>
        <p:spPr>
          <a:xfrm rot="8100000">
            <a:off x="16303692" y="5828516"/>
            <a:ext cx="3968615" cy="3968615"/>
          </a:xfrm>
          <a:custGeom>
            <a:avLst/>
            <a:gdLst/>
            <a:ahLst/>
            <a:cxnLst/>
            <a:rect l="l" t="t" r="r" b="b"/>
            <a:pathLst>
              <a:path w="3968615" h="3968615">
                <a:moveTo>
                  <a:pt x="0" y="0"/>
                </a:moveTo>
                <a:lnTo>
                  <a:pt x="3968616" y="0"/>
                </a:lnTo>
                <a:lnTo>
                  <a:pt x="3968616" y="3968616"/>
                </a:lnTo>
                <a:lnTo>
                  <a:pt x="0" y="39686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2" name="Freeform 22"/>
          <p:cNvSpPr/>
          <p:nvPr/>
        </p:nvSpPr>
        <p:spPr>
          <a:xfrm rot="8100000">
            <a:off x="16371385" y="5731"/>
            <a:ext cx="3968615" cy="3968615"/>
          </a:xfrm>
          <a:custGeom>
            <a:avLst/>
            <a:gdLst/>
            <a:ahLst/>
            <a:cxnLst/>
            <a:rect l="l" t="t" r="r" b="b"/>
            <a:pathLst>
              <a:path w="3968615" h="3968615">
                <a:moveTo>
                  <a:pt x="0" y="0"/>
                </a:moveTo>
                <a:lnTo>
                  <a:pt x="3968615" y="0"/>
                </a:lnTo>
                <a:lnTo>
                  <a:pt x="3968615" y="3968615"/>
                </a:lnTo>
                <a:lnTo>
                  <a:pt x="0" y="396861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3" name="Freeform 23"/>
          <p:cNvSpPr/>
          <p:nvPr/>
        </p:nvSpPr>
        <p:spPr>
          <a:xfrm>
            <a:off x="3741983" y="2228326"/>
            <a:ext cx="3350774" cy="2915174"/>
          </a:xfrm>
          <a:custGeom>
            <a:avLst/>
            <a:gdLst/>
            <a:ahLst/>
            <a:cxnLst/>
            <a:rect l="l" t="t" r="r" b="b"/>
            <a:pathLst>
              <a:path w="3350774" h="2915174">
                <a:moveTo>
                  <a:pt x="0" y="0"/>
                </a:moveTo>
                <a:lnTo>
                  <a:pt x="3350774" y="0"/>
                </a:lnTo>
                <a:lnTo>
                  <a:pt x="3350774" y="2915174"/>
                </a:lnTo>
                <a:lnTo>
                  <a:pt x="0" y="2915174"/>
                </a:lnTo>
                <a:lnTo>
                  <a:pt x="0" y="0"/>
                </a:lnTo>
                <a:close/>
              </a:path>
            </a:pathLst>
          </a:custGeom>
          <a:blipFill>
            <a:blip r:embed="rId11"/>
            <a:stretch>
              <a:fillRect/>
            </a:stretch>
          </a:blipFill>
        </p:spPr>
        <p:txBody>
          <a:bodyPr/>
          <a:lstStyle/>
          <a:p>
            <a:endParaRPr lang="en-US" dirty="0"/>
          </a:p>
        </p:txBody>
      </p:sp>
      <p:sp>
        <p:nvSpPr>
          <p:cNvPr id="24" name="TextBox 24"/>
          <p:cNvSpPr txBox="1"/>
          <p:nvPr/>
        </p:nvSpPr>
        <p:spPr>
          <a:xfrm>
            <a:off x="533400" y="5000626"/>
            <a:ext cx="10004539" cy="2561727"/>
          </a:xfrm>
          <a:prstGeom prst="rect">
            <a:avLst/>
          </a:prstGeom>
        </p:spPr>
        <p:txBody>
          <a:bodyPr wrap="square" lIns="0" tIns="0" rIns="0" bIns="0" rtlCol="0" anchor="t">
            <a:spAutoFit/>
          </a:bodyPr>
          <a:lstStyle/>
          <a:p>
            <a:pPr algn="ctr">
              <a:lnSpc>
                <a:spcPts val="10345"/>
              </a:lnSpc>
            </a:pPr>
            <a:r>
              <a:rPr lang="en-US" sz="7389" dirty="0">
                <a:solidFill>
                  <a:srgbClr val="FFFFFF"/>
                </a:solidFill>
                <a:latin typeface="Candara" panose="020E0502030303020204" pitchFamily="34" charset="0"/>
              </a:rPr>
              <a:t>Legislative &amp; Budget Update</a:t>
            </a:r>
          </a:p>
        </p:txBody>
      </p:sp>
      <p:sp>
        <p:nvSpPr>
          <p:cNvPr id="25" name="TextBox 25"/>
          <p:cNvSpPr txBox="1"/>
          <p:nvPr/>
        </p:nvSpPr>
        <p:spPr>
          <a:xfrm>
            <a:off x="2644637" y="7812823"/>
            <a:ext cx="6025902" cy="405765"/>
          </a:xfrm>
          <a:prstGeom prst="rect">
            <a:avLst/>
          </a:prstGeom>
        </p:spPr>
        <p:txBody>
          <a:bodyPr lIns="0" tIns="0" rIns="0" bIns="0" rtlCol="0" anchor="t">
            <a:spAutoFit/>
          </a:bodyPr>
          <a:lstStyle/>
          <a:p>
            <a:pPr algn="ctr">
              <a:lnSpc>
                <a:spcPts val="3359"/>
              </a:lnSpc>
            </a:pPr>
            <a:r>
              <a:rPr lang="en-US" sz="2400" dirty="0">
                <a:solidFill>
                  <a:srgbClr val="FFFFFF"/>
                </a:solidFill>
                <a:latin typeface="Candara" panose="020E0502030303020204" pitchFamily="34" charset="0"/>
              </a:rPr>
              <a:t>Mark Neuburger, HLT Advocate</a:t>
            </a:r>
          </a:p>
        </p:txBody>
      </p:sp>
      <p:sp>
        <p:nvSpPr>
          <p:cNvPr id="26" name="TextBox 26"/>
          <p:cNvSpPr txBox="1"/>
          <p:nvPr/>
        </p:nvSpPr>
        <p:spPr>
          <a:xfrm>
            <a:off x="4062027" y="8521441"/>
            <a:ext cx="2605042" cy="406393"/>
          </a:xfrm>
          <a:prstGeom prst="rect">
            <a:avLst/>
          </a:prstGeom>
        </p:spPr>
        <p:txBody>
          <a:bodyPr wrap="square" lIns="0" tIns="0" rIns="0" bIns="0" rtlCol="0" anchor="t">
            <a:spAutoFit/>
          </a:bodyPr>
          <a:lstStyle/>
          <a:p>
            <a:pPr algn="ctr">
              <a:lnSpc>
                <a:spcPts val="3359"/>
              </a:lnSpc>
            </a:pPr>
            <a:r>
              <a:rPr lang="en-US" sz="2400" dirty="0">
                <a:solidFill>
                  <a:srgbClr val="FFFFFF"/>
                </a:solidFill>
                <a:latin typeface="Candara" panose="020E0502030303020204" pitchFamily="34" charset="0"/>
              </a:rPr>
              <a:t>May 2026</a:t>
            </a:r>
          </a:p>
        </p:txBody>
      </p:sp>
      <mc:AlternateContent xmlns:mc="http://schemas.openxmlformats.org/markup-compatibility/2006" xmlns:p14="http://schemas.microsoft.com/office/powerpoint/2010/main">
        <mc:Choice Requires="p14">
          <p:contentPart p14:bwMode="auto" r:id="rId12">
            <p14:nvContentPartPr>
              <p14:cNvPr id="27" name="Ink 26">
                <a:extLst>
                  <a:ext uri="{FF2B5EF4-FFF2-40B4-BE49-F238E27FC236}">
                    <a16:creationId xmlns:a16="http://schemas.microsoft.com/office/drawing/2014/main" id="{EEE3D853-E87B-0D70-C4E9-1DC1362A149A}"/>
                  </a:ext>
                </a:extLst>
              </p14:cNvPr>
              <p14:cNvContentPartPr/>
              <p14:nvPr/>
            </p14:nvContentPartPr>
            <p14:xfrm>
              <a:off x="6745148" y="6529117"/>
              <a:ext cx="23760" cy="2880"/>
            </p14:xfrm>
          </p:contentPart>
        </mc:Choice>
        <mc:Fallback xmlns="">
          <p:pic>
            <p:nvPicPr>
              <p:cNvPr id="27" name="Ink 26">
                <a:extLst>
                  <a:ext uri="{FF2B5EF4-FFF2-40B4-BE49-F238E27FC236}">
                    <a16:creationId xmlns:a16="http://schemas.microsoft.com/office/drawing/2014/main" id="{EEE3D853-E87B-0D70-C4E9-1DC1362A149A}"/>
                  </a:ext>
                </a:extLst>
              </p:cNvPr>
              <p:cNvPicPr/>
              <p:nvPr/>
            </p:nvPicPr>
            <p:blipFill>
              <a:blip r:embed="rId14"/>
              <a:stretch>
                <a:fillRect/>
              </a:stretch>
            </p:blipFill>
            <p:spPr>
              <a:xfrm>
                <a:off x="6736508" y="6520117"/>
                <a:ext cx="41400" cy="20520"/>
              </a:xfrm>
              <a:prstGeom prst="rect">
                <a:avLst/>
              </a:prstGeom>
            </p:spPr>
          </p:pic>
        </mc:Fallback>
      </mc:AlternateContent>
      <p:grpSp>
        <p:nvGrpSpPr>
          <p:cNvPr id="30" name="Group 29">
            <a:extLst>
              <a:ext uri="{FF2B5EF4-FFF2-40B4-BE49-F238E27FC236}">
                <a16:creationId xmlns:a16="http://schemas.microsoft.com/office/drawing/2014/main" id="{A51F14BC-24A4-61E2-AC9A-A18D6BE64C24}"/>
              </a:ext>
            </a:extLst>
          </p:cNvPr>
          <p:cNvGrpSpPr/>
          <p:nvPr/>
        </p:nvGrpSpPr>
        <p:grpSpPr>
          <a:xfrm>
            <a:off x="5364548" y="5540197"/>
            <a:ext cx="106200" cy="59040"/>
            <a:chOff x="5364548" y="5540197"/>
            <a:chExt cx="106200" cy="59040"/>
          </a:xfrm>
        </p:grpSpPr>
        <mc:AlternateContent xmlns:mc="http://schemas.openxmlformats.org/markup-compatibility/2006" xmlns:p14="http://schemas.microsoft.com/office/powerpoint/2010/main">
          <mc:Choice Requires="p14">
            <p:contentPart p14:bwMode="auto" r:id="rId15">
              <p14:nvContentPartPr>
                <p14:cNvPr id="28" name="Ink 27">
                  <a:extLst>
                    <a:ext uri="{FF2B5EF4-FFF2-40B4-BE49-F238E27FC236}">
                      <a16:creationId xmlns:a16="http://schemas.microsoft.com/office/drawing/2014/main" id="{E075B9C3-8CE6-D89F-3D2E-8CC0D09C4F12}"/>
                    </a:ext>
                  </a:extLst>
                </p14:cNvPr>
                <p14:cNvContentPartPr/>
                <p14:nvPr/>
              </p14:nvContentPartPr>
              <p14:xfrm>
                <a:off x="5428268" y="5557837"/>
                <a:ext cx="42480" cy="41400"/>
              </p14:xfrm>
            </p:contentPart>
          </mc:Choice>
          <mc:Fallback xmlns="">
            <p:pic>
              <p:nvPicPr>
                <p:cNvPr id="28" name="Ink 27">
                  <a:extLst>
                    <a:ext uri="{FF2B5EF4-FFF2-40B4-BE49-F238E27FC236}">
                      <a16:creationId xmlns:a16="http://schemas.microsoft.com/office/drawing/2014/main" id="{E075B9C3-8CE6-D89F-3D2E-8CC0D09C4F12}"/>
                    </a:ext>
                  </a:extLst>
                </p:cNvPr>
                <p:cNvPicPr/>
                <p:nvPr/>
              </p:nvPicPr>
              <p:blipFill>
                <a:blip r:embed="rId16"/>
                <a:stretch>
                  <a:fillRect/>
                </a:stretch>
              </p:blipFill>
              <p:spPr>
                <a:xfrm>
                  <a:off x="5419268" y="5548837"/>
                  <a:ext cx="6012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Ink 28">
                  <a:extLst>
                    <a:ext uri="{FF2B5EF4-FFF2-40B4-BE49-F238E27FC236}">
                      <a16:creationId xmlns:a16="http://schemas.microsoft.com/office/drawing/2014/main" id="{2ED3CEE1-DAB5-DCAB-9FE4-BCB895DD9B30}"/>
                    </a:ext>
                  </a:extLst>
                </p14:cNvPr>
                <p14:cNvContentPartPr/>
                <p14:nvPr/>
              </p14:nvContentPartPr>
              <p14:xfrm>
                <a:off x="5364548" y="5540197"/>
                <a:ext cx="10800" cy="25560"/>
              </p14:xfrm>
            </p:contentPart>
          </mc:Choice>
          <mc:Fallback xmlns="">
            <p:pic>
              <p:nvPicPr>
                <p:cNvPr id="29" name="Ink 28">
                  <a:extLst>
                    <a:ext uri="{FF2B5EF4-FFF2-40B4-BE49-F238E27FC236}">
                      <a16:creationId xmlns:a16="http://schemas.microsoft.com/office/drawing/2014/main" id="{2ED3CEE1-DAB5-DCAB-9FE4-BCB895DD9B30}"/>
                    </a:ext>
                  </a:extLst>
                </p:cNvPr>
                <p:cNvPicPr/>
                <p:nvPr/>
              </p:nvPicPr>
              <p:blipFill>
                <a:blip r:embed="rId18"/>
                <a:stretch>
                  <a:fillRect/>
                </a:stretch>
              </p:blipFill>
              <p:spPr>
                <a:xfrm>
                  <a:off x="5355548" y="5531197"/>
                  <a:ext cx="28440" cy="43200"/>
                </a:xfrm>
                <a:prstGeom prst="rect">
                  <a:avLst/>
                </a:prstGeom>
              </p:spPr>
            </p:pic>
          </mc:Fallback>
        </mc:AlternateContent>
      </p:grpSp>
      <p:pic>
        <p:nvPicPr>
          <p:cNvPr id="32" name="Picture 31">
            <a:extLst>
              <a:ext uri="{FF2B5EF4-FFF2-40B4-BE49-F238E27FC236}">
                <a16:creationId xmlns:a16="http://schemas.microsoft.com/office/drawing/2014/main" id="{6B376A8C-7AA5-842C-33F8-CF8D4C10E153}"/>
              </a:ext>
            </a:extLst>
          </p:cNvPr>
          <p:cNvPicPr>
            <a:picLocks noChangeAspect="1"/>
          </p:cNvPicPr>
          <p:nvPr/>
        </p:nvPicPr>
        <p:blipFill>
          <a:blip r:embed="rId19"/>
          <a:stretch>
            <a:fillRect/>
          </a:stretch>
        </p:blipFill>
        <p:spPr>
          <a:xfrm>
            <a:off x="12902517" y="1514597"/>
            <a:ext cx="6357526" cy="635752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615340" y="1615340"/>
            <a:ext cx="7799551" cy="7799551"/>
          </a:xfrm>
          <a:custGeom>
            <a:avLst/>
            <a:gdLst/>
            <a:ahLst/>
            <a:cxnLst/>
            <a:rect l="l" t="t" r="r" b="b"/>
            <a:pathLst>
              <a:path w="7799551" h="7799551">
                <a:moveTo>
                  <a:pt x="0" y="0"/>
                </a:moveTo>
                <a:lnTo>
                  <a:pt x="7799551" y="0"/>
                </a:lnTo>
                <a:lnTo>
                  <a:pt x="7799551" y="7799551"/>
                </a:lnTo>
                <a:lnTo>
                  <a:pt x="0" y="779955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 name="Freeform 3"/>
          <p:cNvSpPr/>
          <p:nvPr/>
        </p:nvSpPr>
        <p:spPr>
          <a:xfrm rot="-2700000">
            <a:off x="-2673371" y="5965427"/>
            <a:ext cx="3968615" cy="3968615"/>
          </a:xfrm>
          <a:custGeom>
            <a:avLst/>
            <a:gdLst/>
            <a:ahLst/>
            <a:cxnLst/>
            <a:rect l="l" t="t" r="r" b="b"/>
            <a:pathLst>
              <a:path w="3968615" h="3968615">
                <a:moveTo>
                  <a:pt x="0" y="0"/>
                </a:moveTo>
                <a:lnTo>
                  <a:pt x="3968615" y="0"/>
                </a:lnTo>
                <a:lnTo>
                  <a:pt x="3968615" y="3968615"/>
                </a:lnTo>
                <a:lnTo>
                  <a:pt x="0" y="396861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4"/>
          <p:cNvSpPr/>
          <p:nvPr/>
        </p:nvSpPr>
        <p:spPr>
          <a:xfrm rot="2700000">
            <a:off x="-3225085" y="1599766"/>
            <a:ext cx="3968615" cy="3968615"/>
          </a:xfrm>
          <a:custGeom>
            <a:avLst/>
            <a:gdLst/>
            <a:ahLst/>
            <a:cxnLst/>
            <a:rect l="l" t="t" r="r" b="b"/>
            <a:pathLst>
              <a:path w="3968615" h="3968615">
                <a:moveTo>
                  <a:pt x="0" y="0"/>
                </a:moveTo>
                <a:lnTo>
                  <a:pt x="3968616" y="0"/>
                </a:lnTo>
                <a:lnTo>
                  <a:pt x="3968616" y="3968616"/>
                </a:lnTo>
                <a:lnTo>
                  <a:pt x="0" y="39686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5" name="Group 5"/>
          <p:cNvGrpSpPr>
            <a:grpSpLocks noChangeAspect="1"/>
          </p:cNvGrpSpPr>
          <p:nvPr/>
        </p:nvGrpSpPr>
        <p:grpSpPr>
          <a:xfrm rot="2700000">
            <a:off x="-644260" y="-2381159"/>
            <a:ext cx="4762337" cy="4762318"/>
            <a:chOff x="0" y="0"/>
            <a:chExt cx="6350025" cy="6350000"/>
          </a:xfrm>
        </p:grpSpPr>
        <p:sp>
          <p:nvSpPr>
            <p:cNvPr id="6" name="Freeform 6"/>
            <p:cNvSpPr/>
            <p:nvPr/>
          </p:nvSpPr>
          <p:spPr>
            <a:xfrm rot="-2700000">
              <a:off x="-1315124" y="-1315137"/>
              <a:ext cx="8980274" cy="8980274"/>
            </a:xfrm>
            <a:custGeom>
              <a:avLst/>
              <a:gdLst/>
              <a:ahLst/>
              <a:cxnLst/>
              <a:rect l="l" t="t" r="r" b="b"/>
              <a:pathLst>
                <a:path w="8980274" h="8980274">
                  <a:moveTo>
                    <a:pt x="4490128" y="0"/>
                  </a:moveTo>
                  <a:lnTo>
                    <a:pt x="8980274" y="4490146"/>
                  </a:lnTo>
                  <a:lnTo>
                    <a:pt x="4490146" y="8980274"/>
                  </a:lnTo>
                  <a:lnTo>
                    <a:pt x="0" y="4490128"/>
                  </a:lnTo>
                  <a:close/>
                </a:path>
              </a:pathLst>
            </a:custGeom>
            <a:blipFill>
              <a:blip r:embed="rId4"/>
              <a:stretch>
                <a:fillRect l="-24999" r="-24999"/>
              </a:stretch>
            </a:blipFill>
          </p:spPr>
          <p:txBody>
            <a:bodyPr/>
            <a:lstStyle/>
            <a:p>
              <a:endParaRPr lang="en-US" dirty="0"/>
            </a:p>
          </p:txBody>
        </p:sp>
      </p:grpSp>
      <p:grpSp>
        <p:nvGrpSpPr>
          <p:cNvPr id="7" name="Group 7"/>
          <p:cNvGrpSpPr>
            <a:grpSpLocks noChangeAspect="1"/>
          </p:cNvGrpSpPr>
          <p:nvPr/>
        </p:nvGrpSpPr>
        <p:grpSpPr>
          <a:xfrm rot="2700000">
            <a:off x="-100686" y="9193525"/>
            <a:ext cx="4762337" cy="4762318"/>
            <a:chOff x="0" y="0"/>
            <a:chExt cx="6350025" cy="6350000"/>
          </a:xfrm>
        </p:grpSpPr>
        <p:sp>
          <p:nvSpPr>
            <p:cNvPr id="8" name="Freeform 8"/>
            <p:cNvSpPr/>
            <p:nvPr/>
          </p:nvSpPr>
          <p:spPr>
            <a:xfrm rot="-2700000">
              <a:off x="-1315124" y="-1315137"/>
              <a:ext cx="8980274" cy="8980274"/>
            </a:xfrm>
            <a:custGeom>
              <a:avLst/>
              <a:gdLst/>
              <a:ahLst/>
              <a:cxnLst/>
              <a:rect l="l" t="t" r="r" b="b"/>
              <a:pathLst>
                <a:path w="8980274" h="8980274">
                  <a:moveTo>
                    <a:pt x="4490128" y="0"/>
                  </a:moveTo>
                  <a:lnTo>
                    <a:pt x="8980274" y="4490146"/>
                  </a:lnTo>
                  <a:lnTo>
                    <a:pt x="4490146" y="8980274"/>
                  </a:lnTo>
                  <a:lnTo>
                    <a:pt x="0" y="4490128"/>
                  </a:lnTo>
                  <a:close/>
                </a:path>
              </a:pathLst>
            </a:custGeom>
            <a:blipFill>
              <a:blip r:embed="rId5"/>
              <a:stretch>
                <a:fillRect l="-34072" t="-10919" r="-32306"/>
              </a:stretch>
            </a:blipFill>
          </p:spPr>
          <p:txBody>
            <a:bodyPr/>
            <a:lstStyle/>
            <a:p>
              <a:endParaRPr lang="en-US" dirty="0"/>
            </a:p>
          </p:txBody>
        </p:sp>
      </p:grpSp>
      <p:sp>
        <p:nvSpPr>
          <p:cNvPr id="9" name="Freeform 9"/>
          <p:cNvSpPr/>
          <p:nvPr/>
        </p:nvSpPr>
        <p:spPr>
          <a:xfrm rot="-2700000">
            <a:off x="7159692" y="8771662"/>
            <a:ext cx="3968615" cy="3968615"/>
          </a:xfrm>
          <a:custGeom>
            <a:avLst/>
            <a:gdLst/>
            <a:ahLst/>
            <a:cxnLst/>
            <a:rect l="l" t="t" r="r" b="b"/>
            <a:pathLst>
              <a:path w="3968615" h="3968615">
                <a:moveTo>
                  <a:pt x="0" y="0"/>
                </a:moveTo>
                <a:lnTo>
                  <a:pt x="3968616" y="0"/>
                </a:lnTo>
                <a:lnTo>
                  <a:pt x="3968616" y="3968615"/>
                </a:lnTo>
                <a:lnTo>
                  <a:pt x="0" y="396861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10" name="Group 10"/>
          <p:cNvGrpSpPr>
            <a:grpSpLocks noChangeAspect="1"/>
          </p:cNvGrpSpPr>
          <p:nvPr/>
        </p:nvGrpSpPr>
        <p:grpSpPr>
          <a:xfrm rot="2700000">
            <a:off x="10242788" y="5814263"/>
            <a:ext cx="3899783" cy="3899768"/>
            <a:chOff x="0" y="0"/>
            <a:chExt cx="6350025" cy="6350000"/>
          </a:xfrm>
        </p:grpSpPr>
        <p:sp>
          <p:nvSpPr>
            <p:cNvPr id="11" name="Freeform 11"/>
            <p:cNvSpPr/>
            <p:nvPr/>
          </p:nvSpPr>
          <p:spPr>
            <a:xfrm rot="-2700000">
              <a:off x="-1315124" y="-1315137"/>
              <a:ext cx="8980274" cy="8980274"/>
            </a:xfrm>
            <a:custGeom>
              <a:avLst/>
              <a:gdLst/>
              <a:ahLst/>
              <a:cxnLst/>
              <a:rect l="l" t="t" r="r" b="b"/>
              <a:pathLst>
                <a:path w="8980274" h="8980274">
                  <a:moveTo>
                    <a:pt x="4490128" y="0"/>
                  </a:moveTo>
                  <a:lnTo>
                    <a:pt x="8980274" y="4490146"/>
                  </a:lnTo>
                  <a:lnTo>
                    <a:pt x="4490146" y="8980274"/>
                  </a:lnTo>
                  <a:lnTo>
                    <a:pt x="0" y="4490128"/>
                  </a:lnTo>
                  <a:close/>
                </a:path>
              </a:pathLst>
            </a:custGeom>
            <a:blipFill>
              <a:blip r:embed="rId6"/>
              <a:stretch>
                <a:fillRect l="-18507" t="-55363" r="-11471" b="-17941"/>
              </a:stretch>
            </a:blipFill>
          </p:spPr>
          <p:txBody>
            <a:bodyPr/>
            <a:lstStyle/>
            <a:p>
              <a:endParaRPr lang="en-US" dirty="0"/>
            </a:p>
          </p:txBody>
        </p:sp>
      </p:grpSp>
      <p:grpSp>
        <p:nvGrpSpPr>
          <p:cNvPr id="12" name="Group 12"/>
          <p:cNvGrpSpPr>
            <a:grpSpLocks noChangeAspect="1"/>
          </p:cNvGrpSpPr>
          <p:nvPr/>
        </p:nvGrpSpPr>
        <p:grpSpPr>
          <a:xfrm rot="2700000">
            <a:off x="8907738" y="-472731"/>
            <a:ext cx="4762337" cy="4762318"/>
            <a:chOff x="0" y="0"/>
            <a:chExt cx="6350025" cy="6350000"/>
          </a:xfrm>
        </p:grpSpPr>
        <p:sp>
          <p:nvSpPr>
            <p:cNvPr id="13" name="Freeform 13"/>
            <p:cNvSpPr/>
            <p:nvPr/>
          </p:nvSpPr>
          <p:spPr>
            <a:xfrm rot="-2700000">
              <a:off x="-1315124" y="-1315137"/>
              <a:ext cx="8980274" cy="8980274"/>
            </a:xfrm>
            <a:custGeom>
              <a:avLst/>
              <a:gdLst/>
              <a:ahLst/>
              <a:cxnLst/>
              <a:rect l="l" t="t" r="r" b="b"/>
              <a:pathLst>
                <a:path w="8980274" h="8980274">
                  <a:moveTo>
                    <a:pt x="4490128" y="0"/>
                  </a:moveTo>
                  <a:lnTo>
                    <a:pt x="8980274" y="4490146"/>
                  </a:lnTo>
                  <a:lnTo>
                    <a:pt x="4490146" y="8980274"/>
                  </a:lnTo>
                  <a:lnTo>
                    <a:pt x="0" y="4490128"/>
                  </a:lnTo>
                  <a:close/>
                </a:path>
              </a:pathLst>
            </a:custGeom>
            <a:blipFill>
              <a:blip r:embed="rId7"/>
              <a:stretch>
                <a:fillRect l="-4663" r="-28669"/>
              </a:stretch>
            </a:blipFill>
          </p:spPr>
          <p:txBody>
            <a:bodyPr/>
            <a:lstStyle/>
            <a:p>
              <a:endParaRPr lang="en-US" dirty="0"/>
            </a:p>
          </p:txBody>
        </p:sp>
      </p:grpSp>
      <p:sp>
        <p:nvSpPr>
          <p:cNvPr id="14" name="Freeform 14"/>
          <p:cNvSpPr/>
          <p:nvPr/>
        </p:nvSpPr>
        <p:spPr>
          <a:xfrm rot="2700000">
            <a:off x="5747396" y="-3143659"/>
            <a:ext cx="3968615" cy="3968615"/>
          </a:xfrm>
          <a:custGeom>
            <a:avLst/>
            <a:gdLst/>
            <a:ahLst/>
            <a:cxnLst/>
            <a:rect l="l" t="t" r="r" b="b"/>
            <a:pathLst>
              <a:path w="3968615" h="3968615">
                <a:moveTo>
                  <a:pt x="0" y="0"/>
                </a:moveTo>
                <a:lnTo>
                  <a:pt x="3968615" y="0"/>
                </a:lnTo>
                <a:lnTo>
                  <a:pt x="3968615" y="3968616"/>
                </a:lnTo>
                <a:lnTo>
                  <a:pt x="0" y="39686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15" name="Group 15"/>
          <p:cNvGrpSpPr>
            <a:grpSpLocks noChangeAspect="1"/>
          </p:cNvGrpSpPr>
          <p:nvPr/>
        </p:nvGrpSpPr>
        <p:grpSpPr>
          <a:xfrm rot="2700000">
            <a:off x="13256695" y="2915074"/>
            <a:ext cx="3762414" cy="3762399"/>
            <a:chOff x="0" y="0"/>
            <a:chExt cx="6350025" cy="6350000"/>
          </a:xfrm>
        </p:grpSpPr>
        <p:sp>
          <p:nvSpPr>
            <p:cNvPr id="16" name="Freeform 16"/>
            <p:cNvSpPr/>
            <p:nvPr/>
          </p:nvSpPr>
          <p:spPr>
            <a:xfrm rot="-2700000">
              <a:off x="-1315124" y="-1315137"/>
              <a:ext cx="8980274" cy="8980274"/>
            </a:xfrm>
            <a:custGeom>
              <a:avLst/>
              <a:gdLst/>
              <a:ahLst/>
              <a:cxnLst/>
              <a:rect l="l" t="t" r="r" b="b"/>
              <a:pathLst>
                <a:path w="8980274" h="8980274">
                  <a:moveTo>
                    <a:pt x="4490128" y="0"/>
                  </a:moveTo>
                  <a:lnTo>
                    <a:pt x="8980274" y="4490146"/>
                  </a:lnTo>
                  <a:lnTo>
                    <a:pt x="4490146" y="8980274"/>
                  </a:lnTo>
                  <a:lnTo>
                    <a:pt x="0" y="4490128"/>
                  </a:lnTo>
                  <a:close/>
                </a:path>
              </a:pathLst>
            </a:custGeom>
            <a:blipFill>
              <a:blip r:embed="rId8"/>
              <a:stretch>
                <a:fillRect l="-16666" r="-16666"/>
              </a:stretch>
            </a:blipFill>
          </p:spPr>
          <p:txBody>
            <a:bodyPr/>
            <a:lstStyle/>
            <a:p>
              <a:endParaRPr lang="en-US" dirty="0"/>
            </a:p>
          </p:txBody>
        </p:sp>
      </p:grpSp>
      <p:grpSp>
        <p:nvGrpSpPr>
          <p:cNvPr id="17" name="Group 17"/>
          <p:cNvGrpSpPr>
            <a:grpSpLocks noChangeAspect="1"/>
          </p:cNvGrpSpPr>
          <p:nvPr/>
        </p:nvGrpSpPr>
        <p:grpSpPr>
          <a:xfrm rot="2700000">
            <a:off x="13256695" y="-2633195"/>
            <a:ext cx="3762414" cy="3762399"/>
            <a:chOff x="0" y="0"/>
            <a:chExt cx="6350025" cy="6350000"/>
          </a:xfrm>
        </p:grpSpPr>
        <p:sp>
          <p:nvSpPr>
            <p:cNvPr id="18" name="Freeform 18"/>
            <p:cNvSpPr/>
            <p:nvPr/>
          </p:nvSpPr>
          <p:spPr>
            <a:xfrm rot="-2700000">
              <a:off x="-1315124" y="-1315137"/>
              <a:ext cx="8980274" cy="8980274"/>
            </a:xfrm>
            <a:custGeom>
              <a:avLst/>
              <a:gdLst/>
              <a:ahLst/>
              <a:cxnLst/>
              <a:rect l="l" t="t" r="r" b="b"/>
              <a:pathLst>
                <a:path w="8980274" h="8980274">
                  <a:moveTo>
                    <a:pt x="4490128" y="0"/>
                  </a:moveTo>
                  <a:lnTo>
                    <a:pt x="8980274" y="4490146"/>
                  </a:lnTo>
                  <a:lnTo>
                    <a:pt x="4490146" y="8980274"/>
                  </a:lnTo>
                  <a:lnTo>
                    <a:pt x="0" y="4490128"/>
                  </a:lnTo>
                  <a:close/>
                </a:path>
              </a:pathLst>
            </a:custGeom>
            <a:blipFill>
              <a:blip r:embed="rId9"/>
              <a:stretch>
                <a:fillRect l="-55878" r="-51016" b="-55171"/>
              </a:stretch>
            </a:blipFill>
          </p:spPr>
          <p:txBody>
            <a:bodyPr/>
            <a:lstStyle/>
            <a:p>
              <a:endParaRPr lang="en-US" dirty="0"/>
            </a:p>
          </p:txBody>
        </p:sp>
      </p:grpSp>
      <p:grpSp>
        <p:nvGrpSpPr>
          <p:cNvPr id="19" name="Group 19"/>
          <p:cNvGrpSpPr>
            <a:grpSpLocks noChangeAspect="1"/>
          </p:cNvGrpSpPr>
          <p:nvPr/>
        </p:nvGrpSpPr>
        <p:grpSpPr>
          <a:xfrm rot="2700000">
            <a:off x="13188010" y="9014884"/>
            <a:ext cx="3899783" cy="3899768"/>
            <a:chOff x="0" y="0"/>
            <a:chExt cx="6350025" cy="6350000"/>
          </a:xfrm>
        </p:grpSpPr>
        <p:sp>
          <p:nvSpPr>
            <p:cNvPr id="20" name="Freeform 20"/>
            <p:cNvSpPr/>
            <p:nvPr/>
          </p:nvSpPr>
          <p:spPr>
            <a:xfrm rot="-2700000">
              <a:off x="-1315124" y="-1315137"/>
              <a:ext cx="8980274" cy="8980274"/>
            </a:xfrm>
            <a:custGeom>
              <a:avLst/>
              <a:gdLst/>
              <a:ahLst/>
              <a:cxnLst/>
              <a:rect l="l" t="t" r="r" b="b"/>
              <a:pathLst>
                <a:path w="8980274" h="8980274">
                  <a:moveTo>
                    <a:pt x="4490128" y="0"/>
                  </a:moveTo>
                  <a:lnTo>
                    <a:pt x="8980274" y="4490146"/>
                  </a:lnTo>
                  <a:lnTo>
                    <a:pt x="4490146" y="8980274"/>
                  </a:lnTo>
                  <a:lnTo>
                    <a:pt x="0" y="4490128"/>
                  </a:lnTo>
                  <a:close/>
                </a:path>
              </a:pathLst>
            </a:custGeom>
            <a:blipFill>
              <a:blip r:embed="rId10"/>
              <a:stretch>
                <a:fillRect t="-12499" b="-12499"/>
              </a:stretch>
            </a:blipFill>
          </p:spPr>
          <p:txBody>
            <a:bodyPr/>
            <a:lstStyle/>
            <a:p>
              <a:endParaRPr lang="en-US" dirty="0"/>
            </a:p>
          </p:txBody>
        </p:sp>
      </p:grpSp>
      <p:sp>
        <p:nvSpPr>
          <p:cNvPr id="21" name="Freeform 21"/>
          <p:cNvSpPr/>
          <p:nvPr/>
        </p:nvSpPr>
        <p:spPr>
          <a:xfrm rot="8100000">
            <a:off x="16303692" y="5828516"/>
            <a:ext cx="3968615" cy="3968615"/>
          </a:xfrm>
          <a:custGeom>
            <a:avLst/>
            <a:gdLst/>
            <a:ahLst/>
            <a:cxnLst/>
            <a:rect l="l" t="t" r="r" b="b"/>
            <a:pathLst>
              <a:path w="3968615" h="3968615">
                <a:moveTo>
                  <a:pt x="0" y="0"/>
                </a:moveTo>
                <a:lnTo>
                  <a:pt x="3968616" y="0"/>
                </a:lnTo>
                <a:lnTo>
                  <a:pt x="3968616" y="3968616"/>
                </a:lnTo>
                <a:lnTo>
                  <a:pt x="0" y="39686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2" name="Freeform 22"/>
          <p:cNvSpPr/>
          <p:nvPr/>
        </p:nvSpPr>
        <p:spPr>
          <a:xfrm rot="8100000">
            <a:off x="16371385" y="5731"/>
            <a:ext cx="3968615" cy="3968615"/>
          </a:xfrm>
          <a:custGeom>
            <a:avLst/>
            <a:gdLst/>
            <a:ahLst/>
            <a:cxnLst/>
            <a:rect l="l" t="t" r="r" b="b"/>
            <a:pathLst>
              <a:path w="3968615" h="3968615">
                <a:moveTo>
                  <a:pt x="0" y="0"/>
                </a:moveTo>
                <a:lnTo>
                  <a:pt x="3968615" y="0"/>
                </a:lnTo>
                <a:lnTo>
                  <a:pt x="3968615" y="3968615"/>
                </a:lnTo>
                <a:lnTo>
                  <a:pt x="0" y="396861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3" name="Freeform 23"/>
          <p:cNvSpPr/>
          <p:nvPr/>
        </p:nvSpPr>
        <p:spPr>
          <a:xfrm>
            <a:off x="3875534" y="1585191"/>
            <a:ext cx="3350774" cy="2915174"/>
          </a:xfrm>
          <a:custGeom>
            <a:avLst/>
            <a:gdLst/>
            <a:ahLst/>
            <a:cxnLst/>
            <a:rect l="l" t="t" r="r" b="b"/>
            <a:pathLst>
              <a:path w="3350774" h="2915174">
                <a:moveTo>
                  <a:pt x="0" y="0"/>
                </a:moveTo>
                <a:lnTo>
                  <a:pt x="3350774" y="0"/>
                </a:lnTo>
                <a:lnTo>
                  <a:pt x="3350774" y="2915174"/>
                </a:lnTo>
                <a:lnTo>
                  <a:pt x="0" y="2915174"/>
                </a:lnTo>
                <a:lnTo>
                  <a:pt x="0" y="0"/>
                </a:lnTo>
                <a:close/>
              </a:path>
            </a:pathLst>
          </a:custGeom>
          <a:blipFill>
            <a:blip r:embed="rId11"/>
            <a:stretch>
              <a:fillRect/>
            </a:stretch>
          </a:blipFill>
        </p:spPr>
        <p:txBody>
          <a:bodyPr/>
          <a:lstStyle/>
          <a:p>
            <a:endParaRPr lang="en-US" dirty="0"/>
          </a:p>
        </p:txBody>
      </p:sp>
      <p:sp>
        <p:nvSpPr>
          <p:cNvPr id="24" name="TextBox 24"/>
          <p:cNvSpPr txBox="1"/>
          <p:nvPr/>
        </p:nvSpPr>
        <p:spPr>
          <a:xfrm>
            <a:off x="2942555" y="4329870"/>
            <a:ext cx="5135574" cy="1245590"/>
          </a:xfrm>
          <a:prstGeom prst="rect">
            <a:avLst/>
          </a:prstGeom>
        </p:spPr>
        <p:txBody>
          <a:bodyPr lIns="0" tIns="0" rIns="0" bIns="0" rtlCol="0" anchor="t">
            <a:spAutoFit/>
          </a:bodyPr>
          <a:lstStyle/>
          <a:p>
            <a:pPr algn="ctr">
              <a:lnSpc>
                <a:spcPts val="10345"/>
              </a:lnSpc>
            </a:pPr>
            <a:r>
              <a:rPr lang="en-US" sz="7389" dirty="0">
                <a:solidFill>
                  <a:srgbClr val="FFFFFF"/>
                </a:solidFill>
                <a:latin typeface="Century Gothic Paneuropean Bold"/>
              </a:rPr>
              <a:t>THANK YOU</a:t>
            </a:r>
          </a:p>
        </p:txBody>
      </p:sp>
      <p:sp>
        <p:nvSpPr>
          <p:cNvPr id="25" name="TextBox 25"/>
          <p:cNvSpPr txBox="1"/>
          <p:nvPr/>
        </p:nvSpPr>
        <p:spPr>
          <a:xfrm>
            <a:off x="1838155" y="5421232"/>
            <a:ext cx="7425532" cy="1771703"/>
          </a:xfrm>
          <a:prstGeom prst="rect">
            <a:avLst/>
          </a:prstGeom>
        </p:spPr>
        <p:txBody>
          <a:bodyPr lIns="0" tIns="0" rIns="0" bIns="0" rtlCol="0" anchor="t">
            <a:spAutoFit/>
          </a:bodyPr>
          <a:lstStyle/>
          <a:p>
            <a:pPr algn="ctr">
              <a:lnSpc>
                <a:spcPts val="2800"/>
              </a:lnSpc>
            </a:pPr>
            <a:r>
              <a:rPr lang="en-US" sz="2000" dirty="0">
                <a:solidFill>
                  <a:srgbClr val="FFFFFF"/>
                </a:solidFill>
                <a:latin typeface="Century Gothic Paneuropean Bold"/>
              </a:rPr>
              <a:t>Mark Neuburger</a:t>
            </a:r>
          </a:p>
          <a:p>
            <a:pPr algn="ctr">
              <a:lnSpc>
                <a:spcPts val="2800"/>
              </a:lnSpc>
            </a:pPr>
            <a:r>
              <a:rPr lang="en-US" sz="2000" dirty="0">
                <a:solidFill>
                  <a:srgbClr val="FFFFFF"/>
                </a:solidFill>
                <a:latin typeface="Century Gothic Paneuropean Bold"/>
              </a:rPr>
              <a:t>Housing, Land Use &amp; Transportation Committee</a:t>
            </a:r>
          </a:p>
          <a:p>
            <a:pPr algn="ctr">
              <a:lnSpc>
                <a:spcPts val="2800"/>
              </a:lnSpc>
            </a:pPr>
            <a:r>
              <a:rPr lang="en-US" sz="2000" b="1" dirty="0">
                <a:solidFill>
                  <a:srgbClr val="FFFFFF"/>
                </a:solidFill>
                <a:latin typeface="Century Gothic Paneuropean"/>
              </a:rPr>
              <a:t>mneuburger@counties.org</a:t>
            </a:r>
          </a:p>
          <a:p>
            <a:pPr algn="ctr">
              <a:lnSpc>
                <a:spcPts val="2800"/>
              </a:lnSpc>
            </a:pPr>
            <a:endParaRPr lang="en-US" sz="2000" dirty="0">
              <a:solidFill>
                <a:srgbClr val="FFFFFF"/>
              </a:solidFill>
              <a:latin typeface="Century Gothic Paneuropean"/>
            </a:endParaRPr>
          </a:p>
          <a:p>
            <a:pPr algn="ctr">
              <a:lnSpc>
                <a:spcPts val="2800"/>
              </a:lnSpc>
            </a:pPr>
            <a:r>
              <a:rPr lang="en-US" sz="2000" dirty="0">
                <a:solidFill>
                  <a:srgbClr val="FFFFFF"/>
                </a:solidFill>
                <a:latin typeface="Century Gothic Paneuropean"/>
              </a:rPr>
              <a:t>Copyright 2025 by California State Association of Counties®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E9DA9-7382-F8B4-FA15-8E60A66C8C9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06B5583-13E6-8E3B-F73C-BA35F55C8535}"/>
              </a:ext>
            </a:extLst>
          </p:cNvPr>
          <p:cNvSpPr/>
          <p:nvPr/>
        </p:nvSpPr>
        <p:spPr>
          <a:xfrm>
            <a:off x="0" y="9991770"/>
            <a:ext cx="18272758" cy="1524644"/>
          </a:xfrm>
          <a:custGeom>
            <a:avLst/>
            <a:gdLst/>
            <a:ahLst/>
            <a:cxnLst/>
            <a:rect l="l" t="t" r="r" b="b"/>
            <a:pathLst>
              <a:path w="19488063" h="1856025">
                <a:moveTo>
                  <a:pt x="0" y="0"/>
                </a:moveTo>
                <a:lnTo>
                  <a:pt x="19488064" y="0"/>
                </a:lnTo>
                <a:lnTo>
                  <a:pt x="19488064" y="1856024"/>
                </a:lnTo>
                <a:lnTo>
                  <a:pt x="0" y="1856024"/>
                </a:lnTo>
                <a:lnTo>
                  <a:pt x="0" y="0"/>
                </a:lnTo>
                <a:close/>
              </a:path>
            </a:pathLst>
          </a:custGeom>
          <a:blipFill>
            <a:blip>
              <a:extLst>
                <a:ext uri="{96DAC541-7B7A-43D3-8B79-37D633B846F1}">
                  <asvg:svgBlip xmlns:asvg="http://schemas.microsoft.com/office/drawing/2016/SVG/main" r:embed="rId3"/>
                </a:ext>
              </a:extLst>
            </a:blip>
            <a:stretch>
              <a:fillRect l="-1142" b="-96199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AE82397-32EF-8070-0FD1-F462EFDF1F4D}"/>
              </a:ext>
            </a:extLst>
          </p:cNvPr>
          <p:cNvSpPr/>
          <p:nvPr/>
        </p:nvSpPr>
        <p:spPr>
          <a:xfrm>
            <a:off x="1028699" y="2721947"/>
            <a:ext cx="5954063" cy="116071"/>
          </a:xfrm>
          <a:custGeom>
            <a:avLst/>
            <a:gdLst/>
            <a:ahLst/>
            <a:cxnLst/>
            <a:rect l="l" t="t" r="r" b="b"/>
            <a:pathLst>
              <a:path w="5954063" h="116071">
                <a:moveTo>
                  <a:pt x="0" y="0"/>
                </a:moveTo>
                <a:lnTo>
                  <a:pt x="5954063" y="0"/>
                </a:lnTo>
                <a:lnTo>
                  <a:pt x="5954063" y="116071"/>
                </a:lnTo>
                <a:lnTo>
                  <a:pt x="0" y="116071"/>
                </a:lnTo>
                <a:lnTo>
                  <a:pt x="0" y="0"/>
                </a:lnTo>
                <a:close/>
              </a:path>
            </a:pathLst>
          </a:custGeom>
          <a:blipFill>
            <a:blip>
              <a:extLst>
                <a:ext uri="{96DAC541-7B7A-43D3-8B79-37D633B846F1}">
                  <asvg:svgBlip xmlns:asvg="http://schemas.microsoft.com/office/drawing/2016/SVG/main" r:embed="rId4"/>
                </a:ext>
              </a:extLst>
            </a:blip>
            <a:stretch>
              <a:fillRect t="-1295251" r="-289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78FD01FB-D6F4-7497-2519-1C84F430F775}"/>
              </a:ext>
            </a:extLst>
          </p:cNvPr>
          <p:cNvSpPr txBox="1"/>
          <p:nvPr/>
        </p:nvSpPr>
        <p:spPr>
          <a:xfrm>
            <a:off x="1404405" y="495025"/>
            <a:ext cx="6384657" cy="1120775"/>
          </a:xfrm>
          <a:prstGeom prst="rect">
            <a:avLst/>
          </a:prstGeom>
        </p:spPr>
        <p:txBody>
          <a:bodyPr wrap="square" lIns="0" tIns="0" rIns="0" bIns="0" rtlCol="0" anchor="t">
            <a:spAutoFit/>
          </a:bodyPr>
          <a:lstStyle/>
          <a:p>
            <a:pPr marL="0" marR="0" lvl="0" indent="0" algn="l" defTabSz="914400" rtl="0" eaLnBrk="1" fontAlgn="auto" latinLnBrk="0" hangingPunct="1">
              <a:lnSpc>
                <a:spcPts val="9100"/>
              </a:lnSpc>
              <a:spcBef>
                <a:spcPts val="0"/>
              </a:spcBef>
              <a:spcAft>
                <a:spcPts val="0"/>
              </a:spcAft>
              <a:buClrTx/>
              <a:buSzTx/>
              <a:buFontTx/>
              <a:buNone/>
              <a:tabLst/>
              <a:defRPr/>
            </a:pPr>
            <a:r>
              <a:rPr kumimoji="0" lang="en-US" sz="6500" b="0" i="0" u="none" strike="noStrike" kern="1200" cap="none" spc="0" normalizeH="0" baseline="0" noProof="0" dirty="0">
                <a:ln>
                  <a:noFill/>
                </a:ln>
                <a:solidFill>
                  <a:srgbClr val="1F2051"/>
                </a:solidFill>
                <a:effectLst/>
                <a:uLnTx/>
                <a:uFillTx/>
                <a:latin typeface="Century Gothic Paneuropean Bold"/>
                <a:ea typeface="+mn-ea"/>
                <a:cs typeface="+mn-cs"/>
              </a:rPr>
              <a:t>Welcome</a:t>
            </a:r>
          </a:p>
        </p:txBody>
      </p:sp>
      <p:sp>
        <p:nvSpPr>
          <p:cNvPr id="8" name="TextBox 8">
            <a:extLst>
              <a:ext uri="{FF2B5EF4-FFF2-40B4-BE49-F238E27FC236}">
                <a16:creationId xmlns:a16="http://schemas.microsoft.com/office/drawing/2014/main" id="{47BC79FC-3A9B-6B4C-A81D-DD933729AA50}"/>
              </a:ext>
            </a:extLst>
          </p:cNvPr>
          <p:cNvSpPr txBox="1"/>
          <p:nvPr/>
        </p:nvSpPr>
        <p:spPr>
          <a:xfrm>
            <a:off x="8595363" y="295230"/>
            <a:ext cx="9677395" cy="5924699"/>
          </a:xfrm>
          <a:prstGeom prst="rect">
            <a:avLst/>
          </a:prstGeom>
        </p:spPr>
        <p:txBody>
          <a:bodyPr wrap="square" lIns="0" tIns="0" rIns="0" bIns="0" rtlCol="0" anchor="t">
            <a:spAutoFit/>
          </a:bodyPr>
          <a:lstStyle/>
          <a:p>
            <a:pPr marL="323849" marR="0" lvl="1" indent="0" algn="l" defTabSz="914400" rtl="0" eaLnBrk="1" fontAlgn="auto" latinLnBrk="0" hangingPunct="1">
              <a:lnSpc>
                <a:spcPts val="4199"/>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1F2051"/>
                </a:solidFill>
                <a:effectLst/>
                <a:uLnTx/>
                <a:uFillTx/>
                <a:latin typeface="Century Gothic Paneuropean"/>
                <a:ea typeface="+mn-ea"/>
                <a:cs typeface="+mn-cs"/>
              </a:rPr>
              <a:t>HLT Materials are:</a:t>
            </a:r>
          </a:p>
          <a:p>
            <a:pPr marL="323849" marR="0" lvl="1" indent="0" algn="l" defTabSz="914400" rtl="0" eaLnBrk="1" fontAlgn="auto" latinLnBrk="0" hangingPunct="1">
              <a:lnSpc>
                <a:spcPts val="4199"/>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1F2051"/>
              </a:solidFill>
              <a:effectLst/>
              <a:uLnTx/>
              <a:uFillTx/>
              <a:latin typeface="Century Gothic Paneuropean"/>
              <a:ea typeface="+mn-ea"/>
              <a:cs typeface="+mn-cs"/>
            </a:endParaRPr>
          </a:p>
          <a:p>
            <a:pPr marL="895349" marR="0" lvl="1" indent="-571500" algn="l" defTabSz="914400" rtl="0" eaLnBrk="1" fontAlgn="auto" latinLnBrk="0" hangingPunct="1">
              <a:lnSpc>
                <a:spcPts val="4199"/>
              </a:lnSpc>
              <a:spcBef>
                <a:spcPts val="0"/>
              </a:spcBef>
              <a:spcAft>
                <a:spcPts val="0"/>
              </a:spcAft>
              <a:buClrTx/>
              <a:buSzTx/>
              <a:buFont typeface="Wingdings" panose="05000000000000000000" pitchFamily="2" charset="2"/>
              <a:buChar char="Ø"/>
              <a:tabLst/>
              <a:defRPr/>
            </a:pPr>
            <a:r>
              <a:rPr kumimoji="0" lang="en-US" sz="5400" b="0" i="0" u="none" strike="noStrike" kern="1200" cap="none" spc="0" normalizeH="0" baseline="0" noProof="0" dirty="0">
                <a:ln>
                  <a:noFill/>
                </a:ln>
                <a:solidFill>
                  <a:srgbClr val="1F2051"/>
                </a:solidFill>
                <a:effectLst/>
                <a:uLnTx/>
                <a:uFillTx/>
                <a:latin typeface="Century Gothic Paneuropean"/>
                <a:ea typeface="+mn-ea"/>
                <a:cs typeface="+mn-cs"/>
              </a:rPr>
              <a:t>Available on the table corner</a:t>
            </a:r>
          </a:p>
          <a:p>
            <a:pPr marL="895349" marR="0" lvl="1" indent="-571500" algn="l" defTabSz="914400" rtl="0" eaLnBrk="1" fontAlgn="auto" latinLnBrk="0" hangingPunct="1">
              <a:lnSpc>
                <a:spcPts val="4199"/>
              </a:lnSpc>
              <a:spcBef>
                <a:spcPts val="0"/>
              </a:spcBef>
              <a:spcAft>
                <a:spcPts val="0"/>
              </a:spcAft>
              <a:buClrTx/>
              <a:buSzTx/>
              <a:buFont typeface="Wingdings" panose="05000000000000000000" pitchFamily="2" charset="2"/>
              <a:buChar char="Ø"/>
              <a:tabLst/>
              <a:defRPr/>
            </a:pPr>
            <a:endParaRPr kumimoji="0" lang="en-US" sz="5400" b="0" i="0" u="none" strike="noStrike" kern="1200" cap="none" spc="0" normalizeH="0" baseline="0" noProof="0" dirty="0">
              <a:ln>
                <a:noFill/>
              </a:ln>
              <a:solidFill>
                <a:srgbClr val="1F2051"/>
              </a:solidFill>
              <a:effectLst/>
              <a:uLnTx/>
              <a:uFillTx/>
              <a:latin typeface="Century Gothic Paneuropean"/>
              <a:ea typeface="+mn-ea"/>
              <a:cs typeface="+mn-cs"/>
            </a:endParaRPr>
          </a:p>
          <a:p>
            <a:pPr marL="895349" marR="0" lvl="1" indent="-571500" algn="l" defTabSz="914400" rtl="0" eaLnBrk="1" fontAlgn="auto" latinLnBrk="0" hangingPunct="1">
              <a:lnSpc>
                <a:spcPts val="4199"/>
              </a:lnSpc>
              <a:spcBef>
                <a:spcPts val="0"/>
              </a:spcBef>
              <a:spcAft>
                <a:spcPts val="0"/>
              </a:spcAft>
              <a:buClrTx/>
              <a:buSzTx/>
              <a:buFont typeface="Wingdings" panose="05000000000000000000" pitchFamily="2" charset="2"/>
              <a:buChar char="Ø"/>
              <a:tabLst/>
              <a:defRPr/>
            </a:pPr>
            <a:r>
              <a:rPr kumimoji="0" lang="en-US" sz="5400" b="0" i="0" u="none" strike="noStrike" kern="1200" cap="none" spc="0" normalizeH="0" baseline="0" noProof="0" dirty="0">
                <a:ln>
                  <a:noFill/>
                </a:ln>
                <a:solidFill>
                  <a:srgbClr val="1F2051"/>
                </a:solidFill>
                <a:effectLst/>
                <a:uLnTx/>
                <a:uFillTx/>
                <a:latin typeface="Century Gothic Paneuropean"/>
                <a:ea typeface="+mn-ea"/>
                <a:cs typeface="+mn-cs"/>
              </a:rPr>
              <a:t>Can be downloaded with the QR Code:</a:t>
            </a:r>
          </a:p>
          <a:p>
            <a:pPr marL="895349" marR="0" lvl="1" indent="-571500" algn="l" defTabSz="914400" rtl="0" eaLnBrk="1" fontAlgn="auto" latinLnBrk="0" hangingPunct="1">
              <a:lnSpc>
                <a:spcPts val="4199"/>
              </a:lnSpc>
              <a:spcBef>
                <a:spcPts val="0"/>
              </a:spcBef>
              <a:spcAft>
                <a:spcPts val="0"/>
              </a:spcAft>
              <a:buClrTx/>
              <a:buSzTx/>
              <a:buFont typeface="Wingdings" panose="05000000000000000000" pitchFamily="2" charset="2"/>
              <a:buChar char="Ø"/>
              <a:tabLst/>
              <a:defRPr/>
            </a:pPr>
            <a:endParaRPr kumimoji="0" lang="en-US" sz="5400" b="0" i="0" u="none" strike="noStrike" kern="1200" cap="none" spc="0" normalizeH="0" baseline="0" noProof="0" dirty="0">
              <a:ln>
                <a:noFill/>
              </a:ln>
              <a:solidFill>
                <a:srgbClr val="1F2051"/>
              </a:solidFill>
              <a:effectLst/>
              <a:uLnTx/>
              <a:uFillTx/>
              <a:latin typeface="Century Gothic Paneuropean"/>
              <a:ea typeface="+mn-ea"/>
              <a:cs typeface="+mn-cs"/>
            </a:endParaRPr>
          </a:p>
          <a:p>
            <a:pPr marL="895349" marR="0" lvl="1" indent="-571500" algn="l" defTabSz="914400" rtl="0" eaLnBrk="1" fontAlgn="auto" latinLnBrk="0" hangingPunct="1">
              <a:lnSpc>
                <a:spcPts val="4199"/>
              </a:lnSpc>
              <a:spcBef>
                <a:spcPts val="0"/>
              </a:spcBef>
              <a:spcAft>
                <a:spcPts val="0"/>
              </a:spcAft>
              <a:buClrTx/>
              <a:buSzTx/>
              <a:buFont typeface="Wingdings" panose="05000000000000000000" pitchFamily="2" charset="2"/>
              <a:buChar char="Ø"/>
              <a:tabLst/>
              <a:defRPr/>
            </a:pPr>
            <a:endParaRPr kumimoji="0" lang="en-US" sz="5400" b="0" i="0" u="none" strike="noStrike" kern="1200" cap="none" spc="0" normalizeH="0" baseline="0" noProof="0" dirty="0">
              <a:ln>
                <a:noFill/>
              </a:ln>
              <a:solidFill>
                <a:srgbClr val="1F2051"/>
              </a:solidFill>
              <a:effectLst/>
              <a:uLnTx/>
              <a:uFillTx/>
              <a:latin typeface="Century Gothic Paneuropean"/>
              <a:ea typeface="+mn-ea"/>
              <a:cs typeface="+mn-cs"/>
            </a:endParaRPr>
          </a:p>
          <a:p>
            <a:pPr marL="1104897" marR="0" lvl="2" indent="-323848" algn="l" defTabSz="914400" rtl="0" eaLnBrk="1" fontAlgn="auto" latinLnBrk="0" hangingPunct="1">
              <a:lnSpc>
                <a:spcPts val="4199"/>
              </a:lnSpc>
              <a:spcBef>
                <a:spcPts val="0"/>
              </a:spcBef>
              <a:spcAft>
                <a:spcPts val="0"/>
              </a:spcAft>
              <a:buClrTx/>
              <a:buSzTx/>
              <a:buFont typeface="Arial"/>
              <a:buChar char="•"/>
              <a:tabLst/>
              <a:defRPr/>
            </a:pPr>
            <a:endParaRPr kumimoji="0" lang="en-US" sz="3600" b="0" i="0" u="none" strike="noStrike" kern="1200" cap="none" spc="0" normalizeH="0" baseline="0" noProof="0" dirty="0">
              <a:ln>
                <a:noFill/>
              </a:ln>
              <a:solidFill>
                <a:srgbClr val="1F2051"/>
              </a:solidFill>
              <a:effectLst/>
              <a:uLnTx/>
              <a:uFillTx/>
              <a:latin typeface="Century Gothic Paneuropean"/>
              <a:ea typeface="+mn-ea"/>
              <a:cs typeface="+mn-cs"/>
            </a:endParaRPr>
          </a:p>
          <a:p>
            <a:pPr marL="781049" marR="0" lvl="2" indent="0" algn="l" defTabSz="914400" rtl="0" eaLnBrk="1" fontAlgn="auto" latinLnBrk="0" hangingPunct="1">
              <a:lnSpc>
                <a:spcPts val="4199"/>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F2051"/>
              </a:solidFill>
              <a:effectLst/>
              <a:uLnTx/>
              <a:uFillTx/>
              <a:latin typeface="Century Gothic Paneuropean"/>
              <a:ea typeface="+mn-ea"/>
              <a:cs typeface="+mn-cs"/>
            </a:endParaRPr>
          </a:p>
        </p:txBody>
      </p:sp>
      <p:sp>
        <p:nvSpPr>
          <p:cNvPr id="9" name="AutoShape 9">
            <a:extLst>
              <a:ext uri="{FF2B5EF4-FFF2-40B4-BE49-F238E27FC236}">
                <a16:creationId xmlns:a16="http://schemas.microsoft.com/office/drawing/2014/main" id="{67BA10D4-C17C-17EA-2D9B-8E79FC28B885}"/>
              </a:ext>
            </a:extLst>
          </p:cNvPr>
          <p:cNvSpPr/>
          <p:nvPr/>
        </p:nvSpPr>
        <p:spPr>
          <a:xfrm>
            <a:off x="8870178" y="1897380"/>
            <a:ext cx="0" cy="6492240"/>
          </a:xfrm>
          <a:prstGeom prst="line">
            <a:avLst/>
          </a:prstGeom>
          <a:ln w="38100" cap="flat">
            <a:solidFill>
              <a:srgbClr val="E7E9EC"/>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7E5F2C9-4727-B7DA-9D34-6607D127FA00}"/>
              </a:ext>
            </a:extLst>
          </p:cNvPr>
          <p:cNvPicPr>
            <a:picLocks noChangeAspect="1"/>
          </p:cNvPicPr>
          <p:nvPr/>
        </p:nvPicPr>
        <p:blipFill>
          <a:blip r:embed="rId5"/>
          <a:stretch>
            <a:fillRect/>
          </a:stretch>
        </p:blipFill>
        <p:spPr>
          <a:xfrm>
            <a:off x="512419" y="2944443"/>
            <a:ext cx="6986622" cy="6986622"/>
          </a:xfrm>
          <a:prstGeom prst="rect">
            <a:avLst/>
          </a:prstGeom>
        </p:spPr>
      </p:pic>
      <p:pic>
        <p:nvPicPr>
          <p:cNvPr id="7" name="Picture 6">
            <a:extLst>
              <a:ext uri="{FF2B5EF4-FFF2-40B4-BE49-F238E27FC236}">
                <a16:creationId xmlns:a16="http://schemas.microsoft.com/office/drawing/2014/main" id="{2799D55D-7BDC-CCFF-0372-0F282CD1E11B}"/>
              </a:ext>
            </a:extLst>
          </p:cNvPr>
          <p:cNvPicPr>
            <a:picLocks noChangeAspect="1"/>
          </p:cNvPicPr>
          <p:nvPr/>
        </p:nvPicPr>
        <p:blipFill>
          <a:blip r:embed="rId6"/>
          <a:stretch>
            <a:fillRect/>
          </a:stretch>
        </p:blipFill>
        <p:spPr>
          <a:xfrm>
            <a:off x="10463974" y="4059521"/>
            <a:ext cx="5940171" cy="5940171"/>
          </a:xfrm>
          <a:prstGeom prst="rect">
            <a:avLst/>
          </a:prstGeom>
        </p:spPr>
      </p:pic>
    </p:spTree>
    <p:extLst>
      <p:ext uri="{BB962C8B-B14F-4D97-AF65-F5344CB8AC3E}">
        <p14:creationId xmlns:p14="http://schemas.microsoft.com/office/powerpoint/2010/main" val="1156183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66068"/>
            <a:ext cx="5954063" cy="116071"/>
          </a:xfrm>
          <a:custGeom>
            <a:avLst/>
            <a:gdLst/>
            <a:ahLst/>
            <a:cxnLst/>
            <a:rect l="l" t="t" r="r" b="b"/>
            <a:pathLst>
              <a:path w="5954063" h="116071">
                <a:moveTo>
                  <a:pt x="0" y="0"/>
                </a:moveTo>
                <a:lnTo>
                  <a:pt x="5954063" y="0"/>
                </a:lnTo>
                <a:lnTo>
                  <a:pt x="5954063" y="116071"/>
                </a:lnTo>
                <a:lnTo>
                  <a:pt x="0" y="116071"/>
                </a:lnTo>
                <a:lnTo>
                  <a:pt x="0" y="0"/>
                </a:lnTo>
                <a:close/>
              </a:path>
            </a:pathLst>
          </a:custGeom>
          <a:blipFill>
            <a:blip>
              <a:extLst>
                <a:ext uri="{96DAC541-7B7A-43D3-8B79-37D633B846F1}">
                  <asvg:svgBlip xmlns:asvg="http://schemas.microsoft.com/office/drawing/2016/SVG/main" r:embed="rId3"/>
                </a:ext>
              </a:extLst>
            </a:blip>
            <a:stretch>
              <a:fillRect t="-1295251" r="-28963"/>
            </a:stretch>
          </a:blipFill>
        </p:spPr>
        <p:txBody>
          <a:bodyPr/>
          <a:lstStyle/>
          <a:p>
            <a:endParaRPr lang="en-US" dirty="0"/>
          </a:p>
        </p:txBody>
      </p:sp>
      <p:sp>
        <p:nvSpPr>
          <p:cNvPr id="3" name="Freeform 3"/>
          <p:cNvSpPr/>
          <p:nvPr/>
        </p:nvSpPr>
        <p:spPr>
          <a:xfrm>
            <a:off x="76201" y="9334500"/>
            <a:ext cx="18211800" cy="2155935"/>
          </a:xfrm>
          <a:custGeom>
            <a:avLst/>
            <a:gdLst/>
            <a:ahLst/>
            <a:cxnLst/>
            <a:rect l="l" t="t" r="r" b="b"/>
            <a:pathLst>
              <a:path w="19488063" h="1856025">
                <a:moveTo>
                  <a:pt x="0" y="0"/>
                </a:moveTo>
                <a:lnTo>
                  <a:pt x="19488064" y="0"/>
                </a:lnTo>
                <a:lnTo>
                  <a:pt x="19488064" y="1856024"/>
                </a:lnTo>
                <a:lnTo>
                  <a:pt x="0" y="1856024"/>
                </a:lnTo>
                <a:lnTo>
                  <a:pt x="0" y="0"/>
                </a:lnTo>
                <a:close/>
              </a:path>
            </a:pathLst>
          </a:custGeom>
          <a:blipFill>
            <a:blip>
              <a:extLst>
                <a:ext uri="{96DAC541-7B7A-43D3-8B79-37D633B846F1}">
                  <asvg:svgBlip xmlns:asvg="http://schemas.microsoft.com/office/drawing/2016/SVG/main" r:embed="rId4"/>
                </a:ext>
              </a:extLst>
            </a:blip>
            <a:stretch>
              <a:fillRect l="-1142" b="-961990"/>
            </a:stretch>
          </a:blipFill>
        </p:spPr>
        <p:txBody>
          <a:bodyPr/>
          <a:lstStyle/>
          <a:p>
            <a:endParaRPr lang="en-US" dirty="0"/>
          </a:p>
        </p:txBody>
      </p:sp>
      <p:sp>
        <p:nvSpPr>
          <p:cNvPr id="9" name="TextBox 9"/>
          <p:cNvSpPr txBox="1"/>
          <p:nvPr/>
        </p:nvSpPr>
        <p:spPr>
          <a:xfrm>
            <a:off x="533400" y="0"/>
            <a:ext cx="9296400" cy="1090107"/>
          </a:xfrm>
          <a:prstGeom prst="rect">
            <a:avLst/>
          </a:prstGeom>
        </p:spPr>
        <p:txBody>
          <a:bodyPr wrap="square" lIns="0" tIns="0" rIns="0" bIns="0" rtlCol="0" anchor="t">
            <a:spAutoFit/>
          </a:bodyPr>
          <a:lstStyle/>
          <a:p>
            <a:pPr>
              <a:lnSpc>
                <a:spcPts val="9100"/>
              </a:lnSpc>
            </a:pPr>
            <a:r>
              <a:rPr lang="en-US" sz="6500" dirty="0">
                <a:solidFill>
                  <a:srgbClr val="1F2051"/>
                </a:solidFill>
                <a:latin typeface="Candara" panose="020E0502030303020204" pitchFamily="34" charset="0"/>
              </a:rPr>
              <a:t>2026 Legislative Update</a:t>
            </a:r>
          </a:p>
        </p:txBody>
      </p:sp>
      <p:pic>
        <p:nvPicPr>
          <p:cNvPr id="5" name="Picture 4" descr="A stack of papers on a desk&#10;&#10;Description automatically generated">
            <a:extLst>
              <a:ext uri="{FF2B5EF4-FFF2-40B4-BE49-F238E27FC236}">
                <a16:creationId xmlns:a16="http://schemas.microsoft.com/office/drawing/2014/main" id="{8FD630C4-BEAA-25A3-A1CE-F947B6F6B6C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981200" y="5112190"/>
            <a:ext cx="6113921" cy="3611244"/>
          </a:xfrm>
          <a:prstGeom prst="rect">
            <a:avLst/>
          </a:prstGeom>
        </p:spPr>
      </p:pic>
      <p:pic>
        <p:nvPicPr>
          <p:cNvPr id="11" name="Picture 10" descr="A group of people holding a sign">
            <a:extLst>
              <a:ext uri="{FF2B5EF4-FFF2-40B4-BE49-F238E27FC236}">
                <a16:creationId xmlns:a16="http://schemas.microsoft.com/office/drawing/2014/main" id="{651B3033-55A8-B257-DF15-3FE953BFBF8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296400" y="1124103"/>
            <a:ext cx="7222488" cy="3611244"/>
          </a:xfrm>
          <a:prstGeom prst="rect">
            <a:avLst/>
          </a:prstGeom>
        </p:spPr>
      </p:pic>
    </p:spTree>
    <p:extLst>
      <p:ext uri="{BB962C8B-B14F-4D97-AF65-F5344CB8AC3E}">
        <p14:creationId xmlns:p14="http://schemas.microsoft.com/office/powerpoint/2010/main" val="3332579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7200" y="1066068"/>
            <a:ext cx="5954063" cy="116071"/>
          </a:xfrm>
          <a:custGeom>
            <a:avLst/>
            <a:gdLst/>
            <a:ahLst/>
            <a:cxnLst/>
            <a:rect l="l" t="t" r="r" b="b"/>
            <a:pathLst>
              <a:path w="5954063" h="116071">
                <a:moveTo>
                  <a:pt x="0" y="0"/>
                </a:moveTo>
                <a:lnTo>
                  <a:pt x="5954063" y="0"/>
                </a:lnTo>
                <a:lnTo>
                  <a:pt x="5954063" y="116071"/>
                </a:lnTo>
                <a:lnTo>
                  <a:pt x="0" y="116071"/>
                </a:lnTo>
                <a:lnTo>
                  <a:pt x="0" y="0"/>
                </a:lnTo>
                <a:close/>
              </a:path>
            </a:pathLst>
          </a:custGeom>
          <a:blipFill>
            <a:blip>
              <a:extLst>
                <a:ext uri="{96DAC541-7B7A-43D3-8B79-37D633B846F1}">
                  <asvg:svgBlip xmlns:asvg="http://schemas.microsoft.com/office/drawing/2016/SVG/main" r:embed="rId3"/>
                </a:ext>
              </a:extLst>
            </a:blip>
            <a:stretch>
              <a:fillRect t="-1295251" r="-28963"/>
            </a:stretch>
          </a:blipFill>
        </p:spPr>
        <p:txBody>
          <a:bodyPr/>
          <a:lstStyle/>
          <a:p>
            <a:endParaRPr lang="en-US" dirty="0"/>
          </a:p>
        </p:txBody>
      </p:sp>
      <p:sp>
        <p:nvSpPr>
          <p:cNvPr id="3" name="Freeform 3"/>
          <p:cNvSpPr/>
          <p:nvPr/>
        </p:nvSpPr>
        <p:spPr>
          <a:xfrm>
            <a:off x="0" y="10218382"/>
            <a:ext cx="18288000" cy="936734"/>
          </a:xfrm>
          <a:custGeom>
            <a:avLst/>
            <a:gdLst/>
            <a:ahLst/>
            <a:cxnLst/>
            <a:rect l="l" t="t" r="r" b="b"/>
            <a:pathLst>
              <a:path w="19488063" h="1856025">
                <a:moveTo>
                  <a:pt x="0" y="0"/>
                </a:moveTo>
                <a:lnTo>
                  <a:pt x="19488064" y="0"/>
                </a:lnTo>
                <a:lnTo>
                  <a:pt x="19488064" y="1856024"/>
                </a:lnTo>
                <a:lnTo>
                  <a:pt x="0" y="1856024"/>
                </a:lnTo>
                <a:lnTo>
                  <a:pt x="0" y="0"/>
                </a:lnTo>
                <a:close/>
              </a:path>
            </a:pathLst>
          </a:custGeom>
          <a:blipFill>
            <a:blip>
              <a:extLst>
                <a:ext uri="{96DAC541-7B7A-43D3-8B79-37D633B846F1}">
                  <asvg:svgBlip xmlns:asvg="http://schemas.microsoft.com/office/drawing/2016/SVG/main" r:embed="rId4"/>
                </a:ext>
              </a:extLst>
            </a:blip>
            <a:stretch>
              <a:fillRect l="-1142" b="-961990"/>
            </a:stretch>
          </a:blipFill>
        </p:spPr>
        <p:txBody>
          <a:bodyPr/>
          <a:lstStyle/>
          <a:p>
            <a:endParaRPr lang="en-US" dirty="0"/>
          </a:p>
        </p:txBody>
      </p:sp>
      <p:sp>
        <p:nvSpPr>
          <p:cNvPr id="9" name="TextBox 9"/>
          <p:cNvSpPr txBox="1"/>
          <p:nvPr/>
        </p:nvSpPr>
        <p:spPr>
          <a:xfrm>
            <a:off x="533400" y="0"/>
            <a:ext cx="9296400" cy="1090107"/>
          </a:xfrm>
          <a:prstGeom prst="rect">
            <a:avLst/>
          </a:prstGeom>
        </p:spPr>
        <p:txBody>
          <a:bodyPr wrap="square" lIns="0" tIns="0" rIns="0" bIns="0" rtlCol="0" anchor="t">
            <a:spAutoFit/>
          </a:bodyPr>
          <a:lstStyle/>
          <a:p>
            <a:pPr>
              <a:lnSpc>
                <a:spcPts val="9100"/>
              </a:lnSpc>
            </a:pPr>
            <a:r>
              <a:rPr lang="en-US" sz="6500" dirty="0">
                <a:solidFill>
                  <a:srgbClr val="1F2051"/>
                </a:solidFill>
                <a:latin typeface="Candara" panose="020E0502030303020204" pitchFamily="34" charset="0"/>
              </a:rPr>
              <a:t>2026</a:t>
            </a:r>
            <a:r>
              <a:rPr lang="en-US" sz="6500" dirty="0">
                <a:solidFill>
                  <a:srgbClr val="1F2051"/>
                </a:solidFill>
                <a:latin typeface="Century Gothic Paneuropean Bold"/>
              </a:rPr>
              <a:t> </a:t>
            </a:r>
            <a:r>
              <a:rPr lang="en-US" sz="6500" dirty="0">
                <a:solidFill>
                  <a:srgbClr val="1F2051"/>
                </a:solidFill>
                <a:latin typeface="Candara" panose="020E0502030303020204" pitchFamily="34" charset="0"/>
              </a:rPr>
              <a:t>Legislation Update</a:t>
            </a:r>
            <a:endParaRPr lang="en-US" sz="6500" dirty="0">
              <a:solidFill>
                <a:srgbClr val="1F2051"/>
              </a:solidFill>
              <a:latin typeface="Century Gothic Paneuropean Bold"/>
            </a:endParaRPr>
          </a:p>
        </p:txBody>
      </p:sp>
      <p:sp>
        <p:nvSpPr>
          <p:cNvPr id="4" name="TextBox 3">
            <a:extLst>
              <a:ext uri="{FF2B5EF4-FFF2-40B4-BE49-F238E27FC236}">
                <a16:creationId xmlns:a16="http://schemas.microsoft.com/office/drawing/2014/main" id="{67359988-16DC-5A81-B92B-476C5006C676}"/>
              </a:ext>
            </a:extLst>
          </p:cNvPr>
          <p:cNvSpPr txBox="1"/>
          <p:nvPr/>
        </p:nvSpPr>
        <p:spPr>
          <a:xfrm>
            <a:off x="117694" y="1170445"/>
            <a:ext cx="11963400" cy="8797729"/>
          </a:xfrm>
          <a:prstGeom prst="rect">
            <a:avLst/>
          </a:prstGeom>
        </p:spPr>
        <p:txBody>
          <a:bodyPr wrap="square" lIns="0" tIns="0" rIns="0" bIns="0" rtlCol="0" anchor="t">
            <a:spAutoFit/>
          </a:bodyPr>
          <a:lstStyle/>
          <a:p>
            <a:pPr marL="146050"/>
            <a:r>
              <a:rPr lang="en-US" sz="3200" b="1" u="sng" dirty="0">
                <a:latin typeface="Candara" panose="020E0502030303020204" pitchFamily="34" charset="0"/>
              </a:rPr>
              <a:t>Land Use &amp; Planning</a:t>
            </a:r>
          </a:p>
          <a:p>
            <a:pPr marL="1060450" lvl="1" indent="-457200">
              <a:buFont typeface="Wingdings" panose="05000000000000000000" pitchFamily="2" charset="2"/>
              <a:buChar char="q"/>
            </a:pPr>
            <a:r>
              <a:rPr lang="en-US" sz="3200" b="1" u="sng" dirty="0">
                <a:latin typeface="Candara" panose="020E0502030303020204" pitchFamily="34" charset="0"/>
              </a:rPr>
              <a:t>CHECK POST-APPROPS BILL</a:t>
            </a:r>
          </a:p>
          <a:p>
            <a:pPr marL="1060450" lvl="1" indent="-457200">
              <a:buFont typeface="Wingdings" panose="05000000000000000000" pitchFamily="2" charset="2"/>
              <a:buChar char="q"/>
            </a:pPr>
            <a:endParaRPr lang="en-US" sz="3200" b="1" u="sng" dirty="0">
              <a:latin typeface="Candara" panose="020E0502030303020204" pitchFamily="34" charset="0"/>
            </a:endParaRPr>
          </a:p>
          <a:p>
            <a:pPr marL="146050"/>
            <a:r>
              <a:rPr lang="en-US" sz="3200" b="1" u="sng" dirty="0">
                <a:latin typeface="Candara" panose="020E0502030303020204" pitchFamily="34" charset="0"/>
              </a:rPr>
              <a:t>Building Issues</a:t>
            </a:r>
          </a:p>
          <a:p>
            <a:pPr marL="146050"/>
            <a:r>
              <a:rPr lang="en-US" sz="3200" b="1" u="sng" dirty="0">
                <a:latin typeface="Candara" panose="020E0502030303020204" pitchFamily="34" charset="0"/>
              </a:rPr>
              <a:t>CHECK POST-APPROPS BILL</a:t>
            </a:r>
          </a:p>
          <a:p>
            <a:pPr marL="1060450" lvl="1" indent="-457200">
              <a:buFont typeface="Wingdings" panose="05000000000000000000" pitchFamily="2" charset="2"/>
              <a:buChar char="q"/>
            </a:pPr>
            <a:endParaRPr lang="en-US" sz="3200" dirty="0">
              <a:latin typeface="Candara" panose="020E0502030303020204" pitchFamily="34" charset="0"/>
            </a:endParaRPr>
          </a:p>
          <a:p>
            <a:pPr marL="1060450" lvl="1" indent="-457200">
              <a:buFont typeface="Wingdings" panose="05000000000000000000" pitchFamily="2" charset="2"/>
              <a:buChar char="q"/>
            </a:pPr>
            <a:endParaRPr lang="en-US" sz="3200" dirty="0">
              <a:latin typeface="Candara" panose="020E0502030303020204" pitchFamily="34" charset="0"/>
            </a:endParaRPr>
          </a:p>
          <a:p>
            <a:pPr marL="146050"/>
            <a:r>
              <a:rPr lang="en-US" sz="3200" b="1" u="sng" dirty="0">
                <a:latin typeface="Candara" panose="020E0502030303020204" pitchFamily="34" charset="0"/>
              </a:rPr>
              <a:t>Public Works </a:t>
            </a:r>
          </a:p>
          <a:p>
            <a:pPr marL="1060450" lvl="1" indent="-457200">
              <a:buFont typeface="Wingdings" panose="05000000000000000000" pitchFamily="2" charset="2"/>
              <a:buChar char="q"/>
            </a:pPr>
            <a:r>
              <a:rPr lang="en-US" sz="3200" u="sng" dirty="0">
                <a:latin typeface="Candara" panose="020E0502030303020204" pitchFamily="34" charset="0"/>
              </a:rPr>
              <a:t>AB 1198</a:t>
            </a:r>
            <a:r>
              <a:rPr lang="en-US" sz="3200" dirty="0">
                <a:latin typeface="Candara" panose="020E0502030303020204" pitchFamily="34" charset="0"/>
              </a:rPr>
              <a:t>: Requires wage increases to take effect during construction phase of PW project. </a:t>
            </a:r>
          </a:p>
          <a:p>
            <a:pPr marL="1060450" lvl="1" indent="-457200">
              <a:buFont typeface="Wingdings" panose="05000000000000000000" pitchFamily="2" charset="2"/>
              <a:buChar char="q"/>
            </a:pPr>
            <a:r>
              <a:rPr lang="en-US" sz="3200" u="sng" dirty="0">
                <a:latin typeface="Candara" panose="020E0502030303020204" pitchFamily="34" charset="0"/>
              </a:rPr>
              <a:t>AB 1859</a:t>
            </a:r>
            <a:r>
              <a:rPr lang="en-US" sz="3200" b="1" u="sng" dirty="0">
                <a:latin typeface="Candara" panose="020E0502030303020204" pitchFamily="34" charset="0"/>
              </a:rPr>
              <a:t>: </a:t>
            </a:r>
            <a:r>
              <a:rPr lang="en-US" sz="3200" dirty="0">
                <a:latin typeface="Candara" panose="020E0502030303020204" pitchFamily="34" charset="0"/>
              </a:rPr>
              <a:t>Requires counties to give labor reps access to construction site if “consistent w/ job safety &amp; security” to confirm wage compliance</a:t>
            </a:r>
          </a:p>
          <a:p>
            <a:pPr marL="1060450" lvl="1" indent="-457200">
              <a:buFont typeface="Wingdings" panose="05000000000000000000" pitchFamily="2" charset="2"/>
              <a:buChar char="q"/>
            </a:pPr>
            <a:r>
              <a:rPr lang="en-US" sz="3200" dirty="0">
                <a:latin typeface="Candara" panose="020E0502030303020204" pitchFamily="34" charset="0"/>
              </a:rPr>
              <a:t>SB 935: Makes Design-Build Auth Permanent</a:t>
            </a:r>
          </a:p>
          <a:p>
            <a:pPr marL="1060450" lvl="1" indent="-457200">
              <a:buFont typeface="Wingdings" panose="05000000000000000000" pitchFamily="2" charset="2"/>
              <a:buChar char="q"/>
            </a:pPr>
            <a:endParaRPr lang="en-US" sz="3200" dirty="0">
              <a:latin typeface="Candara" panose="020E0502030303020204" pitchFamily="34" charset="0"/>
            </a:endParaRPr>
          </a:p>
          <a:p>
            <a:pPr marL="1060450" lvl="1" indent="-457200">
              <a:buFont typeface="Wingdings" panose="05000000000000000000" pitchFamily="2" charset="2"/>
              <a:buChar char="q"/>
            </a:pPr>
            <a:endParaRPr lang="en-US" sz="3200" dirty="0">
              <a:latin typeface="Candara" panose="020E0502030303020204" pitchFamily="34" charset="0"/>
            </a:endParaRPr>
          </a:p>
          <a:p>
            <a:pPr marL="146050" indent="0">
              <a:buNone/>
            </a:pPr>
            <a:endParaRPr lang="en-US" sz="2700" b="1" dirty="0">
              <a:latin typeface="Candara" panose="020E0502030303020204" pitchFamily="34" charset="0"/>
            </a:endParaRPr>
          </a:p>
          <a:p>
            <a:pPr algn="ctr">
              <a:lnSpc>
                <a:spcPts val="4200"/>
              </a:lnSpc>
            </a:pPr>
            <a:endParaRPr lang="en-US" sz="3000" dirty="0">
              <a:solidFill>
                <a:srgbClr val="1F2051"/>
              </a:solidFill>
              <a:latin typeface="Century Gothic Paneuropean"/>
            </a:endParaRPr>
          </a:p>
        </p:txBody>
      </p:sp>
      <p:sp>
        <p:nvSpPr>
          <p:cNvPr id="5" name="Freeform 5">
            <a:extLst>
              <a:ext uri="{FF2B5EF4-FFF2-40B4-BE49-F238E27FC236}">
                <a16:creationId xmlns:a16="http://schemas.microsoft.com/office/drawing/2014/main" id="{B8FEC4CD-B369-3730-3564-58921E75551C}"/>
              </a:ext>
            </a:extLst>
          </p:cNvPr>
          <p:cNvSpPr/>
          <p:nvPr/>
        </p:nvSpPr>
        <p:spPr>
          <a:xfrm rot="5400000">
            <a:off x="7293216" y="4787878"/>
            <a:ext cx="10570676" cy="994919"/>
          </a:xfrm>
          <a:custGeom>
            <a:avLst/>
            <a:gdLst/>
            <a:ahLst/>
            <a:cxnLst/>
            <a:rect l="l" t="t" r="r" b="b"/>
            <a:pathLst>
              <a:path w="10446546" h="994919">
                <a:moveTo>
                  <a:pt x="0" y="0"/>
                </a:moveTo>
                <a:lnTo>
                  <a:pt x="10446546" y="0"/>
                </a:lnTo>
                <a:lnTo>
                  <a:pt x="10446546" y="994920"/>
                </a:lnTo>
                <a:lnTo>
                  <a:pt x="0" y="994920"/>
                </a:lnTo>
                <a:lnTo>
                  <a:pt x="0" y="0"/>
                </a:lnTo>
                <a:close/>
              </a:path>
            </a:pathLst>
          </a:custGeom>
          <a:blipFill>
            <a:blip>
              <a:extLst>
                <a:ext uri="{96DAC541-7B7A-43D3-8B79-37D633B846F1}">
                  <asvg:svgBlip xmlns:asvg="http://schemas.microsoft.com/office/drawing/2016/SVG/main" r:embed="rId4"/>
                </a:ext>
              </a:extLst>
            </a:blip>
            <a:stretch>
              <a:fillRect l="-1142" b="-961990"/>
            </a:stretch>
          </a:blipFill>
        </p:spPr>
        <p:txBody>
          <a:bodyPr/>
          <a:lstStyle/>
          <a:p>
            <a:endParaRPr lang="en-US" dirty="0"/>
          </a:p>
        </p:txBody>
      </p:sp>
      <p:pic>
        <p:nvPicPr>
          <p:cNvPr id="11" name="Picture 10" descr="A map of a road with directions&#10;&#10;Description automatically generated with medium confidence">
            <a:extLst>
              <a:ext uri="{FF2B5EF4-FFF2-40B4-BE49-F238E27FC236}">
                <a16:creationId xmlns:a16="http://schemas.microsoft.com/office/drawing/2014/main" id="{F3C58DF1-E414-CEF1-E03B-C4B1EC92C8A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3071698" y="3467099"/>
            <a:ext cx="5216302" cy="4364307"/>
          </a:xfrm>
          <a:prstGeom prst="rect">
            <a:avLst/>
          </a:prstGeom>
        </p:spPr>
      </p:pic>
      <p:pic>
        <p:nvPicPr>
          <p:cNvPr id="13" name="Picture 12">
            <a:extLst>
              <a:ext uri="{FF2B5EF4-FFF2-40B4-BE49-F238E27FC236}">
                <a16:creationId xmlns:a16="http://schemas.microsoft.com/office/drawing/2014/main" id="{1342EDC4-F65F-0528-F020-325EA655748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3071698" y="6235306"/>
            <a:ext cx="5216302" cy="4051694"/>
          </a:xfrm>
          <a:prstGeom prst="rect">
            <a:avLst/>
          </a:prstGeom>
        </p:spPr>
      </p:pic>
      <p:pic>
        <p:nvPicPr>
          <p:cNvPr id="6" name="Picture 5">
            <a:extLst>
              <a:ext uri="{FF2B5EF4-FFF2-40B4-BE49-F238E27FC236}">
                <a16:creationId xmlns:a16="http://schemas.microsoft.com/office/drawing/2014/main" id="{D7818740-7C4A-F459-D9BC-0068DC265C12}"/>
              </a:ext>
            </a:extLst>
          </p:cNvPr>
          <p:cNvPicPr>
            <a:picLocks noChangeAspect="1"/>
          </p:cNvPicPr>
          <p:nvPr/>
        </p:nvPicPr>
        <p:blipFill>
          <a:blip r:embed="rId9"/>
          <a:stretch>
            <a:fillRect/>
          </a:stretch>
        </p:blipFill>
        <p:spPr>
          <a:xfrm>
            <a:off x="13051082" y="0"/>
            <a:ext cx="5236918" cy="3481118"/>
          </a:xfrm>
          <a:prstGeom prst="rect">
            <a:avLst/>
          </a:prstGeom>
        </p:spPr>
      </p:pic>
    </p:spTree>
    <p:extLst>
      <p:ext uri="{BB962C8B-B14F-4D97-AF65-F5344CB8AC3E}">
        <p14:creationId xmlns:p14="http://schemas.microsoft.com/office/powerpoint/2010/main" val="2929613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C4ECA-AD9C-D866-8D3C-EA73CD0081E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175B6C-BFE9-8361-59C8-6A83D903E28E}"/>
              </a:ext>
            </a:extLst>
          </p:cNvPr>
          <p:cNvSpPr/>
          <p:nvPr/>
        </p:nvSpPr>
        <p:spPr>
          <a:xfrm>
            <a:off x="1028700" y="1066068"/>
            <a:ext cx="5954063" cy="116071"/>
          </a:xfrm>
          <a:custGeom>
            <a:avLst/>
            <a:gdLst/>
            <a:ahLst/>
            <a:cxnLst/>
            <a:rect l="l" t="t" r="r" b="b"/>
            <a:pathLst>
              <a:path w="5954063" h="116071">
                <a:moveTo>
                  <a:pt x="0" y="0"/>
                </a:moveTo>
                <a:lnTo>
                  <a:pt x="5954063" y="0"/>
                </a:lnTo>
                <a:lnTo>
                  <a:pt x="5954063" y="116071"/>
                </a:lnTo>
                <a:lnTo>
                  <a:pt x="0" y="116071"/>
                </a:lnTo>
                <a:lnTo>
                  <a:pt x="0" y="0"/>
                </a:lnTo>
                <a:close/>
              </a:path>
            </a:pathLst>
          </a:custGeom>
          <a:blipFill>
            <a:blip>
              <a:extLst>
                <a:ext uri="{96DAC541-7B7A-43D3-8B79-37D633B846F1}">
                  <asvg:svgBlip xmlns:asvg="http://schemas.microsoft.com/office/drawing/2016/SVG/main" r:embed="rId3"/>
                </a:ext>
              </a:extLst>
            </a:blip>
            <a:stretch>
              <a:fillRect t="-1295251" r="-28963"/>
            </a:stretch>
          </a:blipFill>
        </p:spPr>
        <p:txBody>
          <a:bodyPr/>
          <a:lstStyle/>
          <a:p>
            <a:endParaRPr lang="en-US" dirty="0"/>
          </a:p>
        </p:txBody>
      </p:sp>
      <p:sp>
        <p:nvSpPr>
          <p:cNvPr id="3" name="Freeform 3">
            <a:extLst>
              <a:ext uri="{FF2B5EF4-FFF2-40B4-BE49-F238E27FC236}">
                <a16:creationId xmlns:a16="http://schemas.microsoft.com/office/drawing/2014/main" id="{3CF3CCF1-FF71-EDAC-578C-1A009AB8B91C}"/>
              </a:ext>
            </a:extLst>
          </p:cNvPr>
          <p:cNvSpPr/>
          <p:nvPr/>
        </p:nvSpPr>
        <p:spPr>
          <a:xfrm>
            <a:off x="0" y="9334501"/>
            <a:ext cx="18288001" cy="952500"/>
          </a:xfrm>
          <a:custGeom>
            <a:avLst/>
            <a:gdLst/>
            <a:ahLst/>
            <a:cxnLst/>
            <a:rect l="l" t="t" r="r" b="b"/>
            <a:pathLst>
              <a:path w="19488063" h="1856025">
                <a:moveTo>
                  <a:pt x="0" y="0"/>
                </a:moveTo>
                <a:lnTo>
                  <a:pt x="19488064" y="0"/>
                </a:lnTo>
                <a:lnTo>
                  <a:pt x="19488064" y="1856024"/>
                </a:lnTo>
                <a:lnTo>
                  <a:pt x="0" y="1856024"/>
                </a:lnTo>
                <a:lnTo>
                  <a:pt x="0" y="0"/>
                </a:lnTo>
                <a:close/>
              </a:path>
            </a:pathLst>
          </a:custGeom>
          <a:blipFill>
            <a:blip>
              <a:extLst>
                <a:ext uri="{96DAC541-7B7A-43D3-8B79-37D633B846F1}">
                  <asvg:svgBlip xmlns:asvg="http://schemas.microsoft.com/office/drawing/2016/SVG/main" r:embed="rId4"/>
                </a:ext>
              </a:extLst>
            </a:blip>
            <a:stretch>
              <a:fillRect l="-1142" b="-961990"/>
            </a:stretch>
          </a:blipFill>
        </p:spPr>
        <p:txBody>
          <a:bodyPr/>
          <a:lstStyle/>
          <a:p>
            <a:endParaRPr lang="en-US" dirty="0"/>
          </a:p>
        </p:txBody>
      </p:sp>
      <p:sp>
        <p:nvSpPr>
          <p:cNvPr id="9" name="TextBox 9">
            <a:extLst>
              <a:ext uri="{FF2B5EF4-FFF2-40B4-BE49-F238E27FC236}">
                <a16:creationId xmlns:a16="http://schemas.microsoft.com/office/drawing/2014/main" id="{71878780-FFF6-C9A5-5437-D4646FA8AFAB}"/>
              </a:ext>
            </a:extLst>
          </p:cNvPr>
          <p:cNvSpPr txBox="1"/>
          <p:nvPr/>
        </p:nvSpPr>
        <p:spPr>
          <a:xfrm>
            <a:off x="533400" y="0"/>
            <a:ext cx="12725400" cy="1095300"/>
          </a:xfrm>
          <a:prstGeom prst="rect">
            <a:avLst/>
          </a:prstGeom>
        </p:spPr>
        <p:txBody>
          <a:bodyPr wrap="square" lIns="0" tIns="0" rIns="0" bIns="0" rtlCol="0" anchor="t">
            <a:spAutoFit/>
          </a:bodyPr>
          <a:lstStyle/>
          <a:p>
            <a:pPr>
              <a:lnSpc>
                <a:spcPts val="9100"/>
              </a:lnSpc>
            </a:pPr>
            <a:r>
              <a:rPr lang="en-US" sz="6500" dirty="0">
                <a:solidFill>
                  <a:srgbClr val="1F2051"/>
                </a:solidFill>
                <a:latin typeface="Candara" panose="020E0502030303020204" pitchFamily="34" charset="0"/>
              </a:rPr>
              <a:t>2026 Budget Update &amp; Outlook </a:t>
            </a:r>
          </a:p>
        </p:txBody>
      </p:sp>
      <p:pic>
        <p:nvPicPr>
          <p:cNvPr id="7" name="Picture 6">
            <a:extLst>
              <a:ext uri="{FF2B5EF4-FFF2-40B4-BE49-F238E27FC236}">
                <a16:creationId xmlns:a16="http://schemas.microsoft.com/office/drawing/2014/main" id="{3C770D8A-E75B-6B57-C228-F28E3AF7F15D}"/>
              </a:ext>
            </a:extLst>
          </p:cNvPr>
          <p:cNvPicPr>
            <a:picLocks noChangeAspect="1"/>
          </p:cNvPicPr>
          <p:nvPr/>
        </p:nvPicPr>
        <p:blipFill>
          <a:blip r:embed="rId5"/>
          <a:stretch>
            <a:fillRect/>
          </a:stretch>
        </p:blipFill>
        <p:spPr>
          <a:xfrm>
            <a:off x="10058402" y="4000500"/>
            <a:ext cx="7278053" cy="4843213"/>
          </a:xfrm>
          <a:prstGeom prst="rect">
            <a:avLst/>
          </a:prstGeom>
        </p:spPr>
      </p:pic>
      <p:pic>
        <p:nvPicPr>
          <p:cNvPr id="5" name="Picture 4">
            <a:extLst>
              <a:ext uri="{FF2B5EF4-FFF2-40B4-BE49-F238E27FC236}">
                <a16:creationId xmlns:a16="http://schemas.microsoft.com/office/drawing/2014/main" id="{096DEC74-9ED0-AC37-0875-4E411C0121EB}"/>
              </a:ext>
            </a:extLst>
          </p:cNvPr>
          <p:cNvPicPr>
            <a:picLocks noChangeAspect="1"/>
          </p:cNvPicPr>
          <p:nvPr/>
        </p:nvPicPr>
        <p:blipFill>
          <a:blip r:embed="rId6"/>
          <a:stretch>
            <a:fillRect/>
          </a:stretch>
        </p:blipFill>
        <p:spPr>
          <a:xfrm>
            <a:off x="609600" y="1333500"/>
            <a:ext cx="6656834" cy="5856405"/>
          </a:xfrm>
          <a:prstGeom prst="rect">
            <a:avLst/>
          </a:prstGeom>
        </p:spPr>
      </p:pic>
    </p:spTree>
    <p:extLst>
      <p:ext uri="{BB962C8B-B14F-4D97-AF65-F5344CB8AC3E}">
        <p14:creationId xmlns:p14="http://schemas.microsoft.com/office/powerpoint/2010/main" val="150013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B6CDC-70B2-2C06-E7E5-CD61AFBC02B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E864D50-EAFD-D920-607A-64ED26D66670}"/>
              </a:ext>
            </a:extLst>
          </p:cNvPr>
          <p:cNvSpPr/>
          <p:nvPr/>
        </p:nvSpPr>
        <p:spPr>
          <a:xfrm>
            <a:off x="1028700" y="1066068"/>
            <a:ext cx="5954063" cy="116071"/>
          </a:xfrm>
          <a:custGeom>
            <a:avLst/>
            <a:gdLst/>
            <a:ahLst/>
            <a:cxnLst/>
            <a:rect l="l" t="t" r="r" b="b"/>
            <a:pathLst>
              <a:path w="5954063" h="116071">
                <a:moveTo>
                  <a:pt x="0" y="0"/>
                </a:moveTo>
                <a:lnTo>
                  <a:pt x="5954063" y="0"/>
                </a:lnTo>
                <a:lnTo>
                  <a:pt x="5954063" y="116071"/>
                </a:lnTo>
                <a:lnTo>
                  <a:pt x="0" y="116071"/>
                </a:lnTo>
                <a:lnTo>
                  <a:pt x="0" y="0"/>
                </a:lnTo>
                <a:close/>
              </a:path>
            </a:pathLst>
          </a:custGeom>
          <a:blipFill>
            <a:blip>
              <a:extLst>
                <a:ext uri="{96DAC541-7B7A-43D3-8B79-37D633B846F1}">
                  <asvg:svgBlip xmlns:asvg="http://schemas.microsoft.com/office/drawing/2016/SVG/main" r:embed="rId3"/>
                </a:ext>
              </a:extLst>
            </a:blip>
            <a:stretch>
              <a:fillRect t="-1295251" r="-28963"/>
            </a:stretch>
          </a:blipFill>
        </p:spPr>
        <p:txBody>
          <a:bodyPr/>
          <a:lstStyle/>
          <a:p>
            <a:endParaRPr lang="en-US" dirty="0"/>
          </a:p>
        </p:txBody>
      </p:sp>
      <p:sp>
        <p:nvSpPr>
          <p:cNvPr id="3" name="Freeform 3">
            <a:extLst>
              <a:ext uri="{FF2B5EF4-FFF2-40B4-BE49-F238E27FC236}">
                <a16:creationId xmlns:a16="http://schemas.microsoft.com/office/drawing/2014/main" id="{24DDFA4A-57CB-54BA-FAA7-51E4F0639E4C}"/>
              </a:ext>
            </a:extLst>
          </p:cNvPr>
          <p:cNvSpPr/>
          <p:nvPr/>
        </p:nvSpPr>
        <p:spPr>
          <a:xfrm>
            <a:off x="1" y="10477500"/>
            <a:ext cx="18288000" cy="1012935"/>
          </a:xfrm>
          <a:custGeom>
            <a:avLst/>
            <a:gdLst/>
            <a:ahLst/>
            <a:cxnLst/>
            <a:rect l="l" t="t" r="r" b="b"/>
            <a:pathLst>
              <a:path w="19488063" h="1856025">
                <a:moveTo>
                  <a:pt x="0" y="0"/>
                </a:moveTo>
                <a:lnTo>
                  <a:pt x="19488064" y="0"/>
                </a:lnTo>
                <a:lnTo>
                  <a:pt x="19488064" y="1856024"/>
                </a:lnTo>
                <a:lnTo>
                  <a:pt x="0" y="1856024"/>
                </a:lnTo>
                <a:lnTo>
                  <a:pt x="0" y="0"/>
                </a:lnTo>
                <a:close/>
              </a:path>
            </a:pathLst>
          </a:custGeom>
          <a:blipFill>
            <a:blip>
              <a:extLst>
                <a:ext uri="{96DAC541-7B7A-43D3-8B79-37D633B846F1}">
                  <asvg:svgBlip xmlns:asvg="http://schemas.microsoft.com/office/drawing/2016/SVG/main" r:embed="rId4"/>
                </a:ext>
              </a:extLst>
            </a:blip>
            <a:stretch>
              <a:fillRect l="-1142" b="-961990"/>
            </a:stretch>
          </a:blipFill>
        </p:spPr>
        <p:txBody>
          <a:bodyPr/>
          <a:lstStyle/>
          <a:p>
            <a:endParaRPr lang="en-US" dirty="0"/>
          </a:p>
        </p:txBody>
      </p:sp>
      <p:sp>
        <p:nvSpPr>
          <p:cNvPr id="9" name="TextBox 9">
            <a:extLst>
              <a:ext uri="{FF2B5EF4-FFF2-40B4-BE49-F238E27FC236}">
                <a16:creationId xmlns:a16="http://schemas.microsoft.com/office/drawing/2014/main" id="{DC221754-D4E9-28D2-00C0-20B926D9C6D5}"/>
              </a:ext>
            </a:extLst>
          </p:cNvPr>
          <p:cNvSpPr txBox="1"/>
          <p:nvPr/>
        </p:nvSpPr>
        <p:spPr>
          <a:xfrm>
            <a:off x="533400" y="0"/>
            <a:ext cx="10621942" cy="1095300"/>
          </a:xfrm>
          <a:prstGeom prst="rect">
            <a:avLst/>
          </a:prstGeom>
        </p:spPr>
        <p:txBody>
          <a:bodyPr wrap="square" lIns="0" tIns="0" rIns="0" bIns="0" rtlCol="0" anchor="t">
            <a:spAutoFit/>
          </a:bodyPr>
          <a:lstStyle/>
          <a:p>
            <a:pPr>
              <a:lnSpc>
                <a:spcPts val="9100"/>
              </a:lnSpc>
            </a:pPr>
            <a:r>
              <a:rPr lang="en-US" sz="6500" dirty="0">
                <a:solidFill>
                  <a:srgbClr val="1F2051"/>
                </a:solidFill>
                <a:latin typeface="Candara" panose="020E0502030303020204" pitchFamily="34" charset="0"/>
              </a:rPr>
              <a:t>2026-27 May Revision Budget</a:t>
            </a:r>
          </a:p>
        </p:txBody>
      </p:sp>
      <p:sp>
        <p:nvSpPr>
          <p:cNvPr id="4" name="TextBox 3">
            <a:extLst>
              <a:ext uri="{FF2B5EF4-FFF2-40B4-BE49-F238E27FC236}">
                <a16:creationId xmlns:a16="http://schemas.microsoft.com/office/drawing/2014/main" id="{60E9CAE1-0629-BBCF-CA13-AA66A13C0807}"/>
              </a:ext>
            </a:extLst>
          </p:cNvPr>
          <p:cNvSpPr txBox="1"/>
          <p:nvPr/>
        </p:nvSpPr>
        <p:spPr>
          <a:xfrm>
            <a:off x="328943" y="1182139"/>
            <a:ext cx="11810999" cy="8591455"/>
          </a:xfrm>
          <a:prstGeom prst="rect">
            <a:avLst/>
          </a:prstGeom>
        </p:spPr>
        <p:txBody>
          <a:bodyPr wrap="square" lIns="0" tIns="0" rIns="0" bIns="0" rtlCol="0" anchor="t">
            <a:spAutoFit/>
          </a:bodyPr>
          <a:lstStyle/>
          <a:p>
            <a:pPr>
              <a:lnSpc>
                <a:spcPts val="4199"/>
              </a:lnSpc>
            </a:pPr>
            <a:r>
              <a:rPr lang="en-US" sz="2999" b="1" dirty="0">
                <a:solidFill>
                  <a:srgbClr val="1F2051"/>
                </a:solidFill>
                <a:latin typeface="Candara" panose="020E0502030303020204" pitchFamily="34" charset="0"/>
              </a:rPr>
              <a:t>Transportation:</a:t>
            </a:r>
          </a:p>
          <a:p>
            <a:pPr marL="457200" indent="-457200">
              <a:lnSpc>
                <a:spcPts val="4199"/>
              </a:lnSpc>
              <a:buFont typeface="Wingdings" panose="05000000000000000000" pitchFamily="2" charset="2"/>
              <a:buChar char="q"/>
            </a:pPr>
            <a:r>
              <a:rPr lang="en-US" sz="2999" dirty="0">
                <a:solidFill>
                  <a:srgbClr val="1F2051"/>
                </a:solidFill>
                <a:latin typeface="Candara" panose="020E0502030303020204" pitchFamily="34" charset="0"/>
              </a:rPr>
              <a:t>No new notable funding proposals for roads or ATP in Transportation area</a:t>
            </a:r>
          </a:p>
          <a:p>
            <a:pPr marL="457200" indent="-457200">
              <a:lnSpc>
                <a:spcPts val="4199"/>
              </a:lnSpc>
              <a:buFont typeface="Wingdings" panose="05000000000000000000" pitchFamily="2" charset="2"/>
              <a:buChar char="q"/>
            </a:pPr>
            <a:r>
              <a:rPr lang="en-US" sz="2999" dirty="0">
                <a:solidFill>
                  <a:srgbClr val="1F2051"/>
                </a:solidFill>
                <a:latin typeface="Candara" panose="020E0502030303020204" pitchFamily="34" charset="0"/>
              </a:rPr>
              <a:t>Proposal for Sustainable Aviation Fuel (SAF</a:t>
            </a:r>
            <a:r>
              <a:rPr lang="en-US" sz="2999">
                <a:solidFill>
                  <a:srgbClr val="1F2051"/>
                </a:solidFill>
                <a:latin typeface="Candara" panose="020E0502030303020204" pitchFamily="34" charset="0"/>
              </a:rPr>
              <a:t>) would </a:t>
            </a:r>
            <a:r>
              <a:rPr lang="en-US" sz="2999" dirty="0">
                <a:solidFill>
                  <a:srgbClr val="1F2051"/>
                </a:solidFill>
                <a:latin typeface="Candara" panose="020E0502030303020204" pitchFamily="34" charset="0"/>
              </a:rPr>
              <a:t>divert funding form county Local Streets &amp; Road (LSR) Program revenues. </a:t>
            </a:r>
          </a:p>
          <a:p>
            <a:pPr>
              <a:lnSpc>
                <a:spcPts val="4199"/>
              </a:lnSpc>
            </a:pPr>
            <a:endParaRPr lang="en-US" sz="2999" b="1" u="sng" dirty="0">
              <a:solidFill>
                <a:srgbClr val="1F2051"/>
              </a:solidFill>
              <a:latin typeface="Candara" panose="020E0502030303020204" pitchFamily="34" charset="0"/>
            </a:endParaRPr>
          </a:p>
          <a:p>
            <a:pPr>
              <a:lnSpc>
                <a:spcPts val="4199"/>
              </a:lnSpc>
            </a:pPr>
            <a:r>
              <a:rPr lang="en-US" sz="2999" b="1" u="sng" dirty="0">
                <a:solidFill>
                  <a:srgbClr val="1F2051"/>
                </a:solidFill>
                <a:latin typeface="Candara" panose="020E0502030303020204" pitchFamily="34" charset="0"/>
              </a:rPr>
              <a:t>Affordable Housing Impact Fee </a:t>
            </a:r>
          </a:p>
          <a:p>
            <a:pPr>
              <a:lnSpc>
                <a:spcPts val="4199"/>
              </a:lnSpc>
            </a:pPr>
            <a:r>
              <a:rPr lang="en-US" sz="2999" b="1" u="sng" dirty="0">
                <a:solidFill>
                  <a:srgbClr val="1F2051"/>
                </a:solidFill>
                <a:latin typeface="Candara" panose="020E0502030303020204" pitchFamily="34" charset="0"/>
              </a:rPr>
              <a:t>In applications for competitive state housing funding after 7/2027:</a:t>
            </a:r>
          </a:p>
          <a:p>
            <a:pPr marL="457200" indent="-457200">
              <a:lnSpc>
                <a:spcPts val="4199"/>
              </a:lnSpc>
              <a:buFont typeface="Arial" panose="020B0604020202020204" pitchFamily="34" charset="0"/>
              <a:buChar char="•"/>
            </a:pPr>
            <a:r>
              <a:rPr lang="en-US" sz="2999" u="sng" dirty="0">
                <a:solidFill>
                  <a:srgbClr val="1F2051"/>
                </a:solidFill>
                <a:latin typeface="Candara" panose="020E0502030303020204" pitchFamily="34" charset="0"/>
              </a:rPr>
              <a:t>Incentive</a:t>
            </a:r>
            <a:r>
              <a:rPr lang="en-US" sz="2999" dirty="0">
                <a:solidFill>
                  <a:srgbClr val="1F2051"/>
                </a:solidFill>
                <a:latin typeface="Candara" panose="020E0502030303020204" pitchFamily="34" charset="0"/>
              </a:rPr>
              <a:t>: Gives project credits as ‘local match’ when a county defers, reduces or waives impact fees. </a:t>
            </a:r>
          </a:p>
          <a:p>
            <a:pPr marL="457200" indent="-457200">
              <a:lnSpc>
                <a:spcPts val="4199"/>
              </a:lnSpc>
              <a:buFont typeface="Arial" panose="020B0604020202020204" pitchFamily="34" charset="0"/>
              <a:buChar char="•"/>
            </a:pPr>
            <a:r>
              <a:rPr lang="en-US" sz="2999" u="sng" dirty="0">
                <a:solidFill>
                  <a:srgbClr val="1F2051"/>
                </a:solidFill>
                <a:latin typeface="Candara" panose="020E0502030303020204" pitchFamily="34" charset="0"/>
              </a:rPr>
              <a:t>Mandatory:</a:t>
            </a:r>
            <a:r>
              <a:rPr lang="en-US" sz="2999" dirty="0">
                <a:solidFill>
                  <a:srgbClr val="1F2051"/>
                </a:solidFill>
                <a:latin typeface="Candara" panose="020E0502030303020204" pitchFamily="34" charset="0"/>
              </a:rPr>
              <a:t> Requires waiver of county impact fees when the county is the lead or co-applicant for funding. </a:t>
            </a:r>
            <a:endParaRPr lang="en-US" sz="2999" b="1" u="sng" dirty="0">
              <a:solidFill>
                <a:srgbClr val="1F2051"/>
              </a:solidFill>
              <a:latin typeface="Candara" panose="020E0502030303020204" pitchFamily="34" charset="0"/>
            </a:endParaRPr>
          </a:p>
          <a:p>
            <a:pPr marL="571500" indent="-571500">
              <a:lnSpc>
                <a:spcPts val="4199"/>
              </a:lnSpc>
              <a:buFont typeface="Wingdings" panose="05000000000000000000" pitchFamily="2" charset="2"/>
              <a:buChar char="q"/>
            </a:pPr>
            <a:endParaRPr lang="en-US" sz="3200" dirty="0">
              <a:solidFill>
                <a:srgbClr val="1F2051"/>
              </a:solidFill>
              <a:latin typeface="Candara" panose="020E0502030303020204" pitchFamily="34" charset="0"/>
            </a:endParaRPr>
          </a:p>
          <a:p>
            <a:pPr>
              <a:lnSpc>
                <a:spcPts val="4199"/>
              </a:lnSpc>
            </a:pPr>
            <a:r>
              <a:rPr lang="en-US" sz="3200" b="1" u="sng" dirty="0">
                <a:solidFill>
                  <a:srgbClr val="1F2051"/>
                </a:solidFill>
                <a:latin typeface="Candara" panose="020E0502030303020204" pitchFamily="34" charset="0"/>
              </a:rPr>
              <a:t>LCI: </a:t>
            </a:r>
            <a:r>
              <a:rPr lang="en-US" sz="3200" b="1" u="sng" dirty="0" err="1">
                <a:solidFill>
                  <a:srgbClr val="1F2051"/>
                </a:solidFill>
                <a:latin typeface="Candara" panose="020E0502030303020204" pitchFamily="34" charset="0"/>
              </a:rPr>
              <a:t>CEQANet</a:t>
            </a:r>
            <a:r>
              <a:rPr lang="en-US" sz="3200" b="1" u="sng" dirty="0">
                <a:solidFill>
                  <a:srgbClr val="1F2051"/>
                </a:solidFill>
                <a:latin typeface="Candara" panose="020E0502030303020204" pitchFamily="34" charset="0"/>
              </a:rPr>
              <a:t> Fee</a:t>
            </a:r>
          </a:p>
          <a:p>
            <a:pPr marL="457200" indent="-457200">
              <a:lnSpc>
                <a:spcPts val="4199"/>
              </a:lnSpc>
              <a:buFont typeface="Wingdings" panose="05000000000000000000" pitchFamily="2" charset="2"/>
              <a:buChar char="q"/>
            </a:pPr>
            <a:r>
              <a:rPr lang="en-US" sz="3200" dirty="0">
                <a:solidFill>
                  <a:srgbClr val="1F2051"/>
                </a:solidFill>
                <a:latin typeface="Candara" panose="020E0502030303020204" pitchFamily="34" charset="0"/>
              </a:rPr>
              <a:t>LCI (</a:t>
            </a:r>
            <a:r>
              <a:rPr lang="en-US" sz="3200" dirty="0" err="1">
                <a:solidFill>
                  <a:srgbClr val="1F2051"/>
                </a:solidFill>
                <a:latin typeface="Candara" panose="020E0502030303020204" pitchFamily="34" charset="0"/>
              </a:rPr>
              <a:t>fmr</a:t>
            </a:r>
            <a:r>
              <a:rPr lang="en-US" sz="3200" dirty="0">
                <a:solidFill>
                  <a:srgbClr val="1F2051"/>
                </a:solidFill>
                <a:latin typeface="Candara" panose="020E0502030303020204" pitchFamily="34" charset="0"/>
              </a:rPr>
              <a:t>. OPR) is levying filing fees on counties for materials that are required to be submitted to the state</a:t>
            </a:r>
          </a:p>
        </p:txBody>
      </p:sp>
      <p:sp>
        <p:nvSpPr>
          <p:cNvPr id="5" name="Freeform 5">
            <a:extLst>
              <a:ext uri="{FF2B5EF4-FFF2-40B4-BE49-F238E27FC236}">
                <a16:creationId xmlns:a16="http://schemas.microsoft.com/office/drawing/2014/main" id="{EF923EC1-B2E7-92EF-6BDC-BC35942D9726}"/>
              </a:ext>
            </a:extLst>
          </p:cNvPr>
          <p:cNvSpPr/>
          <p:nvPr/>
        </p:nvSpPr>
        <p:spPr>
          <a:xfrm rot="5400000">
            <a:off x="7336408" y="4779391"/>
            <a:ext cx="10553701" cy="994919"/>
          </a:xfrm>
          <a:custGeom>
            <a:avLst/>
            <a:gdLst/>
            <a:ahLst/>
            <a:cxnLst/>
            <a:rect l="l" t="t" r="r" b="b"/>
            <a:pathLst>
              <a:path w="10446546" h="994919">
                <a:moveTo>
                  <a:pt x="0" y="0"/>
                </a:moveTo>
                <a:lnTo>
                  <a:pt x="10446546" y="0"/>
                </a:lnTo>
                <a:lnTo>
                  <a:pt x="10446546" y="994920"/>
                </a:lnTo>
                <a:lnTo>
                  <a:pt x="0" y="994920"/>
                </a:lnTo>
                <a:lnTo>
                  <a:pt x="0" y="0"/>
                </a:lnTo>
                <a:close/>
              </a:path>
            </a:pathLst>
          </a:custGeom>
          <a:blipFill>
            <a:blip>
              <a:extLst>
                <a:ext uri="{96DAC541-7B7A-43D3-8B79-37D633B846F1}">
                  <asvg:svgBlip xmlns:asvg="http://schemas.microsoft.com/office/drawing/2016/SVG/main" r:embed="rId4"/>
                </a:ext>
              </a:extLst>
            </a:blip>
            <a:stretch>
              <a:fillRect l="-1142" b="-961990"/>
            </a:stretch>
          </a:blipFill>
        </p:spPr>
        <p:txBody>
          <a:bodyPr/>
          <a:lstStyle/>
          <a:p>
            <a:endParaRPr lang="en-US" dirty="0"/>
          </a:p>
        </p:txBody>
      </p:sp>
      <p:pic>
        <p:nvPicPr>
          <p:cNvPr id="19" name="Picture 18" descr="A person cutting a tree with a chainsaw&#10;&#10;AI-generated content may be incorrect.">
            <a:extLst>
              <a:ext uri="{FF2B5EF4-FFF2-40B4-BE49-F238E27FC236}">
                <a16:creationId xmlns:a16="http://schemas.microsoft.com/office/drawing/2014/main" id="{B7E1BDD4-5546-6ACE-9CF6-5A499F174E9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13744"/>
          <a:stretch>
            <a:fillRect/>
          </a:stretch>
        </p:blipFill>
        <p:spPr>
          <a:xfrm>
            <a:off x="12974543" y="6349182"/>
            <a:ext cx="5371911" cy="4156065"/>
          </a:xfrm>
          <a:prstGeom prst="rect">
            <a:avLst/>
          </a:prstGeom>
        </p:spPr>
      </p:pic>
      <p:sp>
        <p:nvSpPr>
          <p:cNvPr id="21" name="TextBox 20">
            <a:extLst>
              <a:ext uri="{FF2B5EF4-FFF2-40B4-BE49-F238E27FC236}">
                <a16:creationId xmlns:a16="http://schemas.microsoft.com/office/drawing/2014/main" id="{28395504-7EDD-5611-8DB0-D8D068A388BF}"/>
              </a:ext>
            </a:extLst>
          </p:cNvPr>
          <p:cNvSpPr txBox="1"/>
          <p:nvPr/>
        </p:nvSpPr>
        <p:spPr>
          <a:xfrm>
            <a:off x="13164710" y="10803744"/>
            <a:ext cx="4752975" cy="230832"/>
          </a:xfrm>
          <a:prstGeom prst="rect">
            <a:avLst/>
          </a:prstGeom>
          <a:noFill/>
        </p:spPr>
        <p:txBody>
          <a:bodyPr wrap="square" rtlCol="0">
            <a:spAutoFit/>
          </a:bodyPr>
          <a:lstStyle/>
          <a:p>
            <a:r>
              <a:rPr lang="en-US" sz="900">
                <a:hlinkClick r:id="rId6" tooltip="https://www.flickr.com/photos/oregondepartmentofforestry/13965094376/"/>
              </a:rPr>
              <a:t>This Photo</a:t>
            </a:r>
            <a:r>
              <a:rPr lang="en-US" sz="900"/>
              <a:t> by Unknown Author is licensed under </a:t>
            </a:r>
            <a:r>
              <a:rPr lang="en-US" sz="900">
                <a:hlinkClick r:id="rId7" tooltip="https://creativecommons.org/licenses/by/3.0/"/>
              </a:rPr>
              <a:t>CC BY</a:t>
            </a:r>
            <a:endParaRPr lang="en-US" sz="900"/>
          </a:p>
        </p:txBody>
      </p:sp>
      <p:pic>
        <p:nvPicPr>
          <p:cNvPr id="7" name="Picture 6">
            <a:extLst>
              <a:ext uri="{FF2B5EF4-FFF2-40B4-BE49-F238E27FC236}">
                <a16:creationId xmlns:a16="http://schemas.microsoft.com/office/drawing/2014/main" id="{7D9B6A7D-366E-6E68-6291-B491786AC86E}"/>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3100399" y="-32601"/>
            <a:ext cx="5178964" cy="3416735"/>
          </a:xfrm>
          <a:prstGeom prst="rect">
            <a:avLst/>
          </a:prstGeom>
        </p:spPr>
      </p:pic>
      <p:pic>
        <p:nvPicPr>
          <p:cNvPr id="11" name="Picture 10">
            <a:extLst>
              <a:ext uri="{FF2B5EF4-FFF2-40B4-BE49-F238E27FC236}">
                <a16:creationId xmlns:a16="http://schemas.microsoft.com/office/drawing/2014/main" id="{5DE01FD9-22C3-DFCC-771E-38EE04C41826}"/>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3075258" y="3384134"/>
            <a:ext cx="5271196" cy="2965048"/>
          </a:xfrm>
          <a:prstGeom prst="rect">
            <a:avLst/>
          </a:prstGeom>
        </p:spPr>
      </p:pic>
      <p:sp>
        <p:nvSpPr>
          <p:cNvPr id="13" name="TextBox 12">
            <a:extLst>
              <a:ext uri="{FF2B5EF4-FFF2-40B4-BE49-F238E27FC236}">
                <a16:creationId xmlns:a16="http://schemas.microsoft.com/office/drawing/2014/main" id="{5719C45A-D8A1-ABAB-F12A-9C24A4613E1E}"/>
              </a:ext>
            </a:extLst>
          </p:cNvPr>
          <p:cNvSpPr txBox="1"/>
          <p:nvPr/>
        </p:nvSpPr>
        <p:spPr>
          <a:xfrm>
            <a:off x="17678400" y="10429650"/>
            <a:ext cx="609600" cy="1200329"/>
          </a:xfrm>
          <a:prstGeom prst="rect">
            <a:avLst/>
          </a:prstGeom>
          <a:noFill/>
        </p:spPr>
        <p:txBody>
          <a:bodyPr wrap="square" rtlCol="0">
            <a:spAutoFit/>
          </a:bodyPr>
          <a:lstStyle/>
          <a:p>
            <a:r>
              <a:rPr lang="en-US" sz="900">
                <a:hlinkClick r:id="rId11" tooltip="https://www.mynextmove.org/profile/summary/47-4051.00?print=1"/>
              </a:rPr>
              <a:t>This Photo</a:t>
            </a:r>
            <a:r>
              <a:rPr lang="en-US" sz="900"/>
              <a:t> by Unknown Author is licensed under </a:t>
            </a:r>
            <a:r>
              <a:rPr lang="en-US" sz="900">
                <a:hlinkClick r:id="rId7" tooltip="https://creativecommons.org/licenses/by/3.0/"/>
              </a:rPr>
              <a:t>CC BY</a:t>
            </a:r>
            <a:endParaRPr lang="en-US" sz="900"/>
          </a:p>
        </p:txBody>
      </p:sp>
    </p:spTree>
    <p:extLst>
      <p:ext uri="{BB962C8B-B14F-4D97-AF65-F5344CB8AC3E}">
        <p14:creationId xmlns:p14="http://schemas.microsoft.com/office/powerpoint/2010/main" val="1825284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34CDE-BC43-CA61-DCAD-814A8E39B0D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F5A5E71-96FC-61F4-CD00-08F8E7CF8AE3}"/>
              </a:ext>
            </a:extLst>
          </p:cNvPr>
          <p:cNvSpPr/>
          <p:nvPr/>
        </p:nvSpPr>
        <p:spPr>
          <a:xfrm>
            <a:off x="1028700" y="1066068"/>
            <a:ext cx="5954063" cy="116071"/>
          </a:xfrm>
          <a:custGeom>
            <a:avLst/>
            <a:gdLst/>
            <a:ahLst/>
            <a:cxnLst/>
            <a:rect l="l" t="t" r="r" b="b"/>
            <a:pathLst>
              <a:path w="5954063" h="116071">
                <a:moveTo>
                  <a:pt x="0" y="0"/>
                </a:moveTo>
                <a:lnTo>
                  <a:pt x="5954063" y="0"/>
                </a:lnTo>
                <a:lnTo>
                  <a:pt x="5954063" y="116071"/>
                </a:lnTo>
                <a:lnTo>
                  <a:pt x="0" y="116071"/>
                </a:lnTo>
                <a:lnTo>
                  <a:pt x="0" y="0"/>
                </a:lnTo>
                <a:close/>
              </a:path>
            </a:pathLst>
          </a:custGeom>
          <a:blipFill>
            <a:blip>
              <a:extLst>
                <a:ext uri="{96DAC541-7B7A-43D3-8B79-37D633B846F1}">
                  <asvg:svgBlip xmlns:asvg="http://schemas.microsoft.com/office/drawing/2016/SVG/main" r:embed="rId3"/>
                </a:ext>
              </a:extLst>
            </a:blip>
            <a:stretch>
              <a:fillRect t="-1295251" r="-28963"/>
            </a:stretch>
          </a:blipFill>
        </p:spPr>
        <p:txBody>
          <a:bodyPr/>
          <a:lstStyle/>
          <a:p>
            <a:endParaRPr lang="en-US" dirty="0"/>
          </a:p>
        </p:txBody>
      </p:sp>
      <p:sp>
        <p:nvSpPr>
          <p:cNvPr id="3" name="Freeform 3">
            <a:extLst>
              <a:ext uri="{FF2B5EF4-FFF2-40B4-BE49-F238E27FC236}">
                <a16:creationId xmlns:a16="http://schemas.microsoft.com/office/drawing/2014/main" id="{52DE4479-F20F-0735-7F64-6513854BB11E}"/>
              </a:ext>
            </a:extLst>
          </p:cNvPr>
          <p:cNvSpPr/>
          <p:nvPr/>
        </p:nvSpPr>
        <p:spPr>
          <a:xfrm>
            <a:off x="0" y="10934700"/>
            <a:ext cx="18288000" cy="522320"/>
          </a:xfrm>
          <a:custGeom>
            <a:avLst/>
            <a:gdLst/>
            <a:ahLst/>
            <a:cxnLst/>
            <a:rect l="l" t="t" r="r" b="b"/>
            <a:pathLst>
              <a:path w="19488063" h="1856025">
                <a:moveTo>
                  <a:pt x="0" y="0"/>
                </a:moveTo>
                <a:lnTo>
                  <a:pt x="19488064" y="0"/>
                </a:lnTo>
                <a:lnTo>
                  <a:pt x="19488064" y="1856024"/>
                </a:lnTo>
                <a:lnTo>
                  <a:pt x="0" y="1856024"/>
                </a:lnTo>
                <a:lnTo>
                  <a:pt x="0" y="0"/>
                </a:lnTo>
                <a:close/>
              </a:path>
            </a:pathLst>
          </a:custGeom>
          <a:blipFill>
            <a:blip>
              <a:extLst>
                <a:ext uri="{96DAC541-7B7A-43D3-8B79-37D633B846F1}">
                  <asvg:svgBlip xmlns:asvg="http://schemas.microsoft.com/office/drawing/2016/SVG/main" r:embed="rId4"/>
                </a:ext>
              </a:extLst>
            </a:blip>
            <a:stretch>
              <a:fillRect l="-1142" b="-961990"/>
            </a:stretch>
          </a:blipFill>
        </p:spPr>
        <p:txBody>
          <a:bodyPr/>
          <a:lstStyle/>
          <a:p>
            <a:endParaRPr lang="en-US" dirty="0"/>
          </a:p>
        </p:txBody>
      </p:sp>
      <p:sp>
        <p:nvSpPr>
          <p:cNvPr id="9" name="TextBox 9">
            <a:extLst>
              <a:ext uri="{FF2B5EF4-FFF2-40B4-BE49-F238E27FC236}">
                <a16:creationId xmlns:a16="http://schemas.microsoft.com/office/drawing/2014/main" id="{3F76C333-FBB0-17D4-569F-EBA757872035}"/>
              </a:ext>
            </a:extLst>
          </p:cNvPr>
          <p:cNvSpPr txBox="1"/>
          <p:nvPr/>
        </p:nvSpPr>
        <p:spPr>
          <a:xfrm>
            <a:off x="533400" y="0"/>
            <a:ext cx="11353800" cy="1095300"/>
          </a:xfrm>
          <a:prstGeom prst="rect">
            <a:avLst/>
          </a:prstGeom>
        </p:spPr>
        <p:txBody>
          <a:bodyPr wrap="square" lIns="0" tIns="0" rIns="0" bIns="0" rtlCol="0" anchor="t">
            <a:spAutoFit/>
          </a:bodyPr>
          <a:lstStyle/>
          <a:p>
            <a:pPr>
              <a:lnSpc>
                <a:spcPts val="9100"/>
              </a:lnSpc>
            </a:pPr>
            <a:r>
              <a:rPr lang="en-US" sz="6500" dirty="0">
                <a:solidFill>
                  <a:srgbClr val="1F2051"/>
                </a:solidFill>
                <a:latin typeface="Candara" panose="020E0502030303020204" pitchFamily="34" charset="0"/>
              </a:rPr>
              <a:t>2026 Fed. </a:t>
            </a:r>
            <a:r>
              <a:rPr lang="en-US" sz="6500" u="sng" dirty="0">
                <a:solidFill>
                  <a:srgbClr val="1F2051"/>
                </a:solidFill>
                <a:latin typeface="Candara" panose="020E0502030303020204" pitchFamily="34" charset="0"/>
              </a:rPr>
              <a:t>Update</a:t>
            </a:r>
            <a:endParaRPr lang="en-US" sz="6500" dirty="0">
              <a:solidFill>
                <a:srgbClr val="1F2051"/>
              </a:solidFill>
              <a:latin typeface="Candara" panose="020E0502030303020204" pitchFamily="34" charset="0"/>
            </a:endParaRPr>
          </a:p>
        </p:txBody>
      </p:sp>
      <p:sp>
        <p:nvSpPr>
          <p:cNvPr id="4" name="TextBox 3">
            <a:extLst>
              <a:ext uri="{FF2B5EF4-FFF2-40B4-BE49-F238E27FC236}">
                <a16:creationId xmlns:a16="http://schemas.microsoft.com/office/drawing/2014/main" id="{31B9CD41-CD64-DF46-2489-F12D87005898}"/>
              </a:ext>
            </a:extLst>
          </p:cNvPr>
          <p:cNvSpPr txBox="1"/>
          <p:nvPr/>
        </p:nvSpPr>
        <p:spPr>
          <a:xfrm>
            <a:off x="190502" y="1182139"/>
            <a:ext cx="11925297" cy="8294578"/>
          </a:xfrm>
          <a:prstGeom prst="rect">
            <a:avLst/>
          </a:prstGeom>
        </p:spPr>
        <p:txBody>
          <a:bodyPr wrap="square" lIns="0" tIns="0" rIns="0" bIns="0" rtlCol="0" anchor="t">
            <a:spAutoFit/>
          </a:bodyPr>
          <a:lstStyle/>
          <a:p>
            <a:pPr>
              <a:lnSpc>
                <a:spcPts val="4199"/>
              </a:lnSpc>
            </a:pPr>
            <a:r>
              <a:rPr lang="en-US" sz="3200" b="1" dirty="0">
                <a:solidFill>
                  <a:srgbClr val="002060"/>
                </a:solidFill>
                <a:latin typeface="Candara" panose="020E0502030303020204" pitchFamily="34" charset="0"/>
              </a:rPr>
              <a:t>Fed. Surface Transp. CSAC-CEAC Advocacy Principles:</a:t>
            </a:r>
          </a:p>
          <a:p>
            <a:r>
              <a:rPr lang="en-US" sz="2800" u="sng" dirty="0">
                <a:solidFill>
                  <a:srgbClr val="002060"/>
                </a:solidFill>
                <a:latin typeface="Candara" panose="020E0502030303020204" pitchFamily="34" charset="0"/>
              </a:rPr>
              <a:t>Priorities:</a:t>
            </a:r>
          </a:p>
          <a:p>
            <a:pPr marL="514350" indent="-514350">
              <a:buAutoNum type="arabicParenR"/>
            </a:pPr>
            <a:r>
              <a:rPr lang="en-US" sz="2800" dirty="0">
                <a:solidFill>
                  <a:srgbClr val="002060"/>
                </a:solidFill>
                <a:latin typeface="Candara" panose="020E0502030303020204" pitchFamily="34" charset="0"/>
              </a:rPr>
              <a:t>Roads   			2) Bridges</a:t>
            </a:r>
          </a:p>
          <a:p>
            <a:r>
              <a:rPr lang="en-US" sz="2800" dirty="0">
                <a:solidFill>
                  <a:srgbClr val="002060"/>
                </a:solidFill>
                <a:latin typeface="Candara" panose="020E0502030303020204" pitchFamily="34" charset="0"/>
              </a:rPr>
              <a:t>3) Safety Projects		4) Active Transportation Projects</a:t>
            </a:r>
          </a:p>
          <a:p>
            <a:pPr marL="457200" indent="-457200">
              <a:lnSpc>
                <a:spcPts val="4199"/>
              </a:lnSpc>
              <a:buFont typeface="Wingdings" panose="05000000000000000000" pitchFamily="2" charset="2"/>
              <a:buChar char="q"/>
            </a:pPr>
            <a:endParaRPr lang="en-US" sz="2800" b="1" i="1" dirty="0">
              <a:solidFill>
                <a:srgbClr val="002060"/>
              </a:solidFill>
              <a:effectLst/>
              <a:latin typeface="Verdana" panose="020B0604030504040204" pitchFamily="34" charset="0"/>
              <a:ea typeface="Aptos" panose="020B0004020202020204" pitchFamily="34" charset="0"/>
              <a:cs typeface="Calibri" panose="020F0502020204030204" pitchFamily="34" charset="0"/>
            </a:endParaRPr>
          </a:p>
          <a:p>
            <a:pPr marL="457200" indent="-457200">
              <a:lnSpc>
                <a:spcPts val="4199"/>
              </a:lnSpc>
              <a:buFont typeface="Wingdings" panose="05000000000000000000" pitchFamily="2" charset="2"/>
              <a:buChar char="q"/>
            </a:pPr>
            <a:r>
              <a:rPr lang="en-US" sz="3200" b="1" i="1" dirty="0">
                <a:solidFill>
                  <a:srgbClr val="002060"/>
                </a:solidFill>
                <a:effectLst/>
                <a:latin typeface="Candara" panose="020E0502030303020204" pitchFamily="34" charset="0"/>
                <a:ea typeface="Aptos" panose="020B0004020202020204" pitchFamily="34" charset="0"/>
                <a:cs typeface="Calibri" panose="020F0502020204030204" pitchFamily="34" charset="0"/>
              </a:rPr>
              <a:t>Build America Act 250</a:t>
            </a:r>
            <a:endParaRPr lang="en-US" sz="3200" b="1" dirty="0">
              <a:solidFill>
                <a:srgbClr val="002060"/>
              </a:solidFill>
              <a:effectLst/>
              <a:latin typeface="Candara" panose="020E0502030303020204" pitchFamily="34" charset="0"/>
              <a:ea typeface="Aptos" panose="020B0004020202020204" pitchFamily="34" charset="0"/>
              <a:cs typeface="Calibri" panose="020F0502020204030204" pitchFamily="34" charset="0"/>
            </a:endParaRPr>
          </a:p>
          <a:p>
            <a:pPr marL="914400" lvl="1" indent="-457200">
              <a:lnSpc>
                <a:spcPts val="4199"/>
              </a:lnSpc>
              <a:buFont typeface="Arial" panose="020B0604020202020204" pitchFamily="34" charset="0"/>
              <a:buChar char="•"/>
            </a:pPr>
            <a:r>
              <a:rPr lang="en-US" sz="3200" dirty="0">
                <a:solidFill>
                  <a:srgbClr val="002060"/>
                </a:solidFill>
                <a:latin typeface="Candara" panose="020E0502030303020204" pitchFamily="34" charset="0"/>
                <a:ea typeface="Aptos" panose="020B0004020202020204" pitchFamily="34" charset="0"/>
                <a:cs typeface="Calibri" panose="020F0502020204030204" pitchFamily="34" charset="0"/>
              </a:rPr>
              <a:t>Est. 22% of bill total bill funding to local governments funding through formula set-asides, suballocations and discretionary grant opportunities.</a:t>
            </a:r>
          </a:p>
          <a:p>
            <a:pPr marL="914400" lvl="1" indent="-457200">
              <a:lnSpc>
                <a:spcPts val="4199"/>
              </a:lnSpc>
              <a:buFont typeface="Arial" panose="020B0604020202020204" pitchFamily="34" charset="0"/>
              <a:buChar char="•"/>
            </a:pPr>
            <a:r>
              <a:rPr lang="en-US" sz="3200" dirty="0">
                <a:solidFill>
                  <a:srgbClr val="002060"/>
                </a:solidFill>
                <a:latin typeface="Candara" panose="020E0502030303020204" pitchFamily="34" charset="0"/>
                <a:ea typeface="Aptos" panose="020B0004020202020204" pitchFamily="34" charset="0"/>
                <a:cs typeface="Calibri" panose="020F0502020204030204" pitchFamily="34" charset="0"/>
              </a:rPr>
              <a:t>Bridge Formula Program:  Increase of $4.5B to $9B/year: </a:t>
            </a:r>
          </a:p>
          <a:p>
            <a:pPr marL="1371600" lvl="2" indent="-457200">
              <a:lnSpc>
                <a:spcPts val="4199"/>
              </a:lnSpc>
              <a:buFont typeface="Arial" panose="020B0604020202020204" pitchFamily="34" charset="0"/>
              <a:buChar char="•"/>
            </a:pPr>
            <a:r>
              <a:rPr lang="en-US" sz="3200" dirty="0">
                <a:solidFill>
                  <a:srgbClr val="002060"/>
                </a:solidFill>
                <a:latin typeface="Candara" panose="020E0502030303020204" pitchFamily="34" charset="0"/>
                <a:ea typeface="Aptos" panose="020B0004020202020204" pitchFamily="34" charset="0"/>
                <a:cs typeface="Calibri" panose="020F0502020204030204" pitchFamily="34" charset="0"/>
              </a:rPr>
              <a:t>25% percent set-aside for locally owned bridges</a:t>
            </a:r>
          </a:p>
          <a:p>
            <a:pPr marL="914400" lvl="1" indent="-457200">
              <a:lnSpc>
                <a:spcPts val="4199"/>
              </a:lnSpc>
              <a:buFont typeface="Arial" panose="020B0604020202020204" pitchFamily="34" charset="0"/>
              <a:buChar char="•"/>
            </a:pPr>
            <a:r>
              <a:rPr lang="en-US" sz="3200" dirty="0">
                <a:solidFill>
                  <a:srgbClr val="002060"/>
                </a:solidFill>
                <a:latin typeface="Candara" panose="020E0502030303020204" pitchFamily="34" charset="0"/>
                <a:ea typeface="Aptos" panose="020B0004020202020204" pitchFamily="34" charset="0"/>
                <a:cs typeface="Calibri" panose="020F0502020204030204" pitchFamily="34" charset="0"/>
              </a:rPr>
              <a:t>Expanded Surface Transportation Block Grant program with regional suballocations for locally identified projects</a:t>
            </a:r>
          </a:p>
          <a:p>
            <a:pPr marL="914400" lvl="1" indent="-457200">
              <a:lnSpc>
                <a:spcPts val="4199"/>
              </a:lnSpc>
              <a:buFont typeface="Arial" panose="020B0604020202020204" pitchFamily="34" charset="0"/>
              <a:buChar char="•"/>
            </a:pPr>
            <a:r>
              <a:rPr lang="en-US" sz="3200" dirty="0">
                <a:solidFill>
                  <a:srgbClr val="002060"/>
                </a:solidFill>
                <a:latin typeface="Candara" panose="020E0502030303020204" pitchFamily="34" charset="0"/>
                <a:ea typeface="Aptos" panose="020B0004020202020204" pitchFamily="34" charset="0"/>
                <a:cs typeface="Calibri" panose="020F0502020204030204" pitchFamily="34" charset="0"/>
              </a:rPr>
              <a:t>Preservation of the Safe Streets and Roads for All (SS4A) grant program and PROTECT grant programs</a:t>
            </a:r>
          </a:p>
          <a:p>
            <a:pPr marL="914400" lvl="1" indent="-457200">
              <a:lnSpc>
                <a:spcPts val="4199"/>
              </a:lnSpc>
              <a:buFont typeface="Arial" panose="020B0604020202020204" pitchFamily="34" charset="0"/>
              <a:buChar char="•"/>
            </a:pPr>
            <a:r>
              <a:rPr lang="en-US" sz="3600" dirty="0">
                <a:solidFill>
                  <a:srgbClr val="002060"/>
                </a:solidFill>
                <a:latin typeface="Candara" panose="020E0502030303020204" pitchFamily="34" charset="0"/>
                <a:ea typeface="Aptos" panose="020B0004020202020204" pitchFamily="34" charset="0"/>
                <a:cs typeface="Aptos" panose="020B0004020202020204" pitchFamily="34" charset="0"/>
              </a:rPr>
              <a:t>EV Fee as one of many revenue sources</a:t>
            </a:r>
            <a:endParaRPr lang="en-US" sz="3200" dirty="0">
              <a:solidFill>
                <a:srgbClr val="002060"/>
              </a:solidFill>
              <a:effectLst/>
              <a:latin typeface="Candara" panose="020E0502030303020204" pitchFamily="34" charset="0"/>
              <a:ea typeface="Aptos" panose="020B0004020202020204" pitchFamily="34" charset="0"/>
              <a:cs typeface="Aptos" panose="020B0004020202020204" pitchFamily="34" charset="0"/>
            </a:endParaRPr>
          </a:p>
        </p:txBody>
      </p:sp>
      <p:sp>
        <p:nvSpPr>
          <p:cNvPr id="5" name="Freeform 5">
            <a:extLst>
              <a:ext uri="{FF2B5EF4-FFF2-40B4-BE49-F238E27FC236}">
                <a16:creationId xmlns:a16="http://schemas.microsoft.com/office/drawing/2014/main" id="{19F2EBA5-0A72-F47B-5AB0-EEF3C1A0E892}"/>
              </a:ext>
            </a:extLst>
          </p:cNvPr>
          <p:cNvSpPr/>
          <p:nvPr/>
        </p:nvSpPr>
        <p:spPr>
          <a:xfrm rot="5400000">
            <a:off x="7145908" y="4969890"/>
            <a:ext cx="10934700" cy="994919"/>
          </a:xfrm>
          <a:custGeom>
            <a:avLst/>
            <a:gdLst/>
            <a:ahLst/>
            <a:cxnLst/>
            <a:rect l="l" t="t" r="r" b="b"/>
            <a:pathLst>
              <a:path w="10446546" h="994919">
                <a:moveTo>
                  <a:pt x="0" y="0"/>
                </a:moveTo>
                <a:lnTo>
                  <a:pt x="10446546" y="0"/>
                </a:lnTo>
                <a:lnTo>
                  <a:pt x="10446546" y="994920"/>
                </a:lnTo>
                <a:lnTo>
                  <a:pt x="0" y="994920"/>
                </a:lnTo>
                <a:lnTo>
                  <a:pt x="0" y="0"/>
                </a:lnTo>
                <a:close/>
              </a:path>
            </a:pathLst>
          </a:custGeom>
          <a:blipFill>
            <a:blip>
              <a:extLst>
                <a:ext uri="{96DAC541-7B7A-43D3-8B79-37D633B846F1}">
                  <asvg:svgBlip xmlns:asvg="http://schemas.microsoft.com/office/drawing/2016/SVG/main" r:embed="rId4"/>
                </a:ext>
              </a:extLst>
            </a:blip>
            <a:stretch>
              <a:fillRect l="-1142" b="-961990"/>
            </a:stretch>
          </a:blipFill>
        </p:spPr>
        <p:txBody>
          <a:bodyPr/>
          <a:lstStyle/>
          <a:p>
            <a:endParaRPr lang="en-US" dirty="0"/>
          </a:p>
        </p:txBody>
      </p:sp>
      <p:pic>
        <p:nvPicPr>
          <p:cNvPr id="12" name="Picture 11" descr="Long shot of a road">
            <a:extLst>
              <a:ext uri="{FF2B5EF4-FFF2-40B4-BE49-F238E27FC236}">
                <a16:creationId xmlns:a16="http://schemas.microsoft.com/office/drawing/2014/main" id="{7A6825FD-5A86-B0A5-246D-5106D8B6DE9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3055601" y="0"/>
            <a:ext cx="5232400" cy="3924300"/>
          </a:xfrm>
          <a:prstGeom prst="rect">
            <a:avLst/>
          </a:prstGeom>
        </p:spPr>
      </p:pic>
      <p:pic>
        <p:nvPicPr>
          <p:cNvPr id="17" name="Picture 16" descr="A green bridge over a river&#10;&#10;AI-generated content may be incorrect.">
            <a:extLst>
              <a:ext uri="{FF2B5EF4-FFF2-40B4-BE49-F238E27FC236}">
                <a16:creationId xmlns:a16="http://schemas.microsoft.com/office/drawing/2014/main" id="{3FD7D7E7-FCBF-7562-1A36-3BDE394674B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3129579" y="3886954"/>
            <a:ext cx="5158421" cy="3438947"/>
          </a:xfrm>
          <a:prstGeom prst="rect">
            <a:avLst/>
          </a:prstGeom>
        </p:spPr>
      </p:pic>
      <p:pic>
        <p:nvPicPr>
          <p:cNvPr id="20" name="Picture 19" descr="A bicycle lane on a road">
            <a:extLst>
              <a:ext uri="{FF2B5EF4-FFF2-40B4-BE49-F238E27FC236}">
                <a16:creationId xmlns:a16="http://schemas.microsoft.com/office/drawing/2014/main" id="{C2BD8968-2A60-3DD7-3F6D-B971C06B151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3072199" y="7325901"/>
            <a:ext cx="5232399" cy="2951574"/>
          </a:xfrm>
          <a:prstGeom prst="rect">
            <a:avLst/>
          </a:prstGeom>
        </p:spPr>
      </p:pic>
    </p:spTree>
    <p:extLst>
      <p:ext uri="{BB962C8B-B14F-4D97-AF65-F5344CB8AC3E}">
        <p14:creationId xmlns:p14="http://schemas.microsoft.com/office/powerpoint/2010/main" val="1530054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DEEBE-FDF9-F5FA-C690-9A2E78A7B16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7D752CD-9672-5224-8AB9-5E41C5B9AFB5}"/>
              </a:ext>
            </a:extLst>
          </p:cNvPr>
          <p:cNvSpPr/>
          <p:nvPr/>
        </p:nvSpPr>
        <p:spPr>
          <a:xfrm>
            <a:off x="1028700" y="1066068"/>
            <a:ext cx="5954063" cy="116071"/>
          </a:xfrm>
          <a:custGeom>
            <a:avLst/>
            <a:gdLst/>
            <a:ahLst/>
            <a:cxnLst/>
            <a:rect l="l" t="t" r="r" b="b"/>
            <a:pathLst>
              <a:path w="5954063" h="116071">
                <a:moveTo>
                  <a:pt x="0" y="0"/>
                </a:moveTo>
                <a:lnTo>
                  <a:pt x="5954063" y="0"/>
                </a:lnTo>
                <a:lnTo>
                  <a:pt x="5954063" y="116071"/>
                </a:lnTo>
                <a:lnTo>
                  <a:pt x="0" y="116071"/>
                </a:lnTo>
                <a:lnTo>
                  <a:pt x="0" y="0"/>
                </a:lnTo>
                <a:close/>
              </a:path>
            </a:pathLst>
          </a:custGeom>
          <a:blipFill>
            <a:blip>
              <a:extLst>
                <a:ext uri="{96DAC541-7B7A-43D3-8B79-37D633B846F1}">
                  <asvg:svgBlip xmlns:asvg="http://schemas.microsoft.com/office/drawing/2016/SVG/main" r:embed="rId3"/>
                </a:ext>
              </a:extLst>
            </a:blip>
            <a:stretch>
              <a:fillRect t="-1295251" r="-28963"/>
            </a:stretch>
          </a:blipFill>
        </p:spPr>
        <p:txBody>
          <a:bodyPr/>
          <a:lstStyle/>
          <a:p>
            <a:endParaRPr lang="en-US" dirty="0"/>
          </a:p>
        </p:txBody>
      </p:sp>
      <p:sp>
        <p:nvSpPr>
          <p:cNvPr id="3" name="Freeform 3">
            <a:extLst>
              <a:ext uri="{FF2B5EF4-FFF2-40B4-BE49-F238E27FC236}">
                <a16:creationId xmlns:a16="http://schemas.microsoft.com/office/drawing/2014/main" id="{8D7F207E-BD85-63C8-8553-B7501DECCD61}"/>
              </a:ext>
            </a:extLst>
          </p:cNvPr>
          <p:cNvSpPr/>
          <p:nvPr/>
        </p:nvSpPr>
        <p:spPr>
          <a:xfrm>
            <a:off x="1" y="9486900"/>
            <a:ext cx="18288000" cy="2003535"/>
          </a:xfrm>
          <a:custGeom>
            <a:avLst/>
            <a:gdLst/>
            <a:ahLst/>
            <a:cxnLst/>
            <a:rect l="l" t="t" r="r" b="b"/>
            <a:pathLst>
              <a:path w="19488063" h="1856025">
                <a:moveTo>
                  <a:pt x="0" y="0"/>
                </a:moveTo>
                <a:lnTo>
                  <a:pt x="19488064" y="0"/>
                </a:lnTo>
                <a:lnTo>
                  <a:pt x="19488064" y="1856024"/>
                </a:lnTo>
                <a:lnTo>
                  <a:pt x="0" y="1856024"/>
                </a:lnTo>
                <a:lnTo>
                  <a:pt x="0" y="0"/>
                </a:lnTo>
                <a:close/>
              </a:path>
            </a:pathLst>
          </a:custGeom>
          <a:blipFill>
            <a:blip>
              <a:extLst>
                <a:ext uri="{96DAC541-7B7A-43D3-8B79-37D633B846F1}">
                  <asvg:svgBlip xmlns:asvg="http://schemas.microsoft.com/office/drawing/2016/SVG/main" r:embed="rId4"/>
                </a:ext>
              </a:extLst>
            </a:blip>
            <a:stretch>
              <a:fillRect l="-1142" b="-961990"/>
            </a:stretch>
          </a:blipFill>
        </p:spPr>
        <p:txBody>
          <a:bodyPr/>
          <a:lstStyle/>
          <a:p>
            <a:endParaRPr lang="en-US" dirty="0"/>
          </a:p>
        </p:txBody>
      </p:sp>
      <p:sp>
        <p:nvSpPr>
          <p:cNvPr id="9" name="TextBox 9">
            <a:extLst>
              <a:ext uri="{FF2B5EF4-FFF2-40B4-BE49-F238E27FC236}">
                <a16:creationId xmlns:a16="http://schemas.microsoft.com/office/drawing/2014/main" id="{B5CD78A7-696E-594F-ABC4-2EA5C3CEC2CE}"/>
              </a:ext>
            </a:extLst>
          </p:cNvPr>
          <p:cNvSpPr txBox="1"/>
          <p:nvPr/>
        </p:nvSpPr>
        <p:spPr>
          <a:xfrm>
            <a:off x="533400" y="0"/>
            <a:ext cx="11049000" cy="1095300"/>
          </a:xfrm>
          <a:prstGeom prst="rect">
            <a:avLst/>
          </a:prstGeom>
        </p:spPr>
        <p:txBody>
          <a:bodyPr wrap="square" lIns="0" tIns="0" rIns="0" bIns="0" rtlCol="0" anchor="t">
            <a:spAutoFit/>
          </a:bodyPr>
          <a:lstStyle/>
          <a:p>
            <a:pPr>
              <a:lnSpc>
                <a:spcPts val="9100"/>
              </a:lnSpc>
            </a:pPr>
            <a:r>
              <a:rPr lang="en-US" sz="6500" dirty="0">
                <a:solidFill>
                  <a:srgbClr val="1F2051"/>
                </a:solidFill>
                <a:latin typeface="Candara" panose="020E0502030303020204" pitchFamily="34" charset="0"/>
              </a:rPr>
              <a:t>County Affiliate Workgroups</a:t>
            </a:r>
          </a:p>
        </p:txBody>
      </p:sp>
      <p:sp>
        <p:nvSpPr>
          <p:cNvPr id="4" name="TextBox 3">
            <a:extLst>
              <a:ext uri="{FF2B5EF4-FFF2-40B4-BE49-F238E27FC236}">
                <a16:creationId xmlns:a16="http://schemas.microsoft.com/office/drawing/2014/main" id="{39FED31A-3936-0E34-AEC9-E61F482309E7}"/>
              </a:ext>
            </a:extLst>
          </p:cNvPr>
          <p:cNvSpPr txBox="1"/>
          <p:nvPr/>
        </p:nvSpPr>
        <p:spPr>
          <a:xfrm>
            <a:off x="228600" y="1385429"/>
            <a:ext cx="11887199" cy="8618513"/>
          </a:xfrm>
          <a:prstGeom prst="rect">
            <a:avLst/>
          </a:prstGeom>
        </p:spPr>
        <p:txBody>
          <a:bodyPr wrap="square" lIns="0" tIns="0" rIns="0" bIns="0" rtlCol="0" anchor="t">
            <a:spAutoFit/>
          </a:bodyPr>
          <a:lstStyle/>
          <a:p>
            <a:pPr>
              <a:lnSpc>
                <a:spcPts val="4199"/>
              </a:lnSpc>
            </a:pPr>
            <a:r>
              <a:rPr lang="en-US" sz="2999" b="1" dirty="0">
                <a:solidFill>
                  <a:srgbClr val="1F2051"/>
                </a:solidFill>
                <a:latin typeface="Candara" panose="020E0502030303020204" pitchFamily="34" charset="0"/>
              </a:rPr>
              <a:t>What is it:</a:t>
            </a:r>
          </a:p>
          <a:p>
            <a:pPr>
              <a:lnSpc>
                <a:spcPts val="4199"/>
              </a:lnSpc>
            </a:pPr>
            <a:r>
              <a:rPr lang="en-US" sz="2999" dirty="0">
                <a:solidFill>
                  <a:srgbClr val="1F2051"/>
                </a:solidFill>
                <a:latin typeface="Candara" panose="020E0502030303020204" pitchFamily="34" charset="0"/>
              </a:rPr>
              <a:t>The HLT unit has formed subject matter expert groups from HLT County Affiliates to obtain input on legislation. </a:t>
            </a:r>
            <a:endParaRPr lang="en-US" sz="2999" b="1" dirty="0">
              <a:solidFill>
                <a:srgbClr val="1F2051"/>
              </a:solidFill>
              <a:latin typeface="Candara" panose="020E0502030303020204" pitchFamily="34" charset="0"/>
            </a:endParaRPr>
          </a:p>
          <a:p>
            <a:pPr>
              <a:lnSpc>
                <a:spcPts val="4199"/>
              </a:lnSpc>
            </a:pPr>
            <a:endParaRPr lang="en-US" sz="2999" b="1" dirty="0">
              <a:solidFill>
                <a:srgbClr val="1F2051"/>
              </a:solidFill>
              <a:latin typeface="Candara" panose="020E0502030303020204" pitchFamily="34" charset="0"/>
            </a:endParaRPr>
          </a:p>
          <a:p>
            <a:pPr>
              <a:lnSpc>
                <a:spcPts val="4199"/>
              </a:lnSpc>
            </a:pPr>
            <a:r>
              <a:rPr lang="en-US" sz="2999" b="1" dirty="0">
                <a:solidFill>
                  <a:srgbClr val="1F2051"/>
                </a:solidFill>
                <a:latin typeface="Candara" panose="020E0502030303020204" pitchFamily="34" charset="0"/>
              </a:rPr>
              <a:t>Which Affiliates?</a:t>
            </a:r>
          </a:p>
          <a:p>
            <a:pPr marL="457200" indent="-457200">
              <a:lnSpc>
                <a:spcPts val="4199"/>
              </a:lnSpc>
              <a:buFont typeface="Arial" panose="020B0604020202020204" pitchFamily="34" charset="0"/>
              <a:buChar char="•"/>
            </a:pPr>
            <a:r>
              <a:rPr lang="en-US" sz="2999" dirty="0">
                <a:solidFill>
                  <a:srgbClr val="1F2051"/>
                </a:solidFill>
                <a:latin typeface="Candara" panose="020E0502030303020204" pitchFamily="34" charset="0"/>
              </a:rPr>
              <a:t>County Engineers Association</a:t>
            </a:r>
          </a:p>
          <a:p>
            <a:pPr marL="457200" indent="-457200">
              <a:lnSpc>
                <a:spcPts val="4199"/>
              </a:lnSpc>
              <a:buFont typeface="Arial" panose="020B0604020202020204" pitchFamily="34" charset="0"/>
              <a:buChar char="•"/>
            </a:pPr>
            <a:r>
              <a:rPr lang="en-US" sz="2999" dirty="0">
                <a:solidFill>
                  <a:srgbClr val="1F2051"/>
                </a:solidFill>
                <a:latin typeface="Candara" panose="020E0502030303020204" pitchFamily="34" charset="0"/>
              </a:rPr>
              <a:t>County Building Officials Association</a:t>
            </a:r>
          </a:p>
          <a:p>
            <a:pPr marL="457200" indent="-457200">
              <a:lnSpc>
                <a:spcPts val="4199"/>
              </a:lnSpc>
              <a:buFont typeface="Arial" panose="020B0604020202020204" pitchFamily="34" charset="0"/>
              <a:buChar char="•"/>
            </a:pPr>
            <a:r>
              <a:rPr lang="en-US" sz="2999" dirty="0">
                <a:solidFill>
                  <a:srgbClr val="1F2051"/>
                </a:solidFill>
                <a:latin typeface="Candara" panose="020E0502030303020204" pitchFamily="34" charset="0"/>
              </a:rPr>
              <a:t>County Planning Directors Association</a:t>
            </a:r>
          </a:p>
          <a:p>
            <a:pPr>
              <a:lnSpc>
                <a:spcPts val="4199"/>
              </a:lnSpc>
            </a:pPr>
            <a:endParaRPr lang="en-US" sz="2999" b="1" dirty="0">
              <a:solidFill>
                <a:srgbClr val="1F2051"/>
              </a:solidFill>
              <a:latin typeface="Candara" panose="020E0502030303020204" pitchFamily="34" charset="0"/>
            </a:endParaRPr>
          </a:p>
          <a:p>
            <a:pPr>
              <a:lnSpc>
                <a:spcPts val="4199"/>
              </a:lnSpc>
            </a:pPr>
            <a:r>
              <a:rPr lang="en-US" sz="2999" b="1" dirty="0">
                <a:solidFill>
                  <a:srgbClr val="1F2051"/>
                </a:solidFill>
                <a:latin typeface="Candara" panose="020E0502030303020204" pitchFamily="34" charset="0"/>
              </a:rPr>
              <a:t>Why?</a:t>
            </a:r>
          </a:p>
          <a:p>
            <a:pPr marL="457200" indent="-457200">
              <a:lnSpc>
                <a:spcPts val="4199"/>
              </a:lnSpc>
              <a:buFont typeface="Arial" panose="020B0604020202020204" pitchFamily="34" charset="0"/>
              <a:buChar char="•"/>
            </a:pPr>
            <a:r>
              <a:rPr lang="en-US" sz="2999" dirty="0">
                <a:solidFill>
                  <a:srgbClr val="1F2051"/>
                </a:solidFill>
                <a:latin typeface="Candara" panose="020E0502030303020204" pitchFamily="34" charset="0"/>
              </a:rPr>
              <a:t>Increasing legislative interest in complex issues:</a:t>
            </a:r>
          </a:p>
          <a:p>
            <a:pPr marL="914400" lvl="1" indent="-457200">
              <a:lnSpc>
                <a:spcPts val="4199"/>
              </a:lnSpc>
              <a:buFont typeface="Arial" panose="020B0604020202020204" pitchFamily="34" charset="0"/>
              <a:buChar char="•"/>
            </a:pPr>
            <a:r>
              <a:rPr lang="en-US" sz="2999" dirty="0">
                <a:solidFill>
                  <a:srgbClr val="1F2051"/>
                </a:solidFill>
                <a:latin typeface="Candara" panose="020E0502030303020204" pitchFamily="34" charset="0"/>
              </a:rPr>
              <a:t>Building Codes</a:t>
            </a:r>
          </a:p>
          <a:p>
            <a:pPr marL="914400" lvl="1" indent="-457200">
              <a:lnSpc>
                <a:spcPts val="4199"/>
              </a:lnSpc>
              <a:buFont typeface="Arial" panose="020B0604020202020204" pitchFamily="34" charset="0"/>
              <a:buChar char="•"/>
            </a:pPr>
            <a:r>
              <a:rPr lang="en-US" sz="2999" dirty="0">
                <a:solidFill>
                  <a:srgbClr val="1F2051"/>
                </a:solidFill>
                <a:latin typeface="Candara" panose="020E0502030303020204" pitchFamily="34" charset="0"/>
              </a:rPr>
              <a:t>General Plans</a:t>
            </a:r>
          </a:p>
          <a:p>
            <a:pPr marL="914400" lvl="1" indent="-457200">
              <a:lnSpc>
                <a:spcPts val="4199"/>
              </a:lnSpc>
              <a:buFont typeface="Arial" panose="020B0604020202020204" pitchFamily="34" charset="0"/>
              <a:buChar char="•"/>
            </a:pPr>
            <a:r>
              <a:rPr lang="en-US" sz="2999" dirty="0">
                <a:solidFill>
                  <a:srgbClr val="1F2051"/>
                </a:solidFill>
                <a:latin typeface="Candara" panose="020E0502030303020204" pitchFamily="34" charset="0"/>
              </a:rPr>
              <a:t>Public Works contracting</a:t>
            </a:r>
          </a:p>
          <a:p>
            <a:pPr marL="457200" indent="-457200">
              <a:lnSpc>
                <a:spcPts val="4199"/>
              </a:lnSpc>
              <a:buFont typeface="Arial" panose="020B0604020202020204" pitchFamily="34" charset="0"/>
              <a:buChar char="•"/>
            </a:pPr>
            <a:endParaRPr lang="en-US" sz="2600" dirty="0">
              <a:solidFill>
                <a:srgbClr val="1F2051"/>
              </a:solidFill>
              <a:latin typeface="Candara" panose="020E0502030303020204" pitchFamily="34" charset="0"/>
            </a:endParaRPr>
          </a:p>
          <a:p>
            <a:pPr>
              <a:lnSpc>
                <a:spcPts val="4200"/>
              </a:lnSpc>
            </a:pPr>
            <a:endParaRPr lang="en-US" sz="4000" dirty="0">
              <a:solidFill>
                <a:srgbClr val="1F2051"/>
              </a:solidFill>
              <a:latin typeface="Candara" panose="020E0502030303020204" pitchFamily="34" charset="0"/>
            </a:endParaRPr>
          </a:p>
        </p:txBody>
      </p:sp>
      <p:sp>
        <p:nvSpPr>
          <p:cNvPr id="5" name="Freeform 5">
            <a:extLst>
              <a:ext uri="{FF2B5EF4-FFF2-40B4-BE49-F238E27FC236}">
                <a16:creationId xmlns:a16="http://schemas.microsoft.com/office/drawing/2014/main" id="{37265FBE-F72B-3117-C2F3-2C397F3F24FC}"/>
              </a:ext>
            </a:extLst>
          </p:cNvPr>
          <p:cNvSpPr/>
          <p:nvPr/>
        </p:nvSpPr>
        <p:spPr>
          <a:xfrm rot="5400000">
            <a:off x="7336408" y="4779391"/>
            <a:ext cx="10553701" cy="994919"/>
          </a:xfrm>
          <a:custGeom>
            <a:avLst/>
            <a:gdLst/>
            <a:ahLst/>
            <a:cxnLst/>
            <a:rect l="l" t="t" r="r" b="b"/>
            <a:pathLst>
              <a:path w="10446546" h="994919">
                <a:moveTo>
                  <a:pt x="0" y="0"/>
                </a:moveTo>
                <a:lnTo>
                  <a:pt x="10446546" y="0"/>
                </a:lnTo>
                <a:lnTo>
                  <a:pt x="10446546" y="994920"/>
                </a:lnTo>
                <a:lnTo>
                  <a:pt x="0" y="994920"/>
                </a:lnTo>
                <a:lnTo>
                  <a:pt x="0" y="0"/>
                </a:lnTo>
                <a:close/>
              </a:path>
            </a:pathLst>
          </a:custGeom>
          <a:blipFill>
            <a:blip>
              <a:extLst>
                <a:ext uri="{96DAC541-7B7A-43D3-8B79-37D633B846F1}">
                  <asvg:svgBlip xmlns:asvg="http://schemas.microsoft.com/office/drawing/2016/SVG/main" r:embed="rId4"/>
                </a:ext>
              </a:extLst>
            </a:blip>
            <a:stretch>
              <a:fillRect l="-1142" b="-961990"/>
            </a:stretch>
          </a:blipFill>
        </p:spPr>
        <p:txBody>
          <a:bodyPr/>
          <a:lstStyle/>
          <a:p>
            <a:endParaRPr lang="en-US" dirty="0"/>
          </a:p>
        </p:txBody>
      </p:sp>
      <p:pic>
        <p:nvPicPr>
          <p:cNvPr id="8" name="Picture 7" descr="A bridge under construction with a river&#10;&#10;Description automatically generated">
            <a:extLst>
              <a:ext uri="{FF2B5EF4-FFF2-40B4-BE49-F238E27FC236}">
                <a16:creationId xmlns:a16="http://schemas.microsoft.com/office/drawing/2014/main" id="{C624662E-8E7E-0CA6-3643-30CF374BA32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3110718" y="0"/>
            <a:ext cx="5177282" cy="3882962"/>
          </a:xfrm>
          <a:prstGeom prst="rect">
            <a:avLst/>
          </a:prstGeom>
        </p:spPr>
      </p:pic>
      <p:pic>
        <p:nvPicPr>
          <p:cNvPr id="14" name="Picture 13" descr="A diagram of a different way of life cycle&#10;&#10;Description automatically generated with medium confidence">
            <a:extLst>
              <a:ext uri="{FF2B5EF4-FFF2-40B4-BE49-F238E27FC236}">
                <a16:creationId xmlns:a16="http://schemas.microsoft.com/office/drawing/2014/main" id="{74F30DCD-EEFF-82A1-DE4C-CCDF40A1B70E}"/>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3110718" y="3253120"/>
            <a:ext cx="5177282" cy="3186019"/>
          </a:xfrm>
          <a:prstGeom prst="rect">
            <a:avLst/>
          </a:prstGeom>
        </p:spPr>
      </p:pic>
      <p:pic>
        <p:nvPicPr>
          <p:cNvPr id="20" name="Picture 19" descr="A group of people riding bicycles on a road with cars in the background&#10;&#10;Description automatically generated">
            <a:extLst>
              <a:ext uri="{FF2B5EF4-FFF2-40B4-BE49-F238E27FC236}">
                <a16:creationId xmlns:a16="http://schemas.microsoft.com/office/drawing/2014/main" id="{5F276BD6-002B-2F10-1006-988C0FBCA69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3110718" y="6278014"/>
            <a:ext cx="5177281" cy="3451520"/>
          </a:xfrm>
          <a:prstGeom prst="rect">
            <a:avLst/>
          </a:prstGeom>
        </p:spPr>
      </p:pic>
    </p:spTree>
    <p:extLst>
      <p:ext uri="{BB962C8B-B14F-4D97-AF65-F5344CB8AC3E}">
        <p14:creationId xmlns:p14="http://schemas.microsoft.com/office/powerpoint/2010/main" val="3120294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C4198-BEEA-E1B8-A6C1-BFA1F856893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7EF9128-CDA9-DB38-20DC-09BF9B701D54}"/>
              </a:ext>
            </a:extLst>
          </p:cNvPr>
          <p:cNvSpPr/>
          <p:nvPr/>
        </p:nvSpPr>
        <p:spPr>
          <a:xfrm>
            <a:off x="1028700" y="1066068"/>
            <a:ext cx="5954063" cy="116071"/>
          </a:xfrm>
          <a:custGeom>
            <a:avLst/>
            <a:gdLst/>
            <a:ahLst/>
            <a:cxnLst/>
            <a:rect l="l" t="t" r="r" b="b"/>
            <a:pathLst>
              <a:path w="5954063" h="116071">
                <a:moveTo>
                  <a:pt x="0" y="0"/>
                </a:moveTo>
                <a:lnTo>
                  <a:pt x="5954063" y="0"/>
                </a:lnTo>
                <a:lnTo>
                  <a:pt x="5954063" y="116071"/>
                </a:lnTo>
                <a:lnTo>
                  <a:pt x="0" y="116071"/>
                </a:lnTo>
                <a:lnTo>
                  <a:pt x="0" y="0"/>
                </a:lnTo>
                <a:close/>
              </a:path>
            </a:pathLst>
          </a:custGeom>
          <a:blipFill>
            <a:blip>
              <a:extLst>
                <a:ext uri="{96DAC541-7B7A-43D3-8B79-37D633B846F1}">
                  <asvg:svgBlip xmlns:asvg="http://schemas.microsoft.com/office/drawing/2016/SVG/main" r:embed="rId3"/>
                </a:ext>
              </a:extLst>
            </a:blip>
            <a:stretch>
              <a:fillRect t="-1295251" r="-28963"/>
            </a:stretch>
          </a:blipFill>
        </p:spPr>
        <p:txBody>
          <a:bodyPr/>
          <a:lstStyle/>
          <a:p>
            <a:endParaRPr lang="en-US" dirty="0"/>
          </a:p>
        </p:txBody>
      </p:sp>
      <p:sp>
        <p:nvSpPr>
          <p:cNvPr id="3" name="Freeform 3">
            <a:extLst>
              <a:ext uri="{FF2B5EF4-FFF2-40B4-BE49-F238E27FC236}">
                <a16:creationId xmlns:a16="http://schemas.microsoft.com/office/drawing/2014/main" id="{A0B1D02E-4292-6954-5708-463B3B8FC793}"/>
              </a:ext>
            </a:extLst>
          </p:cNvPr>
          <p:cNvSpPr/>
          <p:nvPr/>
        </p:nvSpPr>
        <p:spPr>
          <a:xfrm>
            <a:off x="1" y="9486900"/>
            <a:ext cx="18288000" cy="2003535"/>
          </a:xfrm>
          <a:custGeom>
            <a:avLst/>
            <a:gdLst/>
            <a:ahLst/>
            <a:cxnLst/>
            <a:rect l="l" t="t" r="r" b="b"/>
            <a:pathLst>
              <a:path w="19488063" h="1856025">
                <a:moveTo>
                  <a:pt x="0" y="0"/>
                </a:moveTo>
                <a:lnTo>
                  <a:pt x="19488064" y="0"/>
                </a:lnTo>
                <a:lnTo>
                  <a:pt x="19488064" y="1856024"/>
                </a:lnTo>
                <a:lnTo>
                  <a:pt x="0" y="1856024"/>
                </a:lnTo>
                <a:lnTo>
                  <a:pt x="0" y="0"/>
                </a:lnTo>
                <a:close/>
              </a:path>
            </a:pathLst>
          </a:custGeom>
          <a:blipFill>
            <a:blip>
              <a:extLst>
                <a:ext uri="{96DAC541-7B7A-43D3-8B79-37D633B846F1}">
                  <asvg:svgBlip xmlns:asvg="http://schemas.microsoft.com/office/drawing/2016/SVG/main" r:embed="rId4"/>
                </a:ext>
              </a:extLst>
            </a:blip>
            <a:stretch>
              <a:fillRect l="-1142" b="-961990"/>
            </a:stretch>
          </a:blipFill>
        </p:spPr>
        <p:txBody>
          <a:bodyPr/>
          <a:lstStyle/>
          <a:p>
            <a:endParaRPr lang="en-US" dirty="0"/>
          </a:p>
        </p:txBody>
      </p:sp>
      <p:sp>
        <p:nvSpPr>
          <p:cNvPr id="9" name="TextBox 9">
            <a:extLst>
              <a:ext uri="{FF2B5EF4-FFF2-40B4-BE49-F238E27FC236}">
                <a16:creationId xmlns:a16="http://schemas.microsoft.com/office/drawing/2014/main" id="{46B1B32F-DDFF-0D16-D408-6F00D30CA2A2}"/>
              </a:ext>
            </a:extLst>
          </p:cNvPr>
          <p:cNvSpPr txBox="1"/>
          <p:nvPr/>
        </p:nvSpPr>
        <p:spPr>
          <a:xfrm>
            <a:off x="533400" y="0"/>
            <a:ext cx="11049000" cy="1095300"/>
          </a:xfrm>
          <a:prstGeom prst="rect">
            <a:avLst/>
          </a:prstGeom>
        </p:spPr>
        <p:txBody>
          <a:bodyPr wrap="square" lIns="0" tIns="0" rIns="0" bIns="0" rtlCol="0" anchor="t">
            <a:spAutoFit/>
          </a:bodyPr>
          <a:lstStyle/>
          <a:p>
            <a:pPr>
              <a:lnSpc>
                <a:spcPts val="9100"/>
              </a:lnSpc>
            </a:pPr>
            <a:r>
              <a:rPr lang="en-US" sz="6500" dirty="0">
                <a:solidFill>
                  <a:srgbClr val="1F2051"/>
                </a:solidFill>
                <a:latin typeface="Candara" panose="020E0502030303020204" pitchFamily="34" charset="0"/>
              </a:rPr>
              <a:t>County Affiliate Workgroups</a:t>
            </a:r>
          </a:p>
        </p:txBody>
      </p:sp>
      <p:sp>
        <p:nvSpPr>
          <p:cNvPr id="4" name="TextBox 3">
            <a:extLst>
              <a:ext uri="{FF2B5EF4-FFF2-40B4-BE49-F238E27FC236}">
                <a16:creationId xmlns:a16="http://schemas.microsoft.com/office/drawing/2014/main" id="{D65185B2-03BA-67A9-6DD2-83D38FDD1AEF}"/>
              </a:ext>
            </a:extLst>
          </p:cNvPr>
          <p:cNvSpPr txBox="1"/>
          <p:nvPr/>
        </p:nvSpPr>
        <p:spPr>
          <a:xfrm>
            <a:off x="228600" y="1385429"/>
            <a:ext cx="11887199" cy="9695731"/>
          </a:xfrm>
          <a:prstGeom prst="rect">
            <a:avLst/>
          </a:prstGeom>
        </p:spPr>
        <p:txBody>
          <a:bodyPr wrap="square" lIns="0" tIns="0" rIns="0" bIns="0" rtlCol="0" anchor="t">
            <a:spAutoFit/>
          </a:bodyPr>
          <a:lstStyle/>
          <a:p>
            <a:pPr>
              <a:lnSpc>
                <a:spcPts val="4199"/>
              </a:lnSpc>
            </a:pPr>
            <a:endParaRPr lang="en-US" sz="2999" b="1" dirty="0">
              <a:solidFill>
                <a:srgbClr val="1F2051"/>
              </a:solidFill>
              <a:latin typeface="Candara" panose="020E0502030303020204" pitchFamily="34" charset="0"/>
            </a:endParaRPr>
          </a:p>
          <a:p>
            <a:pPr>
              <a:lnSpc>
                <a:spcPts val="4199"/>
              </a:lnSpc>
            </a:pPr>
            <a:r>
              <a:rPr lang="en-US" sz="2999" b="1" dirty="0">
                <a:solidFill>
                  <a:srgbClr val="1F2051"/>
                </a:solidFill>
                <a:latin typeface="Candara" panose="020E0502030303020204" pitchFamily="34" charset="0"/>
              </a:rPr>
              <a:t>Commitment:</a:t>
            </a:r>
          </a:p>
          <a:p>
            <a:pPr marL="457200" indent="-457200">
              <a:lnSpc>
                <a:spcPts val="4199"/>
              </a:lnSpc>
              <a:buFont typeface="Arial" panose="020B0604020202020204" pitchFamily="34" charset="0"/>
              <a:buChar char="•"/>
            </a:pPr>
            <a:r>
              <a:rPr lang="en-US" sz="2999" dirty="0">
                <a:solidFill>
                  <a:srgbClr val="1F2051"/>
                </a:solidFill>
                <a:latin typeface="Candara" panose="020E0502030303020204" pitchFamily="34" charset="0"/>
              </a:rPr>
              <a:t>Estimating 1 meeting of approx. 1 hour per month</a:t>
            </a:r>
          </a:p>
          <a:p>
            <a:pPr>
              <a:lnSpc>
                <a:spcPts val="4199"/>
              </a:lnSpc>
            </a:pPr>
            <a:endParaRPr lang="en-US" sz="2999" b="1" dirty="0">
              <a:solidFill>
                <a:srgbClr val="1F2051"/>
              </a:solidFill>
              <a:latin typeface="Candara" panose="020E0502030303020204" pitchFamily="34" charset="0"/>
            </a:endParaRPr>
          </a:p>
          <a:p>
            <a:pPr>
              <a:lnSpc>
                <a:spcPts val="4199"/>
              </a:lnSpc>
            </a:pPr>
            <a:r>
              <a:rPr lang="en-US" sz="2999" b="1" dirty="0">
                <a:solidFill>
                  <a:srgbClr val="1F2051"/>
                </a:solidFill>
                <a:latin typeface="Candara" panose="020E0502030303020204" pitchFamily="34" charset="0"/>
              </a:rPr>
              <a:t>Format </a:t>
            </a:r>
          </a:p>
          <a:p>
            <a:pPr marL="457200" indent="-457200">
              <a:lnSpc>
                <a:spcPts val="4199"/>
              </a:lnSpc>
              <a:buFont typeface="Arial" panose="020B0604020202020204" pitchFamily="34" charset="0"/>
              <a:buChar char="•"/>
            </a:pPr>
            <a:r>
              <a:rPr lang="en-US" sz="2999" dirty="0">
                <a:solidFill>
                  <a:srgbClr val="1F2051"/>
                </a:solidFill>
                <a:latin typeface="Candara" panose="020E0502030303020204" pitchFamily="34" charset="0"/>
              </a:rPr>
              <a:t>Pre-released agenda of bills (aim for 10 bills per meeting)</a:t>
            </a:r>
          </a:p>
          <a:p>
            <a:pPr marL="457200" indent="-457200">
              <a:lnSpc>
                <a:spcPts val="4199"/>
              </a:lnSpc>
              <a:buFont typeface="Arial" panose="020B0604020202020204" pitchFamily="34" charset="0"/>
              <a:buChar char="•"/>
            </a:pPr>
            <a:r>
              <a:rPr lang="en-US" sz="2999" dirty="0">
                <a:solidFill>
                  <a:srgbClr val="1F2051"/>
                </a:solidFill>
                <a:latin typeface="Candara" panose="020E0502030303020204" pitchFamily="34" charset="0"/>
              </a:rPr>
              <a:t>Goal is to focus groups on low # of bills, obtain input</a:t>
            </a:r>
          </a:p>
          <a:p>
            <a:pPr marL="457200" indent="-457200">
              <a:lnSpc>
                <a:spcPts val="4199"/>
              </a:lnSpc>
              <a:buFont typeface="Arial" panose="020B0604020202020204" pitchFamily="34" charset="0"/>
              <a:buChar char="•"/>
            </a:pPr>
            <a:r>
              <a:rPr lang="en-US" sz="2999" dirty="0">
                <a:solidFill>
                  <a:srgbClr val="1F2051"/>
                </a:solidFill>
                <a:latin typeface="Candara" panose="020E0502030303020204" pitchFamily="34" charset="0"/>
              </a:rPr>
              <a:t>Written input always accepted</a:t>
            </a:r>
          </a:p>
          <a:p>
            <a:pPr>
              <a:lnSpc>
                <a:spcPts val="4199"/>
              </a:lnSpc>
            </a:pPr>
            <a:endParaRPr lang="en-US" sz="2999" dirty="0">
              <a:solidFill>
                <a:srgbClr val="1F2051"/>
              </a:solidFill>
              <a:latin typeface="Candara" panose="020E0502030303020204" pitchFamily="34" charset="0"/>
            </a:endParaRPr>
          </a:p>
          <a:p>
            <a:pPr>
              <a:lnSpc>
                <a:spcPts val="4199"/>
              </a:lnSpc>
            </a:pPr>
            <a:r>
              <a:rPr lang="en-US" sz="2999" b="1" dirty="0">
                <a:solidFill>
                  <a:srgbClr val="1F2051"/>
                </a:solidFill>
                <a:latin typeface="Candara" panose="020E0502030303020204" pitchFamily="34" charset="0"/>
              </a:rPr>
              <a:t>Who’s it for</a:t>
            </a:r>
          </a:p>
          <a:p>
            <a:pPr marL="457200" indent="-457200">
              <a:lnSpc>
                <a:spcPts val="4199"/>
              </a:lnSpc>
              <a:buFont typeface="Arial" panose="020B0604020202020204" pitchFamily="34" charset="0"/>
              <a:buChar char="•"/>
            </a:pPr>
            <a:r>
              <a:rPr lang="en-US" sz="2999" dirty="0">
                <a:solidFill>
                  <a:srgbClr val="1F2051"/>
                </a:solidFill>
                <a:latin typeface="Candara" panose="020E0502030303020204" pitchFamily="34" charset="0"/>
              </a:rPr>
              <a:t>Directors and Deputies w/ extra time </a:t>
            </a:r>
          </a:p>
          <a:p>
            <a:pPr marL="457200" indent="-457200">
              <a:lnSpc>
                <a:spcPts val="4199"/>
              </a:lnSpc>
              <a:buFont typeface="Arial" panose="020B0604020202020204" pitchFamily="34" charset="0"/>
              <a:buChar char="•"/>
            </a:pPr>
            <a:r>
              <a:rPr lang="en-US" sz="2999" dirty="0">
                <a:solidFill>
                  <a:srgbClr val="1F2051"/>
                </a:solidFill>
                <a:latin typeface="Candara" panose="020E0502030303020204" pitchFamily="34" charset="0"/>
              </a:rPr>
              <a:t>Interested Building Dept, Planning, PW staff</a:t>
            </a:r>
          </a:p>
          <a:p>
            <a:pPr marL="457200" indent="-457200">
              <a:lnSpc>
                <a:spcPts val="4199"/>
              </a:lnSpc>
              <a:buFont typeface="Arial" panose="020B0604020202020204" pitchFamily="34" charset="0"/>
              <a:buChar char="•"/>
            </a:pPr>
            <a:r>
              <a:rPr lang="en-US" sz="2999" dirty="0">
                <a:solidFill>
                  <a:srgbClr val="1F2051"/>
                </a:solidFill>
                <a:latin typeface="Candara" panose="020E0502030303020204" pitchFamily="34" charset="0"/>
              </a:rPr>
              <a:t>Staff you’re trying to develop </a:t>
            </a:r>
          </a:p>
          <a:p>
            <a:pPr>
              <a:lnSpc>
                <a:spcPts val="4199"/>
              </a:lnSpc>
            </a:pPr>
            <a:endParaRPr lang="en-US" sz="2999" dirty="0">
              <a:solidFill>
                <a:srgbClr val="1F2051"/>
              </a:solidFill>
              <a:latin typeface="Candara" panose="020E0502030303020204" pitchFamily="34" charset="0"/>
            </a:endParaRPr>
          </a:p>
          <a:p>
            <a:pPr marL="457200" indent="-457200">
              <a:lnSpc>
                <a:spcPts val="4199"/>
              </a:lnSpc>
              <a:buFont typeface="Arial" panose="020B0604020202020204" pitchFamily="34" charset="0"/>
              <a:buChar char="•"/>
            </a:pPr>
            <a:endParaRPr lang="en-US" sz="2999" b="1" dirty="0">
              <a:solidFill>
                <a:srgbClr val="1F2051"/>
              </a:solidFill>
              <a:latin typeface="Candara" panose="020E0502030303020204" pitchFamily="34" charset="0"/>
            </a:endParaRPr>
          </a:p>
          <a:p>
            <a:pPr>
              <a:lnSpc>
                <a:spcPts val="4199"/>
              </a:lnSpc>
            </a:pPr>
            <a:endParaRPr lang="en-US" sz="2999" dirty="0">
              <a:solidFill>
                <a:srgbClr val="1F2051"/>
              </a:solidFill>
              <a:latin typeface="Candara" panose="020E0502030303020204" pitchFamily="34" charset="0"/>
            </a:endParaRPr>
          </a:p>
          <a:p>
            <a:pPr marL="457200" indent="-457200">
              <a:lnSpc>
                <a:spcPts val="4199"/>
              </a:lnSpc>
              <a:buFont typeface="Arial" panose="020B0604020202020204" pitchFamily="34" charset="0"/>
              <a:buChar char="•"/>
            </a:pPr>
            <a:endParaRPr lang="en-US" sz="2600" dirty="0">
              <a:solidFill>
                <a:srgbClr val="1F2051"/>
              </a:solidFill>
              <a:latin typeface="Candara" panose="020E0502030303020204" pitchFamily="34" charset="0"/>
            </a:endParaRPr>
          </a:p>
          <a:p>
            <a:pPr>
              <a:lnSpc>
                <a:spcPts val="4200"/>
              </a:lnSpc>
            </a:pPr>
            <a:endParaRPr lang="en-US" sz="4000" dirty="0">
              <a:solidFill>
                <a:srgbClr val="1F2051"/>
              </a:solidFill>
              <a:latin typeface="Candara" panose="020E0502030303020204" pitchFamily="34" charset="0"/>
            </a:endParaRPr>
          </a:p>
        </p:txBody>
      </p:sp>
      <p:sp>
        <p:nvSpPr>
          <p:cNvPr id="5" name="Freeform 5">
            <a:extLst>
              <a:ext uri="{FF2B5EF4-FFF2-40B4-BE49-F238E27FC236}">
                <a16:creationId xmlns:a16="http://schemas.microsoft.com/office/drawing/2014/main" id="{08F3DFC5-FC98-C1DB-D414-5AF2D9046185}"/>
              </a:ext>
            </a:extLst>
          </p:cNvPr>
          <p:cNvSpPr/>
          <p:nvPr/>
        </p:nvSpPr>
        <p:spPr>
          <a:xfrm rot="5400000">
            <a:off x="7336408" y="4779391"/>
            <a:ext cx="10553701" cy="994919"/>
          </a:xfrm>
          <a:custGeom>
            <a:avLst/>
            <a:gdLst/>
            <a:ahLst/>
            <a:cxnLst/>
            <a:rect l="l" t="t" r="r" b="b"/>
            <a:pathLst>
              <a:path w="10446546" h="994919">
                <a:moveTo>
                  <a:pt x="0" y="0"/>
                </a:moveTo>
                <a:lnTo>
                  <a:pt x="10446546" y="0"/>
                </a:lnTo>
                <a:lnTo>
                  <a:pt x="10446546" y="994920"/>
                </a:lnTo>
                <a:lnTo>
                  <a:pt x="0" y="994920"/>
                </a:lnTo>
                <a:lnTo>
                  <a:pt x="0" y="0"/>
                </a:lnTo>
                <a:close/>
              </a:path>
            </a:pathLst>
          </a:custGeom>
          <a:blipFill>
            <a:blip>
              <a:extLst>
                <a:ext uri="{96DAC541-7B7A-43D3-8B79-37D633B846F1}">
                  <asvg:svgBlip xmlns:asvg="http://schemas.microsoft.com/office/drawing/2016/SVG/main" r:embed="rId4"/>
                </a:ext>
              </a:extLst>
            </a:blip>
            <a:stretch>
              <a:fillRect l="-1142" b="-961990"/>
            </a:stretch>
          </a:blipFill>
        </p:spPr>
        <p:txBody>
          <a:bodyPr/>
          <a:lstStyle/>
          <a:p>
            <a:endParaRPr lang="en-US" dirty="0"/>
          </a:p>
        </p:txBody>
      </p:sp>
      <p:pic>
        <p:nvPicPr>
          <p:cNvPr id="8" name="Picture 7" descr="A bridge under construction with a river&#10;&#10;Description automatically generated">
            <a:extLst>
              <a:ext uri="{FF2B5EF4-FFF2-40B4-BE49-F238E27FC236}">
                <a16:creationId xmlns:a16="http://schemas.microsoft.com/office/drawing/2014/main" id="{9072FA14-3C08-3DE3-E083-EA5B9924D36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3110718" y="0"/>
            <a:ext cx="5177282" cy="3882962"/>
          </a:xfrm>
          <a:prstGeom prst="rect">
            <a:avLst/>
          </a:prstGeom>
        </p:spPr>
      </p:pic>
      <p:pic>
        <p:nvPicPr>
          <p:cNvPr id="14" name="Picture 13" descr="A diagram of a different way of life cycle&#10;&#10;Description automatically generated with medium confidence">
            <a:extLst>
              <a:ext uri="{FF2B5EF4-FFF2-40B4-BE49-F238E27FC236}">
                <a16:creationId xmlns:a16="http://schemas.microsoft.com/office/drawing/2014/main" id="{E0687CAA-3BFB-7558-E731-6DA13E3BD11C}"/>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3110718" y="3253120"/>
            <a:ext cx="5177282" cy="3186019"/>
          </a:xfrm>
          <a:prstGeom prst="rect">
            <a:avLst/>
          </a:prstGeom>
        </p:spPr>
      </p:pic>
      <p:pic>
        <p:nvPicPr>
          <p:cNvPr id="20" name="Picture 19" descr="A group of people riding bicycles on a road with cars in the background&#10;&#10;Description automatically generated">
            <a:extLst>
              <a:ext uri="{FF2B5EF4-FFF2-40B4-BE49-F238E27FC236}">
                <a16:creationId xmlns:a16="http://schemas.microsoft.com/office/drawing/2014/main" id="{5860E61D-68A3-BB0E-8E42-7BCCB1E648D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3110718" y="6278014"/>
            <a:ext cx="5177281" cy="3451520"/>
          </a:xfrm>
          <a:prstGeom prst="rect">
            <a:avLst/>
          </a:prstGeom>
        </p:spPr>
      </p:pic>
      <p:pic>
        <p:nvPicPr>
          <p:cNvPr id="6" name="Graphic 5" descr="Winking face with solid fill with solid fill">
            <a:extLst>
              <a:ext uri="{FF2B5EF4-FFF2-40B4-BE49-F238E27FC236}">
                <a16:creationId xmlns:a16="http://schemas.microsoft.com/office/drawing/2014/main" id="{AE505C96-CB67-FB67-8DFB-0D0FEAC1E6EF}"/>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6934744" y="6328877"/>
            <a:ext cx="914400" cy="914400"/>
          </a:xfrm>
          <a:prstGeom prst="rect">
            <a:avLst/>
          </a:prstGeom>
        </p:spPr>
      </p:pic>
    </p:spTree>
    <p:extLst>
      <p:ext uri="{BB962C8B-B14F-4D97-AF65-F5344CB8AC3E}">
        <p14:creationId xmlns:p14="http://schemas.microsoft.com/office/powerpoint/2010/main" val="101877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2749</TotalTime>
  <Words>1019</Words>
  <Application>Microsoft Office PowerPoint</Application>
  <PresentationFormat>Custom</PresentationFormat>
  <Paragraphs>131</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CSAC 101</dc:title>
  <dc:creator>Rachael Serrao</dc:creator>
  <cp:lastModifiedBy>Mark Neuburger</cp:lastModifiedBy>
  <cp:revision>34</cp:revision>
  <dcterms:created xsi:type="dcterms:W3CDTF">2006-08-16T00:00:00Z</dcterms:created>
  <dcterms:modified xsi:type="dcterms:W3CDTF">2026-05-28T21:28:33Z</dcterms:modified>
  <dc:identifier>DAFoctm0gpE</dc:identifier>
</cp:coreProperties>
</file>